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  <p:sldMasterId id="2147483708" r:id="rId4"/>
    <p:sldMasterId id="2147483756" r:id="rId5"/>
    <p:sldMasterId id="2147483792" r:id="rId6"/>
    <p:sldMasterId id="2147483816" r:id="rId7"/>
  </p:sldMasterIdLst>
  <p:notesMasterIdLst>
    <p:notesMasterId r:id="rId27"/>
  </p:notesMasterIdLst>
  <p:handoutMasterIdLst>
    <p:handoutMasterId r:id="rId28"/>
  </p:handoutMasterIdLst>
  <p:sldIdLst>
    <p:sldId id="300" r:id="rId8"/>
    <p:sldId id="449" r:id="rId9"/>
    <p:sldId id="450" r:id="rId10"/>
    <p:sldId id="434" r:id="rId11"/>
    <p:sldId id="435" r:id="rId12"/>
    <p:sldId id="436" r:id="rId13"/>
    <p:sldId id="456" r:id="rId14"/>
    <p:sldId id="428" r:id="rId15"/>
    <p:sldId id="462" r:id="rId16"/>
    <p:sldId id="427" r:id="rId17"/>
    <p:sldId id="460" r:id="rId18"/>
    <p:sldId id="458" r:id="rId19"/>
    <p:sldId id="459" r:id="rId20"/>
    <p:sldId id="418" r:id="rId21"/>
    <p:sldId id="430" r:id="rId22"/>
    <p:sldId id="461" r:id="rId23"/>
    <p:sldId id="463" r:id="rId24"/>
    <p:sldId id="464" r:id="rId25"/>
    <p:sldId id="442" r:id="rId26"/>
  </p:sldIdLst>
  <p:sldSz cx="9144000" cy="6858000" type="screen4x3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006600"/>
    <a:srgbClr val="80008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07" autoAdjust="0"/>
    <p:restoredTop sz="92374" autoAdjust="0"/>
  </p:normalViewPr>
  <p:slideViewPr>
    <p:cSldViewPr snapToGrid="0" snapToObjects="1">
      <p:cViewPr>
        <p:scale>
          <a:sx n="90" d="100"/>
          <a:sy n="90" d="100"/>
        </p:scale>
        <p:origin x="-5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8102" y="1"/>
            <a:ext cx="2944813" cy="496888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E5634C80-CF6D-4FEB-8D41-8652A353A918}" type="datetimeFigureOut">
              <a:rPr lang="pt-BR" smtClean="0"/>
              <a:pPr/>
              <a:t>18/05/2015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32926"/>
            <a:ext cx="2944813" cy="496888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8102" y="9432926"/>
            <a:ext cx="2944813" cy="496888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AA273700-953F-41ED-94EF-E76BEF70DAC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86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6570"/>
          </a:xfrm>
          <a:prstGeom prst="rect">
            <a:avLst/>
          </a:prstGeom>
        </p:spPr>
        <p:txBody>
          <a:bodyPr vert="horz" lIns="92676" tIns="46338" rIns="92676" bIns="46338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6570"/>
          </a:xfrm>
          <a:prstGeom prst="rect">
            <a:avLst/>
          </a:prstGeom>
        </p:spPr>
        <p:txBody>
          <a:bodyPr vert="horz" lIns="92676" tIns="46338" rIns="92676" bIns="46338" rtlCol="0"/>
          <a:lstStyle>
            <a:lvl1pPr algn="r">
              <a:defRPr sz="1200"/>
            </a:lvl1pPr>
          </a:lstStyle>
          <a:p>
            <a:fld id="{FCE0344B-A3E7-4A1C-832F-9554609FFCEA}" type="datetimeFigureOut">
              <a:rPr lang="pt-BR" smtClean="0"/>
              <a:pPr/>
              <a:t>18/05/2015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76" tIns="46338" rIns="92676" bIns="46338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2676" tIns="46338" rIns="92676" bIns="46338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433107"/>
            <a:ext cx="2944283" cy="496570"/>
          </a:xfrm>
          <a:prstGeom prst="rect">
            <a:avLst/>
          </a:prstGeom>
        </p:spPr>
        <p:txBody>
          <a:bodyPr vert="horz" lIns="92676" tIns="46338" rIns="92676" bIns="46338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2676" tIns="46338" rIns="92676" bIns="46338" rtlCol="0" anchor="b"/>
          <a:lstStyle>
            <a:lvl1pPr algn="r">
              <a:defRPr sz="1200"/>
            </a:lvl1pPr>
          </a:lstStyle>
          <a:p>
            <a:fld id="{2FD8CA86-4567-4876-993A-6A734C82A30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894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2813" y="744538"/>
            <a:ext cx="4968875" cy="37258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A04C-D3B2-4A1C-9068-6CF1C68531A4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0968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OBSERVA-SE QUE A FAZENDA ESTADUAL EH COMPELIDA A ADQUIRIR VARIAS APRESENTACOES E MARCAS DO MESMO</a:t>
            </a:r>
            <a:r>
              <a:rPr lang="pt-BR" baseline="0" dirty="0" smtClean="0"/>
              <a:t> PRINCÍPIO ATIVO</a:t>
            </a:r>
          </a:p>
          <a:p>
            <a:r>
              <a:rPr lang="pt-BR" baseline="0" dirty="0" smtClean="0"/>
              <a:t>ISTO COMPROMETE A RACIONALIDADE NA COMPRA E DISPENSAÇÃO</a:t>
            </a:r>
          </a:p>
          <a:p>
            <a:r>
              <a:rPr lang="pt-BR" baseline="0" dirty="0" smtClean="0"/>
              <a:t>FREQUENTEMENTE OS PROCESSOS DE COMPRAS RESTAM FRACASSADOS OU DESERTOS PELO BAIXO INTERESSE COMERCIAL- BAIXA DEMANDA-</a:t>
            </a:r>
          </a:p>
          <a:p>
            <a:r>
              <a:rPr lang="pt-BR" baseline="0" dirty="0" smtClean="0"/>
              <a:t> O QUE LEVA AO DESCUMPRIMENTO</a:t>
            </a:r>
          </a:p>
          <a:p>
            <a:endParaRPr lang="pt-BR" baseline="0" dirty="0" smtClean="0"/>
          </a:p>
          <a:p>
            <a:r>
              <a:rPr lang="pt-BR" baseline="0" dirty="0" smtClean="0"/>
              <a:t>IMPACTA TB NA ORDEM SISTEMICA DO SUS, PERVERTE OS NIVEIS DE COMPLEXIDADE DE ASSISTENCIA ENTRE OS ENTES PUBLICOS( U,E,M)</a:t>
            </a:r>
          </a:p>
          <a:p>
            <a:r>
              <a:rPr lang="pt-BR" baseline="0" dirty="0" smtClean="0"/>
              <a:t>E MAIS</a:t>
            </a:r>
          </a:p>
          <a:p>
            <a:r>
              <a:rPr lang="pt-BR" baseline="0" dirty="0" smtClean="0"/>
              <a:t>PERVERTE TB A COMPETENCIA ORCAMENTARIA  E COMPROMETE ORÇAMENTO   DO TESOURO ESTADUAL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8CA86-4567-4876-993A-6A734C82A300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53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MESMO RACICÍNIO PARA IMPORTADOS</a:t>
            </a:r>
          </a:p>
          <a:p>
            <a:r>
              <a:rPr lang="pt-BR" dirty="0" smtClean="0"/>
              <a:t>MAIS GRAVE -POIS AMBOS A ANVISA NÃO RECONHECE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8CA86-4567-4876-993A-6A734C82A300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60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8CA86-4567-4876-993A-6A734C82A300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0809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10AF-7998-4DA2-B1EB-977EE839A284}" type="slidenum">
              <a:rPr lang="pt-BR" smtClean="0">
                <a:solidFill>
                  <a:prstClr val="black"/>
                </a:solidFill>
              </a:rPr>
              <a:pPr/>
              <a:t>19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606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69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prstClr val="black"/>
                </a:solidFill>
              </a:rPr>
              <a:t>Desenvolvido desde 2005 para o processamento das demandas judiciais em saúde, inicialmente objetivando o cumprimento da ordem judicial e atualmente permite o uso em outras funções, como estas</a:t>
            </a:r>
          </a:p>
          <a:p>
            <a:pPr defTabSz="926927" fontAlgn="base">
              <a:spcBef>
                <a:spcPct val="20000"/>
              </a:spcBef>
              <a:spcAft>
                <a:spcPct val="0"/>
              </a:spcAft>
              <a:defRPr/>
            </a:pPr>
            <a:endParaRPr lang="pt-BR" sz="2400" dirty="0">
              <a:solidFill>
                <a:prstClr val="black"/>
              </a:solidFill>
            </a:endParaRPr>
          </a:p>
          <a:p>
            <a:pPr defTabSz="926927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prstClr val="black"/>
                </a:solidFill>
              </a:rPr>
              <a:t>Vencedor do Premio de Boas Práticas no Trato da Judicialização Em Saúde promovido pelo CNJ em 2013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8CA86-4567-4876-993A-6A734C82A300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12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 Os usuários a</a:t>
            </a:r>
            <a:r>
              <a:rPr lang="pt-BR" dirty="0" smtClean="0"/>
              <a:t>ssinam ainda um termo de responsabilidade</a:t>
            </a:r>
            <a:r>
              <a:rPr lang="pt-BR" baseline="0" dirty="0" smtClean="0"/>
              <a:t> e ciência</a:t>
            </a:r>
          </a:p>
          <a:p>
            <a:r>
              <a:rPr lang="pt-BR" dirty="0" smtClean="0"/>
              <a:t>Ninguém tem acesso integral ao sistema- cerca de 20 tipos diferentes de perfis de acesso</a:t>
            </a:r>
          </a:p>
          <a:p>
            <a:r>
              <a:rPr lang="pt-BR" dirty="0" smtClean="0"/>
              <a:t>Atualmente cerca de </a:t>
            </a:r>
            <a:r>
              <a:rPr lang="pt-BR" dirty="0" err="1" smtClean="0"/>
              <a:t>xxxxxxxxxxxxxxxx</a:t>
            </a:r>
            <a:r>
              <a:rPr lang="pt-BR" dirty="0" smtClean="0"/>
              <a:t> usuários no SCODES</a:t>
            </a:r>
          </a:p>
          <a:p>
            <a:endParaRPr lang="pt-BR" dirty="0" smtClean="0"/>
          </a:p>
          <a:p>
            <a:r>
              <a:rPr lang="pt-BR" dirty="0" smtClean="0"/>
              <a:t>Permite segurança nas </a:t>
            </a:r>
            <a:r>
              <a:rPr lang="pt-BR" dirty="0" err="1" smtClean="0"/>
              <a:t>info</a:t>
            </a:r>
            <a:r>
              <a:rPr lang="pt-BR" dirty="0" smtClean="0"/>
              <a:t> e desejável que o repasse $ obedeça ao cadastrado no sistema</a:t>
            </a:r>
          </a:p>
          <a:p>
            <a:pPr defTabSz="926927">
              <a:defRPr/>
            </a:pPr>
            <a:r>
              <a:rPr lang="pt-BR" baseline="0" dirty="0" smtClean="0"/>
              <a:t>Proibida divulgação de dados SCODES sem autorização superior- GS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FA04C-D3B2-4A1C-9068-6CF1C68531A4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384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ALGUNS DADOS  QUE FORAM EXTRAIDOS DO SCODES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E10AF-7998-4DA2-B1EB-977EE839A284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5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>
            <a:spLocks noGrp="1"/>
          </p:cNvSpPr>
          <p:nvPr>
            <p:ph type="body" idx="1"/>
          </p:nvPr>
        </p:nvSpPr>
        <p:spPr>
          <a:xfrm>
            <a:off x="679452" y="4717415"/>
            <a:ext cx="5435599" cy="4469130"/>
          </a:xfrm>
          <a:prstGeom prst="rect">
            <a:avLst/>
          </a:prstGeom>
        </p:spPr>
        <p:txBody>
          <a:bodyPr lIns="92669" tIns="92669" rIns="92669" bIns="92669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VALOR MEDIO ANUAL DE ENTRADA  45 MILHOES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MESMO A POS A INSTITUIÇÃO DA RESOLUÇÃO SS 54- SOLICITAÇÃO ADM A CURVA DA JUDICIALIZAÇÃO É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CRESCENTE</a:t>
            </a:r>
            <a:endParaRPr lang="pt-B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dirty="0"/>
          </a:p>
        </p:txBody>
      </p:sp>
      <p:sp>
        <p:nvSpPr>
          <p:cNvPr id="681" name="Shape 681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8" name="Shape 688"/>
          <p:cNvSpPr txBox="1">
            <a:spLocks noGrp="1"/>
          </p:cNvSpPr>
          <p:nvPr>
            <p:ph type="body" idx="1"/>
          </p:nvPr>
        </p:nvSpPr>
        <p:spPr>
          <a:xfrm>
            <a:off x="679452" y="4717415"/>
            <a:ext cx="5435599" cy="4469130"/>
          </a:xfrm>
          <a:prstGeom prst="rect">
            <a:avLst/>
          </a:prstGeom>
          <a:noFill/>
          <a:ln>
            <a:noFill/>
          </a:ln>
        </p:spPr>
        <p:txBody>
          <a:bodyPr lIns="92669" tIns="46322" rIns="92669" bIns="46322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pt-BR" dirty="0">
                <a:ea typeface="Calibri"/>
                <a:cs typeface="Times New Roman"/>
              </a:rPr>
              <a:t>COMENTAR SOBRE VARIAÇÃO TERRITORIAL</a:t>
            </a:r>
          </a:p>
          <a:p>
            <a:pPr>
              <a:lnSpc>
                <a:spcPct val="115000"/>
              </a:lnSpc>
            </a:pPr>
            <a:r>
              <a:rPr lang="pt-BR" dirty="0">
                <a:ea typeface="Calibri"/>
                <a:cs typeface="Times New Roman"/>
              </a:rPr>
              <a:t>Nota-se que a distribuição das ações judiciais não é uniforme. </a:t>
            </a:r>
          </a:p>
          <a:p>
            <a:pPr>
              <a:lnSpc>
                <a:spcPct val="115000"/>
              </a:lnSpc>
            </a:pPr>
            <a:r>
              <a:rPr lang="pt-BR" dirty="0">
                <a:ea typeface="Calibri"/>
                <a:cs typeface="Times New Roman"/>
              </a:rPr>
              <a:t>Esta não linearidade da distribuição das ações judiciais no Estado induz ao gestor a ideia de que há uma necessidade de saúde diferenciada e regionalizada. regiões com maior oferta de equipamentos em saúde no Estado (hospitais universitários e serviços de excelência), algumas tem maiores </a:t>
            </a:r>
            <a:r>
              <a:rPr lang="pt-BR" b="1" dirty="0">
                <a:ea typeface="Calibri"/>
                <a:cs typeface="Times New Roman"/>
              </a:rPr>
              <a:t>IPJS (Barretos, Bauru, Ribeirão Preto e São José do Rio Preto)</a:t>
            </a:r>
            <a:endParaRPr lang="pt-BR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pt-BR" dirty="0">
                <a:ea typeface="Calibri"/>
                <a:cs typeface="Times New Roman"/>
              </a:rPr>
              <a:t> e outras menores indicadores (</a:t>
            </a:r>
            <a:r>
              <a:rPr lang="pt-BR" b="1" dirty="0">
                <a:ea typeface="Calibri"/>
                <a:cs typeface="Times New Roman"/>
              </a:rPr>
              <a:t>Grande São Paulo, Campinas e Sorocaba), </a:t>
            </a:r>
            <a:r>
              <a:rPr lang="pt-BR" dirty="0">
                <a:ea typeface="Calibri"/>
                <a:cs typeface="Times New Roman"/>
              </a:rPr>
              <a:t>estas, com IPJS menores até que a média do Estado. Assim, o que evidencia de plano é que não é a oferta de serviços complexos de saúde que incrementa a judicialização.</a:t>
            </a:r>
          </a:p>
          <a:p>
            <a:pPr>
              <a:lnSpc>
                <a:spcPct val="115000"/>
              </a:lnSpc>
            </a:pPr>
            <a:r>
              <a:rPr lang="pt-BR" dirty="0">
                <a:ea typeface="Calibri"/>
                <a:cs typeface="Times New Roman"/>
              </a:rPr>
              <a:t>Por outro lado e surpreendentemente, regiões reconhecidamente carentes e socialmente desfavorecidas, apresentam diminuto índice de judicializacão em comparação com a média do Estado, como é o caso da região de Registro, município situado no Vale do Ribeira.</a:t>
            </a:r>
          </a:p>
          <a:p>
            <a:pPr>
              <a:buSzPct val="25000"/>
            </a:pPr>
            <a:endParaRPr lang="pt-BR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Shape 689"/>
          <p:cNvSpPr txBox="1">
            <a:spLocks noGrp="1"/>
          </p:cNvSpPr>
          <p:nvPr>
            <p:ph type="sldNum" idx="12"/>
          </p:nvPr>
        </p:nvSpPr>
        <p:spPr>
          <a:xfrm>
            <a:off x="3848644" y="9433107"/>
            <a:ext cx="2944282" cy="496570"/>
          </a:xfrm>
          <a:prstGeom prst="rect">
            <a:avLst/>
          </a:prstGeom>
          <a:noFill/>
          <a:ln>
            <a:noFill/>
          </a:ln>
        </p:spPr>
        <p:txBody>
          <a:bodyPr lIns="92669" tIns="46322" rIns="92669" bIns="46322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pt-BR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6</a:t>
            </a:fld>
            <a:endParaRPr lang="pt-BR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QUAIS PATOLOGIAS MAIS JUDICIALIZADAS E SE HÁ TRATAMENTO </a:t>
            </a:r>
            <a:r>
              <a:rPr lang="pt-BR" baseline="0" dirty="0" smtClean="0"/>
              <a:t> NO </a:t>
            </a:r>
            <a:r>
              <a:rPr lang="pt-BR" dirty="0" smtClean="0"/>
              <a:t>SUS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8CA86-4567-4876-993A-6A734C82A300}" type="slidenum">
              <a:rPr lang="pt-BR" smtClean="0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5666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OBSERVA-SE QUE MESMO COM O PARECER DA CONITEC PARA NÃO RECOMENDAÇÃO PARA INCORPORAÇÃO DAS INSULINAS ANÁLOGAS,ESTAS</a:t>
            </a:r>
            <a:r>
              <a:rPr lang="pt-BR" baseline="0" dirty="0" smtClean="0"/>
              <a:t> AINDA ESTÃO ENTRE OS ITENS MAIS PEDIDOS NAS AÇÕES JUDICIAIS</a:t>
            </a:r>
          </a:p>
          <a:p>
            <a:r>
              <a:rPr lang="pt-BR" baseline="0" dirty="0" smtClean="0"/>
              <a:t>OBSERVA-SE AINDA A VARIAÇÃO DESTAS INSULINAS ANÁLOGAS  QTO PRINCIPIO ATIVO E APRESENTAÇÃO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8CA86-4567-4876-993A-6A734C82A300}" type="slidenum">
              <a:rPr lang="pt-BR" smtClean="0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5920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8CA86-4567-4876-993A-6A734C82A300}" type="slidenum">
              <a:rPr lang="pt-BR" smtClean="0"/>
              <a:pPr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48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3DC4-B391-49ED-B689-BA68911D6A22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8ACF7-2F60-461E-B0DF-CED28AE649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09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EF619-D958-49B3-9985-6F5D237937E9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D479-5B9C-4A96-86C7-87E87F2C97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45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480A-6008-48BC-9EC5-B6A3233A53DF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C32E9-986A-4B30-8841-2F09A9B7065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250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293DC4-B391-49ED-B689-BA68911D6A22}" type="datetimeFigureOut">
              <a:rPr lang="en-US" smtClean="0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38ACF7-2F60-461E-B0DF-CED28AE6490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11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68C2FE-0BF6-4683-ADBF-EC2F9B790985}" type="datetimeFigureOut">
              <a:rPr lang="en-US" smtClean="0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3B3D02-96C4-4C5B-A34D-FEAEE01D163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2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75646E-95FB-4E10-B0A3-D08900A27E81}" type="datetimeFigureOut">
              <a:rPr lang="en-US" smtClean="0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A47E5-DB48-4406-91E6-AA0C48D0F2B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83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0D23B-E3E6-4CCB-A15F-E2494BDABFC5}" type="datetimeFigureOut">
              <a:rPr lang="en-US" smtClean="0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CBC36-AB03-4DAE-B1D6-0BB23A980E6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19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316A1E-6555-4354-82CE-212EC7421CE4}" type="datetimeFigureOut">
              <a:rPr lang="en-US" smtClean="0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39550-26F0-4A01-ABB0-02E2A36F2CC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9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81DA92-4F22-475B-AE2D-E6F70A46F49A}" type="datetimeFigureOut">
              <a:rPr lang="en-US" smtClean="0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75AC3-9AFF-4C41-8A5B-800CE30066A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87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AA701-7314-4232-9AA5-C28A5928DF3F}" type="datetimeFigureOut">
              <a:rPr lang="en-US" smtClean="0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D6CEB-44D7-49C1-B8B1-FE22219D839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55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C0289-14A7-4233-9385-654A728E7180}" type="datetimeFigureOut">
              <a:rPr lang="en-US" smtClean="0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9089EA-79F7-493F-8B16-21A6C9D9142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C2FE-0BF6-4683-ADBF-EC2F9B790985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3D02-96C4-4C5B-A34D-FEAEE01D163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408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F9251-0E20-4B65-89B7-863A88E9826D}" type="datetimeFigureOut">
              <a:rPr lang="en-US" smtClean="0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AA4FE-DA6D-488C-AEAB-EDF7D336DC77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186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EF619-D958-49B3-9985-6F5D237937E9}" type="datetimeFigureOut">
              <a:rPr lang="en-US" smtClean="0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19D479-5B9C-4A96-86C7-87E87F2C97A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4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D480A-6008-48BC-9EC5-B6A3233A53DF}" type="datetimeFigureOut">
              <a:rPr lang="en-US" smtClean="0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C32E9-986A-4B30-8841-2F09A9B7065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67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61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371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6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34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5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9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5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646E-95FB-4E10-B0A3-D08900A27E81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47E5-DB48-4406-91E6-AA0C48D0F2B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332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12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571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58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39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924787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6319501" y="12857432"/>
            <a:ext cx="585697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13255264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182375" tIns="91200" rIns="182375" bIns="912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pt-BR"/>
              <a:pPr>
                <a:buSzPct val="25000"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28324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ctrTitle"/>
          </p:nvPr>
        </p:nvSpPr>
        <p:spPr>
          <a:xfrm>
            <a:off x="1387180" y="4309271"/>
            <a:ext cx="15721358" cy="29734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912260" marR="0" indent="-10560" algn="ctr" rtl="0">
              <a:spcBef>
                <a:spcPts val="0"/>
              </a:spcBef>
              <a:spcAft>
                <a:spcPts val="0"/>
              </a:spcAft>
              <a:defRPr/>
            </a:lvl6pPr>
            <a:lvl7pPr marL="1824539" marR="0" indent="-8439" algn="ctr" rtl="0">
              <a:spcBef>
                <a:spcPts val="0"/>
              </a:spcBef>
              <a:spcAft>
                <a:spcPts val="0"/>
              </a:spcAft>
              <a:defRPr/>
            </a:lvl7pPr>
            <a:lvl8pPr marL="2736889" marR="0" indent="-6388" algn="ctr" rtl="0">
              <a:spcBef>
                <a:spcPts val="0"/>
              </a:spcBef>
              <a:spcAft>
                <a:spcPts val="0"/>
              </a:spcAft>
              <a:defRPr/>
            </a:lvl8pPr>
            <a:lvl9pPr marL="3649190" marR="0" indent="-429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ubTitle" idx="1"/>
          </p:nvPr>
        </p:nvSpPr>
        <p:spPr>
          <a:xfrm>
            <a:off x="2774381" y="7860786"/>
            <a:ext cx="12947001" cy="3545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13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912260" marR="0" indent="-10560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1824539" marR="0" indent="-8439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2736889" marR="0" indent="-6388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3649190" marR="0" indent="-4290" algn="ctr" rtl="0"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4561550" marR="0" indent="-2249" algn="ctr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/>
            </a:lvl6pPr>
            <a:lvl7pPr marL="5473785" marR="0" indent="-84" algn="ctr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/>
            </a:lvl7pPr>
            <a:lvl8pPr marL="6386086" marR="0" indent="-10686" algn="ctr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/>
            </a:lvl8pPr>
            <a:lvl9pPr marL="7298362" marR="0" indent="-8562" algn="ctr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924787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6319501" y="12857432"/>
            <a:ext cx="585697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13255264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182375" tIns="91200" rIns="182375" bIns="912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pt-BR"/>
              <a:pPr>
                <a:buSzPct val="25000"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515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924787" y="555516"/>
            <a:ext cx="16646143" cy="231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912260" algn="ctr" rtl="0">
              <a:spcBef>
                <a:spcPts val="0"/>
              </a:spcBef>
              <a:spcAft>
                <a:spcPts val="0"/>
              </a:spcAft>
              <a:defRPr/>
            </a:lvl6pPr>
            <a:lvl7pPr marL="1824539" algn="ctr" rtl="0">
              <a:spcBef>
                <a:spcPts val="0"/>
              </a:spcBef>
              <a:spcAft>
                <a:spcPts val="0"/>
              </a:spcAft>
              <a:defRPr/>
            </a:lvl7pPr>
            <a:lvl8pPr marL="2736889" algn="ctr" rtl="0">
              <a:spcBef>
                <a:spcPts val="0"/>
              </a:spcBef>
              <a:spcAft>
                <a:spcPts val="0"/>
              </a:spcAft>
              <a:defRPr/>
            </a:lvl8pPr>
            <a:lvl9pPr marL="364919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924787" y="3237092"/>
            <a:ext cx="16646143" cy="9154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4277" indent="-271526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1482434" indent="-218784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2280750" indent="-159849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3193037" indent="-20853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4105385" indent="-20648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5017656" indent="-204356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5929943" indent="-202243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6842239" indent="-212838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7754515" indent="-210715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dt" idx="10"/>
          </p:nvPr>
        </p:nvSpPr>
        <p:spPr>
          <a:xfrm>
            <a:off x="924787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ftr" idx="11"/>
          </p:nvPr>
        </p:nvSpPr>
        <p:spPr>
          <a:xfrm>
            <a:off x="6319501" y="12857432"/>
            <a:ext cx="585697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13255264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182375" tIns="91200" rIns="182375" bIns="912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pt-BR"/>
              <a:pPr>
                <a:buSzPct val="25000"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851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461034" y="8914250"/>
            <a:ext cx="15721358" cy="27550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1461034" y="5879696"/>
            <a:ext cx="15721358" cy="30344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912260" indent="-1056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1824539" indent="-8439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2736889" indent="-6388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3649190" indent="-429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4561550" indent="-2249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5473785" indent="-84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6386086" indent="-10686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7298362" indent="-8562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dt" idx="10"/>
          </p:nvPr>
        </p:nvSpPr>
        <p:spPr>
          <a:xfrm>
            <a:off x="924787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ftr" idx="11"/>
          </p:nvPr>
        </p:nvSpPr>
        <p:spPr>
          <a:xfrm>
            <a:off x="6319501" y="12857432"/>
            <a:ext cx="585697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13255264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182375" tIns="91200" rIns="182375" bIns="912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pt-BR"/>
              <a:pPr>
                <a:buSzPct val="25000"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497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924787" y="555516"/>
            <a:ext cx="16646143" cy="231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912260" algn="ctr" rtl="0">
              <a:spcBef>
                <a:spcPts val="0"/>
              </a:spcBef>
              <a:spcAft>
                <a:spcPts val="0"/>
              </a:spcAft>
              <a:defRPr/>
            </a:lvl6pPr>
            <a:lvl7pPr marL="1824539" algn="ctr" rtl="0">
              <a:spcBef>
                <a:spcPts val="0"/>
              </a:spcBef>
              <a:spcAft>
                <a:spcPts val="0"/>
              </a:spcAft>
              <a:defRPr/>
            </a:lvl7pPr>
            <a:lvl8pPr marL="2736889" algn="ctr" rtl="0">
              <a:spcBef>
                <a:spcPts val="0"/>
              </a:spcBef>
              <a:spcAft>
                <a:spcPts val="0"/>
              </a:spcAft>
              <a:defRPr/>
            </a:lvl8pPr>
            <a:lvl9pPr marL="364919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924786" y="3237092"/>
            <a:ext cx="8168942" cy="9154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9401989" y="3237092"/>
            <a:ext cx="8168942" cy="9154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dt" idx="10"/>
          </p:nvPr>
        </p:nvSpPr>
        <p:spPr>
          <a:xfrm>
            <a:off x="924787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ftr" idx="11"/>
          </p:nvPr>
        </p:nvSpPr>
        <p:spPr>
          <a:xfrm>
            <a:off x="6319501" y="12857432"/>
            <a:ext cx="585697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13255264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182375" tIns="91200" rIns="182375" bIns="912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pt-BR"/>
              <a:pPr>
                <a:buSzPct val="25000"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399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924787" y="555516"/>
            <a:ext cx="16646143" cy="231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24895" y="3105121"/>
            <a:ext cx="8172152" cy="1294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912260" indent="-10560" rtl="0">
              <a:spcBef>
                <a:spcPts val="0"/>
              </a:spcBef>
              <a:buFont typeface="Calibri"/>
              <a:buNone/>
              <a:defRPr/>
            </a:lvl2pPr>
            <a:lvl3pPr marL="1824539" indent="-8439" rtl="0">
              <a:spcBef>
                <a:spcPts val="0"/>
              </a:spcBef>
              <a:buFont typeface="Calibri"/>
              <a:buNone/>
              <a:defRPr/>
            </a:lvl3pPr>
            <a:lvl4pPr marL="2736889" indent="-6388" rtl="0">
              <a:spcBef>
                <a:spcPts val="0"/>
              </a:spcBef>
              <a:buFont typeface="Calibri"/>
              <a:buNone/>
              <a:defRPr/>
            </a:lvl4pPr>
            <a:lvl5pPr marL="3649190" indent="-4290" rtl="0">
              <a:spcBef>
                <a:spcPts val="0"/>
              </a:spcBef>
              <a:buFont typeface="Calibri"/>
              <a:buNone/>
              <a:defRPr/>
            </a:lvl5pPr>
            <a:lvl6pPr marL="4561550" indent="-2249" rtl="0">
              <a:spcBef>
                <a:spcPts val="0"/>
              </a:spcBef>
              <a:buFont typeface="Calibri"/>
              <a:buNone/>
              <a:defRPr/>
            </a:lvl6pPr>
            <a:lvl7pPr marL="5473785" indent="-84" rtl="0">
              <a:spcBef>
                <a:spcPts val="0"/>
              </a:spcBef>
              <a:buFont typeface="Calibri"/>
              <a:buNone/>
              <a:defRPr/>
            </a:lvl7pPr>
            <a:lvl8pPr marL="6386086" indent="-10686" rtl="0">
              <a:spcBef>
                <a:spcPts val="0"/>
              </a:spcBef>
              <a:buFont typeface="Calibri"/>
              <a:buNone/>
              <a:defRPr/>
            </a:lvl8pPr>
            <a:lvl9pPr marL="7298362" indent="-8562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2"/>
          </p:nvPr>
        </p:nvSpPr>
        <p:spPr>
          <a:xfrm>
            <a:off x="924895" y="4399155"/>
            <a:ext cx="8172152" cy="79923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3"/>
          </p:nvPr>
        </p:nvSpPr>
        <p:spPr>
          <a:xfrm>
            <a:off x="9395592" y="3105121"/>
            <a:ext cx="8175363" cy="1294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912260" indent="-10560" rtl="0">
              <a:spcBef>
                <a:spcPts val="0"/>
              </a:spcBef>
              <a:buFont typeface="Calibri"/>
              <a:buNone/>
              <a:defRPr/>
            </a:lvl2pPr>
            <a:lvl3pPr marL="1824539" indent="-8439" rtl="0">
              <a:spcBef>
                <a:spcPts val="0"/>
              </a:spcBef>
              <a:buFont typeface="Calibri"/>
              <a:buNone/>
              <a:defRPr/>
            </a:lvl3pPr>
            <a:lvl4pPr marL="2736889" indent="-6388" rtl="0">
              <a:spcBef>
                <a:spcPts val="0"/>
              </a:spcBef>
              <a:buFont typeface="Calibri"/>
              <a:buNone/>
              <a:defRPr/>
            </a:lvl4pPr>
            <a:lvl5pPr marL="3649190" indent="-4290" rtl="0">
              <a:spcBef>
                <a:spcPts val="0"/>
              </a:spcBef>
              <a:buFont typeface="Calibri"/>
              <a:buNone/>
              <a:defRPr/>
            </a:lvl5pPr>
            <a:lvl6pPr marL="4561550" indent="-2249" rtl="0">
              <a:spcBef>
                <a:spcPts val="0"/>
              </a:spcBef>
              <a:buFont typeface="Calibri"/>
              <a:buNone/>
              <a:defRPr/>
            </a:lvl6pPr>
            <a:lvl7pPr marL="5473785" indent="-84" rtl="0">
              <a:spcBef>
                <a:spcPts val="0"/>
              </a:spcBef>
              <a:buFont typeface="Calibri"/>
              <a:buNone/>
              <a:defRPr/>
            </a:lvl7pPr>
            <a:lvl8pPr marL="6386086" indent="-10686" rtl="0">
              <a:spcBef>
                <a:spcPts val="0"/>
              </a:spcBef>
              <a:buFont typeface="Calibri"/>
              <a:buNone/>
              <a:defRPr/>
            </a:lvl8pPr>
            <a:lvl9pPr marL="7298362" indent="-8562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4"/>
          </p:nvPr>
        </p:nvSpPr>
        <p:spPr>
          <a:xfrm>
            <a:off x="9395592" y="4399155"/>
            <a:ext cx="8175363" cy="79923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924787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0" name="Shape 200"/>
          <p:cNvSpPr txBox="1">
            <a:spLocks noGrp="1"/>
          </p:cNvSpPr>
          <p:nvPr>
            <p:ph type="ftr" idx="11"/>
          </p:nvPr>
        </p:nvSpPr>
        <p:spPr>
          <a:xfrm>
            <a:off x="6319501" y="12857432"/>
            <a:ext cx="585697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13255264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182375" tIns="91200" rIns="182375" bIns="912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pt-BR"/>
              <a:pPr>
                <a:buSzPct val="25000"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99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D23B-E3E6-4CCB-A15F-E2494BDABFC5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BC36-AB03-4DAE-B1D6-0BB23A980E6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915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924787" y="555516"/>
            <a:ext cx="16646143" cy="231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912260" algn="ctr" rtl="0">
              <a:spcBef>
                <a:spcPts val="0"/>
              </a:spcBef>
              <a:spcAft>
                <a:spcPts val="0"/>
              </a:spcAft>
              <a:defRPr/>
            </a:lvl6pPr>
            <a:lvl7pPr marL="1824539" algn="ctr" rtl="0">
              <a:spcBef>
                <a:spcPts val="0"/>
              </a:spcBef>
              <a:spcAft>
                <a:spcPts val="0"/>
              </a:spcAft>
              <a:defRPr/>
            </a:lvl7pPr>
            <a:lvl8pPr marL="2736889" algn="ctr" rtl="0">
              <a:spcBef>
                <a:spcPts val="0"/>
              </a:spcBef>
              <a:spcAft>
                <a:spcPts val="0"/>
              </a:spcAft>
              <a:defRPr/>
            </a:lvl8pPr>
            <a:lvl9pPr marL="364919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924787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6319501" y="12857432"/>
            <a:ext cx="585697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13255264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182375" tIns="91200" rIns="182375" bIns="912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pt-BR"/>
              <a:pPr>
                <a:buSzPct val="25000"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584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924791" y="552433"/>
            <a:ext cx="6084963" cy="23504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231311" y="552754"/>
            <a:ext cx="10339618" cy="1183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924791" y="2902802"/>
            <a:ext cx="6084963" cy="94886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912260" indent="-10560" rtl="0">
              <a:spcBef>
                <a:spcPts val="0"/>
              </a:spcBef>
              <a:buFont typeface="Calibri"/>
              <a:buNone/>
              <a:defRPr/>
            </a:lvl2pPr>
            <a:lvl3pPr marL="1824539" indent="-8439" rtl="0">
              <a:spcBef>
                <a:spcPts val="0"/>
              </a:spcBef>
              <a:buFont typeface="Calibri"/>
              <a:buNone/>
              <a:defRPr/>
            </a:lvl3pPr>
            <a:lvl4pPr marL="2736889" indent="-6388" rtl="0">
              <a:spcBef>
                <a:spcPts val="0"/>
              </a:spcBef>
              <a:buFont typeface="Calibri"/>
              <a:buNone/>
              <a:defRPr/>
            </a:lvl4pPr>
            <a:lvl5pPr marL="3649190" indent="-4290" rtl="0">
              <a:spcBef>
                <a:spcPts val="0"/>
              </a:spcBef>
              <a:buFont typeface="Calibri"/>
              <a:buNone/>
              <a:defRPr/>
            </a:lvl5pPr>
            <a:lvl6pPr marL="4561550" indent="-2249" rtl="0">
              <a:spcBef>
                <a:spcPts val="0"/>
              </a:spcBef>
              <a:buFont typeface="Calibri"/>
              <a:buNone/>
              <a:defRPr/>
            </a:lvl6pPr>
            <a:lvl7pPr marL="5473785" indent="-84" rtl="0">
              <a:spcBef>
                <a:spcPts val="0"/>
              </a:spcBef>
              <a:buFont typeface="Calibri"/>
              <a:buNone/>
              <a:defRPr/>
            </a:lvl7pPr>
            <a:lvl8pPr marL="6386086" indent="-10686" rtl="0">
              <a:spcBef>
                <a:spcPts val="0"/>
              </a:spcBef>
              <a:buFont typeface="Calibri"/>
              <a:buNone/>
              <a:defRPr/>
            </a:lvl8pPr>
            <a:lvl9pPr marL="7298362" indent="-8562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dt" idx="10"/>
          </p:nvPr>
        </p:nvSpPr>
        <p:spPr>
          <a:xfrm>
            <a:off x="924787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ftr" idx="11"/>
          </p:nvPr>
        </p:nvSpPr>
        <p:spPr>
          <a:xfrm>
            <a:off x="6319501" y="12857432"/>
            <a:ext cx="585697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13255264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182375" tIns="91200" rIns="182375" bIns="912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pt-BR"/>
              <a:pPr>
                <a:buSzPct val="25000"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100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3625292" y="9710250"/>
            <a:ext cx="11097428" cy="1146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pic" idx="2"/>
          </p:nvPr>
        </p:nvSpPr>
        <p:spPr>
          <a:xfrm>
            <a:off x="3625292" y="1239470"/>
            <a:ext cx="11097428" cy="8323071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625292" y="10856603"/>
            <a:ext cx="11097428" cy="16280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912260" indent="-10560" rtl="0">
              <a:spcBef>
                <a:spcPts val="0"/>
              </a:spcBef>
              <a:buFont typeface="Calibri"/>
              <a:buNone/>
              <a:defRPr/>
            </a:lvl2pPr>
            <a:lvl3pPr marL="1824539" indent="-8439" rtl="0">
              <a:spcBef>
                <a:spcPts val="0"/>
              </a:spcBef>
              <a:buFont typeface="Calibri"/>
              <a:buNone/>
              <a:defRPr/>
            </a:lvl3pPr>
            <a:lvl4pPr marL="2736889" indent="-6388" rtl="0">
              <a:spcBef>
                <a:spcPts val="0"/>
              </a:spcBef>
              <a:buFont typeface="Calibri"/>
              <a:buNone/>
              <a:defRPr/>
            </a:lvl4pPr>
            <a:lvl5pPr marL="3649190" indent="-4290" rtl="0">
              <a:spcBef>
                <a:spcPts val="0"/>
              </a:spcBef>
              <a:buFont typeface="Calibri"/>
              <a:buNone/>
              <a:defRPr/>
            </a:lvl5pPr>
            <a:lvl6pPr marL="4561550" indent="-2249" rtl="0">
              <a:spcBef>
                <a:spcPts val="0"/>
              </a:spcBef>
              <a:buFont typeface="Calibri"/>
              <a:buNone/>
              <a:defRPr/>
            </a:lvl6pPr>
            <a:lvl7pPr marL="5473785" indent="-84" rtl="0">
              <a:spcBef>
                <a:spcPts val="0"/>
              </a:spcBef>
              <a:buFont typeface="Calibri"/>
              <a:buNone/>
              <a:defRPr/>
            </a:lvl7pPr>
            <a:lvl8pPr marL="6386086" indent="-10686" rtl="0">
              <a:spcBef>
                <a:spcPts val="0"/>
              </a:spcBef>
              <a:buFont typeface="Calibri"/>
              <a:buNone/>
              <a:defRPr/>
            </a:lvl8pPr>
            <a:lvl9pPr marL="7298362" indent="-8562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dt" idx="10"/>
          </p:nvPr>
        </p:nvSpPr>
        <p:spPr>
          <a:xfrm>
            <a:off x="924787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ftr" idx="11"/>
          </p:nvPr>
        </p:nvSpPr>
        <p:spPr>
          <a:xfrm>
            <a:off x="6319501" y="12857432"/>
            <a:ext cx="585697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13255264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182375" tIns="91200" rIns="182375" bIns="912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pt-BR"/>
              <a:pPr>
                <a:buSzPct val="25000"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6783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924787" y="555516"/>
            <a:ext cx="16646143" cy="231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912260" algn="ctr" rtl="0">
              <a:spcBef>
                <a:spcPts val="0"/>
              </a:spcBef>
              <a:spcAft>
                <a:spcPts val="0"/>
              </a:spcAft>
              <a:defRPr/>
            </a:lvl6pPr>
            <a:lvl7pPr marL="1824539" algn="ctr" rtl="0">
              <a:spcBef>
                <a:spcPts val="0"/>
              </a:spcBef>
              <a:spcAft>
                <a:spcPts val="0"/>
              </a:spcAft>
              <a:defRPr/>
            </a:lvl7pPr>
            <a:lvl8pPr marL="2736889" algn="ctr" rtl="0">
              <a:spcBef>
                <a:spcPts val="0"/>
              </a:spcBef>
              <a:spcAft>
                <a:spcPts val="0"/>
              </a:spcAft>
              <a:defRPr/>
            </a:lvl8pPr>
            <a:lvl9pPr marL="364919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 rot="5400000">
            <a:off x="4670490" y="-508610"/>
            <a:ext cx="9154737" cy="166461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4277" indent="-271526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1482434" indent="-218784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2280750" indent="-159849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3193037" indent="-20853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4105385" indent="-20648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5017656" indent="-204356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5929943" indent="-202243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6842239" indent="-212838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7754515" indent="-210715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dt" idx="10"/>
          </p:nvPr>
        </p:nvSpPr>
        <p:spPr>
          <a:xfrm>
            <a:off x="924787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ftr" idx="11"/>
          </p:nvPr>
        </p:nvSpPr>
        <p:spPr>
          <a:xfrm>
            <a:off x="6319501" y="12857432"/>
            <a:ext cx="585697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13255264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182375" tIns="91200" rIns="182375" bIns="912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pt-BR"/>
              <a:pPr>
                <a:buSzPct val="25000"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939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 rot="5400000">
            <a:off x="9572176" y="4393075"/>
            <a:ext cx="11835973" cy="41615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912260" algn="ctr" rtl="0">
              <a:spcBef>
                <a:spcPts val="0"/>
              </a:spcBef>
              <a:spcAft>
                <a:spcPts val="0"/>
              </a:spcAft>
              <a:defRPr/>
            </a:lvl6pPr>
            <a:lvl7pPr marL="1824539" algn="ctr" rtl="0">
              <a:spcBef>
                <a:spcPts val="0"/>
              </a:spcBef>
              <a:spcAft>
                <a:spcPts val="0"/>
              </a:spcAft>
              <a:defRPr/>
            </a:lvl7pPr>
            <a:lvl8pPr marL="2736889" algn="ctr" rtl="0">
              <a:spcBef>
                <a:spcPts val="0"/>
              </a:spcBef>
              <a:spcAft>
                <a:spcPts val="0"/>
              </a:spcAft>
              <a:defRPr/>
            </a:lvl8pPr>
            <a:lvl9pPr marL="364919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 rot="5400000">
            <a:off x="1094971" y="385669"/>
            <a:ext cx="11835973" cy="12176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4277" indent="-271526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1482434" indent="-218784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2280750" indent="-159849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3193037" indent="-20853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4105385" indent="-20648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5017656" indent="-204356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5929943" indent="-202243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6842239" indent="-212838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7754515" indent="-210715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dt" idx="10"/>
          </p:nvPr>
        </p:nvSpPr>
        <p:spPr>
          <a:xfrm>
            <a:off x="924787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ftr" idx="11"/>
          </p:nvPr>
        </p:nvSpPr>
        <p:spPr>
          <a:xfrm>
            <a:off x="6319501" y="12857432"/>
            <a:ext cx="585697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13255264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182375" tIns="91200" rIns="182375" bIns="912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pt-BR"/>
              <a:pPr>
                <a:buSzPct val="25000"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84216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858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96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88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60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1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6A1E-6555-4354-82CE-212EC7421CE4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9550-26F0-4A01-ABB0-02E2A36F2CC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49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021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523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59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21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35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558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93DC4-B391-49ED-B689-BA68911D6A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8ACF7-2F60-461E-B0DF-CED28AE649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5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8C2FE-0BF6-4683-ADBF-EC2F9B7909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3D02-96C4-4C5B-A34D-FEAEE01D163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4937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5646E-95FB-4E10-B0A3-D08900A27E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47E5-DB48-4406-91E6-AA0C48D0F2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438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0D23B-E3E6-4CCB-A15F-E2494BDABF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CBC36-AB03-4DAE-B1D6-0BB23A980E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DA92-4F22-475B-AE2D-E6F70A46F49A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5AC3-9AFF-4C41-8A5B-800CE30066A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2974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6A1E-6555-4354-82CE-212EC7421C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9550-26F0-4A01-ABB0-02E2A36F2C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829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DA92-4F22-475B-AE2D-E6F70A46F4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5AC3-9AFF-4C41-8A5B-800CE30066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696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A701-7314-4232-9AA5-C28A5928DF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D6CEB-44D7-49C1-B8B1-FE22219D83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84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0289-14A7-4233-9385-654A728E71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089EA-79F7-493F-8B16-21A6C9D914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4074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F9251-0E20-4B65-89B7-863A88E982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A4FE-DA6D-488C-AEAB-EDF7D336DC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66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EF619-D958-49B3-9985-6F5D237937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9D479-5B9C-4A96-86C7-87E87F2C97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98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D480A-6008-48BC-9EC5-B6A3233A53D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C32E9-986A-4B30-8841-2F09A9B706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215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471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203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0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AA701-7314-4232-9AA5-C28A5928DF3F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D6CEB-44D7-49C1-B8B1-FE22219D839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860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959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168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8070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245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641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565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515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18/05/2015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0289-14A7-4233-9385-654A728E7180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089EA-79F7-493F-8B16-21A6C9D9142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F9251-0E20-4B65-89B7-863A88E9826D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AA4FE-DA6D-488C-AEAB-EDF7D336DC7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0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FE5F10-767D-4B45-BB7E-7409798A5B2D}" type="datetimeFigureOut">
              <a:rPr lang="en-US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BA4819-5B63-4768-8F88-F88A368BCF8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FE5F10-767D-4B45-BB7E-7409798A5B2D}" type="datetimeFigureOut">
              <a:rPr lang="en-US" smtClean="0"/>
              <a:pPr>
                <a:defRPr/>
              </a:pPr>
              <a:t>5/18/2015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BA4819-5B63-4768-8F88-F88A368BCF86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86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18/05/2015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924787" y="555516"/>
            <a:ext cx="16646143" cy="231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912260" marR="0" indent="-10560" algn="ctr" rtl="0">
              <a:spcBef>
                <a:spcPts val="0"/>
              </a:spcBef>
              <a:spcAft>
                <a:spcPts val="0"/>
              </a:spcAft>
              <a:defRPr/>
            </a:lvl6pPr>
            <a:lvl7pPr marL="1824539" marR="0" indent="-8439" algn="ctr" rtl="0">
              <a:spcBef>
                <a:spcPts val="0"/>
              </a:spcBef>
              <a:spcAft>
                <a:spcPts val="0"/>
              </a:spcAft>
              <a:defRPr/>
            </a:lvl7pPr>
            <a:lvl8pPr marL="2736889" marR="0" indent="-6388" algn="ctr" rtl="0">
              <a:spcBef>
                <a:spcPts val="0"/>
              </a:spcBef>
              <a:spcAft>
                <a:spcPts val="0"/>
              </a:spcAft>
              <a:defRPr/>
            </a:lvl8pPr>
            <a:lvl9pPr marL="3649190" marR="0" indent="-429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924787" y="3237092"/>
            <a:ext cx="16646143" cy="9154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84277" marR="0" indent="-271526" algn="l" rtl="0"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1482434" marR="0" indent="-218784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2280750" marR="0" indent="-159849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3193037" marR="0" indent="-208537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4105385" marR="0" indent="-206485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5017656" marR="0" indent="-204356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5929943" marR="0" indent="-202243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6842239" marR="0" indent="-212838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7754515" marR="0" indent="-210715" algn="l" rtl="0">
              <a:spcBef>
                <a:spcPts val="8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924787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pPr defTabSz="914400" fontAlgn="auto"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6319501" y="12857432"/>
            <a:ext cx="5856977" cy="7385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912260" marR="0" indent="-10560" algn="l" rtl="0">
              <a:spcBef>
                <a:spcPts val="0"/>
              </a:spcBef>
              <a:defRPr/>
            </a:lvl2pPr>
            <a:lvl3pPr marL="1824539" marR="0" indent="-8439" algn="l" rtl="0">
              <a:spcBef>
                <a:spcPts val="0"/>
              </a:spcBef>
              <a:defRPr/>
            </a:lvl3pPr>
            <a:lvl4pPr marL="2736889" marR="0" indent="-6388" algn="l" rtl="0">
              <a:spcBef>
                <a:spcPts val="0"/>
              </a:spcBef>
              <a:defRPr/>
            </a:lvl4pPr>
            <a:lvl5pPr marL="3649190" marR="0" indent="-4290" algn="l" rtl="0">
              <a:spcBef>
                <a:spcPts val="0"/>
              </a:spcBef>
              <a:defRPr/>
            </a:lvl5pPr>
            <a:lvl6pPr marL="4561550" marR="0" indent="-2249" algn="l" rtl="0">
              <a:spcBef>
                <a:spcPts val="0"/>
              </a:spcBef>
              <a:defRPr/>
            </a:lvl6pPr>
            <a:lvl7pPr marL="5473785" marR="0" indent="-84" algn="l" rtl="0">
              <a:spcBef>
                <a:spcPts val="0"/>
              </a:spcBef>
              <a:defRPr/>
            </a:lvl7pPr>
            <a:lvl8pPr marL="6386086" marR="0" indent="-10686" algn="l" rtl="0">
              <a:spcBef>
                <a:spcPts val="0"/>
              </a:spcBef>
              <a:defRPr/>
            </a:lvl8pPr>
            <a:lvl9pPr marL="7298362" marR="0" indent="-8562" algn="l" rtl="0">
              <a:spcBef>
                <a:spcPts val="0"/>
              </a:spcBef>
              <a:defRPr/>
            </a:lvl9pPr>
          </a:lstStyle>
          <a:p>
            <a:pPr defTabSz="914400" fontAlgn="auto"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+mn-ea"/>
              <a:cs typeface="Arial"/>
              <a:sym typeface="Arial"/>
              <a:rtl val="0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3255264" y="12857432"/>
            <a:ext cx="4315667" cy="738544"/>
          </a:xfrm>
          <a:prstGeom prst="rect">
            <a:avLst/>
          </a:prstGeom>
          <a:noFill/>
          <a:ln>
            <a:noFill/>
          </a:ln>
        </p:spPr>
        <p:txBody>
          <a:bodyPr lIns="182375" tIns="91200" rIns="182375" bIns="91200" anchor="ctr" anchorCtr="0">
            <a:noAutofit/>
          </a:bodyPr>
          <a:lstStyle>
            <a:lvl1pPr marL="0" marR="0" indent="0" algn="r" rtl="0">
              <a:spcBef>
                <a:spcPts val="0"/>
              </a:spcBef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defTabSz="914400" fontAlgn="auto">
              <a:spcAft>
                <a:spcPts val="0"/>
              </a:spcAft>
              <a:buSzPct val="25000"/>
            </a:pPr>
            <a:fld id="{00000000-1234-1234-1234-123412341234}" type="slidenum">
              <a:rPr lang="pt-BR" kern="0">
                <a:rtl val="0"/>
              </a:rPr>
              <a:pPr defTabSz="914400" fontAlgn="auto">
                <a:spcAft>
                  <a:spcPts val="0"/>
                </a:spcAft>
                <a:buSzPct val="25000"/>
              </a:pPr>
              <a:t>‹nº›</a:t>
            </a:fld>
            <a:endParaRPr lang="pt-BR" kern="0"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0269328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18/05/2015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18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FE5F10-767D-4B45-BB7E-7409798A5B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BA4819-5B63-4768-8F88-F88A368BCF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7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F4F9B288-942C-4EB0-8C8D-ED9735545518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18/05/2015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7A45F6D-6105-4A52-A202-DABD9078BB5F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9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hgoncalves.SESSP\Desktop\Image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4303059" y="2921168"/>
            <a:ext cx="4679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i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Judicialização</a:t>
            </a: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em Saúde no Estado de São Paulo</a:t>
            </a:r>
            <a:r>
              <a:rPr lang="pt-BR" sz="1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</a:t>
            </a:r>
            <a:endParaRPr lang="pt-BR" sz="1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32729" y="314303"/>
            <a:ext cx="7164598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Secretaria de Estado da Saúde São Paulo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Gabinete do Secretário - GS</a:t>
            </a:r>
          </a:p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Coordenação de Demandas Estratégicas do SUS - CODES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088364" y="5706201"/>
            <a:ext cx="405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Fonte de dados: S-CODES</a:t>
            </a:r>
          </a:p>
          <a:p>
            <a:r>
              <a:rPr lang="pt-BR" sz="11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Sistema de Gerenciamento e Controle de Demandas Judiciais</a:t>
            </a:r>
            <a:endParaRPr lang="pt-BR" sz="9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793453" y="6381409"/>
            <a:ext cx="21891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i="1" dirty="0" smtClean="0">
                <a:latin typeface="Arial" pitchFamily="34" charset="0"/>
                <a:cs typeface="Arial" pitchFamily="34" charset="0"/>
              </a:rPr>
              <a:t>São Paulo, 14 de maio de 2015</a:t>
            </a:r>
            <a:endParaRPr lang="pt-BR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0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1975" y="1047750"/>
            <a:ext cx="805815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914861" y="6563974"/>
            <a:ext cx="591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solidFill>
                  <a:srgbClr val="FFFF00"/>
                </a:solidFill>
              </a:rPr>
              <a:t>S e c r e t a r i a   d a   S a ú d e   d o   E s t a d o   d e   S ã o   P a u l o</a:t>
            </a:r>
            <a:endParaRPr lang="pt-BR" sz="1600" i="1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96412" y="220831"/>
            <a:ext cx="75708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Top 20 Medicamentos - Ações Judiciais - </a:t>
            </a:r>
            <a:r>
              <a:rPr lang="pt-BR" sz="1600" b="1" dirty="0" smtClean="0">
                <a:solidFill>
                  <a:srgbClr val="FF0000"/>
                </a:solidFill>
              </a:rPr>
              <a:t>Maior valor por consumo/mês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40542" y="6182155"/>
            <a:ext cx="278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Aproximadamente 330 milhões ano</a:t>
            </a:r>
            <a:endParaRPr lang="pt-BR" sz="14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014860"/>
              </p:ext>
            </p:extLst>
          </p:nvPr>
        </p:nvGraphicFramePr>
        <p:xfrm>
          <a:off x="148857" y="559385"/>
          <a:ext cx="8708063" cy="5562178"/>
        </p:xfrm>
        <a:graphic>
          <a:graphicData uri="http://schemas.openxmlformats.org/drawingml/2006/table">
            <a:tbl>
              <a:tblPr/>
              <a:tblGrid>
                <a:gridCol w="630739"/>
                <a:gridCol w="3699818"/>
                <a:gridCol w="1310696"/>
                <a:gridCol w="1689480"/>
                <a:gridCol w="1377330"/>
              </a:tblGrid>
              <a:tr h="31033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Nº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Descrições dos Itens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R$ Estimado Mês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Doença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Alternativa </a:t>
                      </a:r>
                      <a:r>
                        <a:rPr lang="pt-BR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Terapeutica</a:t>
                      </a:r>
                      <a:endParaRPr lang="pt-B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Eculizumab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10 Mg/Ml - Solução Injetável - 30 Ml / Frasco-Ampola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3.568.667,87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Anemia hemolítica adquirida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Sofosbuvir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400 Mg / Comprimido Revestido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3.029.226,48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Hepatite viral crônica C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Interferon, ribavirina, Telaprevir e boceprevir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6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Rituximabe</a:t>
                      </a:r>
                      <a:r>
                        <a:rPr lang="pt-B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/ 500 Mg / Frasco-Ampola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2.680.344,94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Artrite reumatóide soro-positiva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Em migração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6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Infliximabe</a:t>
                      </a:r>
                      <a:r>
                        <a:rPr lang="pt-B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/ 10 Mg/Ml - Pó </a:t>
                      </a:r>
                      <a:r>
                        <a:rPr lang="pt-B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Lióflio</a:t>
                      </a:r>
                      <a:r>
                        <a:rPr lang="pt-B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- 10 Ml / Frasco-Ampola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2.350.794,08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Psoríase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Em migração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Galsulfase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1 Mg/Ml - Solução Injetável - 5 Ml / Frasco-Ampola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1.866.913,28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Distúrbios do metabolismo do glicosaminoglicano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6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Ranibizumabe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10 Mg/Ml - 0,23 Ml / Ampola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1.690.137,80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 transtornos da retina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Ledipasvir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Sofosbuvir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90 Mg + 400 Mg / Comprimido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1.535.153,26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Hepatite viral crônica C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Interferon, ribavirina, Telaprevir e boceprevir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6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Cloridrato De Fingolimode / 0,5 Mg / Cápsula Gelatinosa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1.356.253,08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Esclerose múltipla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Em migração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Idursulfase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2 Mg/Ml - Solução Injetável - 3 Ml / Frasco-Ampola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1.333.295,08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Distúrbios do metabolismo do glicosaminoglicano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Insulina /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Glargina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- 100 Ui/Ml - 3 Ml - Refil / Unidade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1.185.860,83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Diabetes mellitus insulino-dependente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insulina Nph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6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Abiraterone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250 Mg / Comprimido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994.354,56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Neoplasia maligna da próstata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6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Cloridrato De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Cinacalcete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30 Mg / Comprimido Revestido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930.722,40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Insuficiência renal crônica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Sevelamer e Alfacalcidol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976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Betagalsidase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 35 Mg - Pó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Liófilo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Injetável - 20 Ml / Frasco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884.742,84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Distúrbios do metabolismo de esfingolípides e outros distúrbios de depósito de lípides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Adalimumabe / 40 Mg - Solução Injetável - 0,8 Ml / Frasco-Ampola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877.540,95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Outras artrites </a:t>
                      </a:r>
                      <a:r>
                        <a:rPr lang="pt-B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reumatóides</a:t>
                      </a:r>
                      <a:endParaRPr lang="pt-BR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Em migração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Simeprevir Sódico / 150 Mg / Cápsula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870.098,77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Hepatite viral crônica C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Interferon, ribavirina, Telaprevir e boceprevir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Daclatasvir / 60 Mg / Cápsula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833.695,21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Hepatite viral crônica C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Interferon, ribavirina, Telaprevir e boceprevir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Laronidase / 2,9 Mg - Solução Injetável - 5 Ml / Frasco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777.688,80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Distúrbios do metabolismo do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glicosaminoglicano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Alfalglicosidase / 50 Mg - Pó Liófilo Injetável / Ampola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708.455,44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 distúrbios do metabolismo de carboidratos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Omalizumabe / 150 Mg - Pó Liófilo Injetável + Solução Diluente - 2 Ml / Ampola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622.030,08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Asma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Formoterol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+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Budesonida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64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Etanercepte / 50 Mg - Solução Injetável - 1,0 Ml / Frasco-Ampola / Sem Marca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598.606,88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Psoríase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Em migração</a:t>
                      </a:r>
                    </a:p>
                  </a:txBody>
                  <a:tcPr marL="5325" marR="5325" marT="532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9822"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25" marR="5325" marT="53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25" marR="5325" marT="53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28.694.582,64</a:t>
                      </a:r>
                    </a:p>
                  </a:txBody>
                  <a:tcPr marL="5325" marR="5325" marT="53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25" marR="5325" marT="53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25" marR="5325" marT="53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48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1975" y="1047750"/>
            <a:ext cx="805815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14861" y="6563974"/>
            <a:ext cx="591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solidFill>
                  <a:srgbClr val="FFFF00"/>
                </a:solidFill>
              </a:rPr>
              <a:t>S e c r e t a r i a   d a   S a ú d e   d o   E s t a d o   d e   S ã o   P a u l o</a:t>
            </a:r>
            <a:endParaRPr lang="pt-BR" sz="1600" i="1" dirty="0">
              <a:solidFill>
                <a:srgbClr val="FFFF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95536" y="319356"/>
            <a:ext cx="8229600" cy="728394"/>
          </a:xfrm>
        </p:spPr>
        <p:txBody>
          <a:bodyPr>
            <a:normAutofit/>
          </a:bodyPr>
          <a:lstStyle/>
          <a:p>
            <a:r>
              <a:rPr lang="pt-BR" sz="1600" dirty="0" smtClean="0"/>
              <a:t>CÁLCULO CURVA ABC COM BASE EM DEMANDAS JUDICIAIS ATIVAS EM MAIO / 2015</a:t>
            </a:r>
            <a:endParaRPr lang="pt-BR" sz="16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911126"/>
              </p:ext>
            </p:extLst>
          </p:nvPr>
        </p:nvGraphicFramePr>
        <p:xfrm>
          <a:off x="395536" y="1916834"/>
          <a:ext cx="8208912" cy="2952327"/>
        </p:xfrm>
        <a:graphic>
          <a:graphicData uri="http://schemas.openxmlformats.org/drawingml/2006/table">
            <a:tbl>
              <a:tblPr/>
              <a:tblGrid>
                <a:gridCol w="1340231"/>
                <a:gridCol w="1108647"/>
                <a:gridCol w="1951217"/>
                <a:gridCol w="1931509"/>
                <a:gridCol w="1877308"/>
              </a:tblGrid>
              <a:tr h="80226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RÓTULOS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QTD. ITENS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R$ GASTO ESTIMADO MENSAL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QTD. DE ITENS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% R$ GASTO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</a:tr>
              <a:tr h="5375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46.659.678,95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</a:tr>
              <a:tr h="5375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13.314.263,80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4,54%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  <a:tr h="5375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6.587.302,23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5375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5047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      66.561.244,98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395536" y="1104900"/>
            <a:ext cx="51623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prstClr val="black"/>
                </a:solidFill>
              </a:rPr>
              <a:t>Tipos de itens: Medicamentos, Materiais e Nutrição / Dietas</a:t>
            </a:r>
          </a:p>
          <a:p>
            <a:r>
              <a:rPr lang="pt-BR" sz="1600" dirty="0" smtClean="0">
                <a:solidFill>
                  <a:prstClr val="black"/>
                </a:solidFill>
              </a:rPr>
              <a:t>Desconsiderado: Procedimentos e Outros</a:t>
            </a:r>
            <a:endParaRPr lang="pt-B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1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77" y="339355"/>
            <a:ext cx="8583907" cy="5901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7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1975" y="1047750"/>
            <a:ext cx="805815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914861" y="6398383"/>
            <a:ext cx="5917004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solidFill>
                  <a:srgbClr val="FFFF00"/>
                </a:solidFill>
              </a:rPr>
              <a:t>S e c r e t a r i a   d a   S a ú d e   d o   E s t a d o   d e   S ã o   P a u l o</a:t>
            </a:r>
            <a:endParaRPr lang="pt-BR" sz="1600" i="1" dirty="0">
              <a:solidFill>
                <a:srgbClr val="FFFF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93" y="590548"/>
            <a:ext cx="8587921" cy="484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8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1975" y="1047750"/>
            <a:ext cx="805815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914861" y="6563974"/>
            <a:ext cx="591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solidFill>
                  <a:srgbClr val="FFFF00"/>
                </a:solidFill>
              </a:rPr>
              <a:t>S e c r e t a r i a   d a   S a ú d e   d o   E s t a d o   d e   S ã o   P a u l o</a:t>
            </a:r>
            <a:endParaRPr lang="pt-BR" sz="1600" i="1" dirty="0">
              <a:solidFill>
                <a:srgbClr val="FFFF0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505096"/>
              </p:ext>
            </p:extLst>
          </p:nvPr>
        </p:nvGraphicFramePr>
        <p:xfrm>
          <a:off x="323528" y="908721"/>
          <a:ext cx="8352928" cy="3714729"/>
        </p:xfrm>
        <a:graphic>
          <a:graphicData uri="http://schemas.openxmlformats.org/drawingml/2006/table">
            <a:tbl>
              <a:tblPr/>
              <a:tblGrid>
                <a:gridCol w="1526486"/>
                <a:gridCol w="2076020"/>
                <a:gridCol w="2515648"/>
                <a:gridCol w="2234774"/>
              </a:tblGrid>
              <a:tr h="360039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COMPARATIVO DE VALORES GASTOS PARA ATENDIMENTOS DE DEMANDAS JUDICIAIS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602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ITENS DE MARCA E SEM MARCA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42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ESTIMADO MENSAL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3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CATEGORIA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R$ TOTAL (MARCA)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R$ TOTAL (SEM MARCA)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DIFERENÇA R$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5133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Medicamentos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2.846.324,16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2.436.618,83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409.705,33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3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17.342.938,95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17.175.311,05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167.627,91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3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Nutrição / Dietas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1.276.869,37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1.001.860,82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275.008,55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3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 Itens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321.058,85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321.058,85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                   - 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1331"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21.787.191,33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20.934.849,54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     852.341,79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51331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</a:rPr>
                        <a:t>Fonte de dados: </a:t>
                      </a:r>
                      <a:r>
                        <a:rPr lang="pt-BR" sz="1200" b="0" i="0" u="none" strike="noStrike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Calibri"/>
                        </a:rPr>
                        <a:t>S-CODES / Valor Mês</a:t>
                      </a:r>
                    </a:p>
                    <a:p>
                      <a:pPr algn="l" fontAlgn="b"/>
                      <a:endParaRPr lang="pt-B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Considerado somente Ações Judiciais 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 itens de marcas que poderiam ser substituídos por itens sem marca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3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1975" y="1047750"/>
            <a:ext cx="805815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914861" y="6563974"/>
            <a:ext cx="591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solidFill>
                  <a:srgbClr val="FFFF00"/>
                </a:solidFill>
              </a:rPr>
              <a:t>S e c r e t a r i a   d a   S a ú d e   d o   E s t a d o   d e   S ã o   P a u l o</a:t>
            </a:r>
            <a:endParaRPr lang="pt-BR" sz="1600" i="1" dirty="0">
              <a:solidFill>
                <a:srgbClr val="FFFF00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161100"/>
              </p:ext>
            </p:extLst>
          </p:nvPr>
        </p:nvGraphicFramePr>
        <p:xfrm>
          <a:off x="239921" y="282680"/>
          <a:ext cx="8668104" cy="5262714"/>
        </p:xfrm>
        <a:graphic>
          <a:graphicData uri="http://schemas.openxmlformats.org/drawingml/2006/table">
            <a:tbl>
              <a:tblPr/>
              <a:tblGrid>
                <a:gridCol w="1915603"/>
                <a:gridCol w="502846"/>
                <a:gridCol w="790186"/>
                <a:gridCol w="502846"/>
                <a:gridCol w="877985"/>
                <a:gridCol w="502846"/>
                <a:gridCol w="901929"/>
                <a:gridCol w="502846"/>
                <a:gridCol w="790186"/>
                <a:gridCol w="502846"/>
                <a:gridCol w="877985"/>
              </a:tblGrid>
              <a:tr h="23014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RELATÓRIO POR TIPO DE PATRONO</a:t>
                      </a:r>
                    </a:p>
                  </a:txBody>
                  <a:tcPr marL="7331" marR="7331" marT="7331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148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>
                          <a:solidFill>
                            <a:srgbClr val="963634"/>
                          </a:solidFill>
                          <a:effectLst/>
                          <a:latin typeface="Arial"/>
                        </a:rPr>
                        <a:t>AÇÕES JUDICIAIS  -  </a:t>
                      </a:r>
                      <a:r>
                        <a:rPr lang="pt-BR" sz="1200" b="1" i="0" u="none" strike="noStrike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DEMANDAS ATIVAS</a:t>
                      </a:r>
                      <a:endParaRPr lang="pt-BR" sz="1200" b="1" i="0" u="none" strike="noStrike">
                        <a:solidFill>
                          <a:srgbClr val="963634"/>
                        </a:solidFill>
                        <a:effectLst/>
                        <a:latin typeface="Arial"/>
                      </a:endParaRPr>
                    </a:p>
                  </a:txBody>
                  <a:tcPr marL="7331" marR="7331" marT="7331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0148">
                <a:tc gridSpan="11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Fonte: Sistema S-Codes  </a:t>
                      </a:r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                             Extraído em: 06.05.2015</a:t>
                      </a:r>
                    </a:p>
                  </a:txBody>
                  <a:tcPr marL="7331" marR="7331" marT="7331" marB="0" anchor="b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719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Unidade Dispensadora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Não Informado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Advogado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Defensor Público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Promotor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 Geral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22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31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Od's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Od's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Od's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Od's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Od's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Valor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01 - DRS I Grande São Paulo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1.245.999,16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6.850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25.406.411,92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2.063.774,93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448.704,21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8.283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29.164.890,23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02 - Araçatuba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442.598,74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687.981,63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438.965,62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2.259,47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1.312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1.571.805,45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03 - Araraquara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343.708,22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1.180.111,85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1.221.778,68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62.585,04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1.546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2.808.183,79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04 - Baixada Santista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204.773,01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1.225.965,92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76.684,63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169.649,93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1.005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1.677.073,49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05 - Barretos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340.572,95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2.136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1.601.321,36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49.843,34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2.712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1.991.737,65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06 - Bauru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1.943.167,66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2.998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9.382.943,20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1.053.835,59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151.816,80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3.907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12.531.763,25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07 - Campinas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346.638,33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1.582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4.395.707,69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206.147,11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12.097,03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1.845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4.960.590,17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08 - Franca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219.287,88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1.965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3.079.782,88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357.085,64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100.493,17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2.567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3.756.649,57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09 - Marília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154.317,81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1.186.291,74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375.171,22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62.270,09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1.111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1.778.050,86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10 - Piracicaba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54.706,98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762.777,46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61.466,30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1.622,72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880.573,46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11 - Presidente Prudente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288.078,23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1.581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3.822.529,76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133.332,29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847.634,47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2.344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5.091.574,75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12 - Registro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27.062,98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24.751,57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     731,46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8.665,27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61.211,28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13 - Ribeirão Preto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1.163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2.085.438,37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1.371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3.059.688,05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1.103.504,26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2.877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3.127.163,24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5.724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9.375.793,93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14 - São João da Boa Vista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154.081,61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1.057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1.078.770,23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19.879,13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1.116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1.252.730,97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15 - São José do Rio Preto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185.993,77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5.928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5.544.474,59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  97.340,10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208.795,73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6.410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6.036.604,18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16 - Sorocaba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326.610,00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1.133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1.406.884,82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147.926,15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72.954,63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1.500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1.954.375,60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 17 - Taubaté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163.136,40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397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613.854,42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 180.497,93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39.741,32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882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  997.230,08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844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Geral</a:t>
                      </a:r>
                    </a:p>
                  </a:txBody>
                  <a:tcPr marL="7331" marR="7331" marT="7331" marB="0" anchor="ctr">
                    <a:lnL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4.371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8.526.172,09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29.899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64.460.249,12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4.310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  7.568.085,25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4.288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5.336.332,24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42.868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85.890.838,70 </a:t>
                      </a:r>
                    </a:p>
                  </a:txBody>
                  <a:tcPr marL="7331" marR="7331" marT="7331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622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4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1975" y="1047750"/>
            <a:ext cx="805815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914861" y="6563974"/>
            <a:ext cx="591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solidFill>
                  <a:srgbClr val="FFFF00"/>
                </a:solidFill>
              </a:rPr>
              <a:t>S e c r e t a r i a   d a   S a ú d e   d o   E s t a d o   d e   S ã o   P a u l o</a:t>
            </a:r>
            <a:endParaRPr lang="pt-BR" sz="1600" i="1" dirty="0">
              <a:solidFill>
                <a:srgbClr val="FFFF0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36180"/>
              </p:ext>
            </p:extLst>
          </p:nvPr>
        </p:nvGraphicFramePr>
        <p:xfrm>
          <a:off x="283442" y="638243"/>
          <a:ext cx="8713074" cy="5654400"/>
        </p:xfrm>
        <a:graphic>
          <a:graphicData uri="http://schemas.openxmlformats.org/drawingml/2006/table">
            <a:tbl>
              <a:tblPr/>
              <a:tblGrid>
                <a:gridCol w="4249229"/>
                <a:gridCol w="4463845"/>
              </a:tblGrid>
              <a:tr h="17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Descrição de itens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solidFill>
                            <a:srgbClr val="FFFF00"/>
                          </a:solidFill>
                          <a:effectLst/>
                          <a:latin typeface="Arial"/>
                        </a:rPr>
                        <a:t>Descrição de itens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ABSORVENTE / ÍNTIMO FEMININO, COM GEL ABSORVENTE E FITA ADESIVA PARA FIXAÇÃO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HIDRATANTE / CREME CORPORAL ENYDRIAL EXTRE-EMOLIENTE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ABSORVENTE / PARA INCONTINÊNCIA URINÁRIA LEVE, MULTIUSO - TAMANHO ÚNICO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HIDRATANTE / LOÇÃO DE AVEIA / FRASCO / DAVENE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ACHOCOLATADO / ISENTO DE LACTOSE 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HIDRATANTE, LOÇÃO PARA PELES SECAS E EXTRA-SECAS - CORPO E ROSTO 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ACHOCOLATADO DIET  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LEITE / DE CABRA EM PÓ INTEGRAL / GRAMA (G)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ADESIVO / ARTIFICIAL PARA NEUROCIRURGIA - 10 CM X 15 CM / NEURO-TEX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LEITE / DE CABRA UHT INTEGRAL / MILILITRO (ML)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ADOÇANTE / ASPARTAME - EM PÓ / SACHE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LEITE / DE VACA EM PÓ DESNATADO / GRAMA (G)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ADOÇANTE / SUCRALOSE EM PÓ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LEITE / DE VACA EM PÓ INTEGRAL / GRAMA (G)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ADOÇANTE / SUCRALOSE LÍQUIDO / FRASCO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LEITE / DE VACA EM PÓ INTEGRAL / GRAMA (G) / LEITE NINHO / NESTLE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ADOÇANTE DIETÉTICO / ASPARTAME, EM PÓ / SACHE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LEITE / DE VACA UHT INTEGRAL / MILILITRO (ML)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ADOÇANTE DIETÉTICO / SUCRALOSE, EM LÍQUIDO / FRASCO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LEITE / DE VACA UHT SEMI-DESNATADO / MILILITRO (ML)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ADOÇANTE DIETÉTICO / SUCRALOSE, EM PÓ / SACHE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LOÇÃO HIDRATANTE / PARA PELES DELICADAS,  JOHNSON´S BABY MILK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ÁGUA DE COCO / MILILITRO (ML)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MÓDULO / DE CARBOIDRATO (MALTODEXTRINA)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ÁGUA MINERAL / SEM GÁS / MILILITRO (ML)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MÓDULO / DE CARBOIDRATO (MALTODEXTRINA)/ NIDEX/NESTLÉ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ÁLCOOL ETILICO / GEL - 70% - 100 ML / FRASCO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ÓLEO / DE SOJA / FRASCO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AMIDO DE MILHO / 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ÓRTESES - AUXILIARES/OUTRAS / BENGALA TIPO T LONGA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ANTISSÉPTICO BUCAL 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ÓRTESES - AUXILIARES/OUTRAS / CADEIRA DE RODAS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ANTISSÉPTICO BUCAL / SOLUÇÃO COM FLÚOR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ÓRTESES - AUXILIARES/OUTRAS / CADEIRA DE RODAS MOTORIZADA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BALA DE GLICOSE LÍQUIDA INSTANTÂNEA 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PILHA / ALCALINA AA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BEBIDA A BASE DE SOJA / PRONTA PARA BEBER, SABOR CHOCOLATE 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PILHA / ALCALINA AAA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BEBIDA A BASE DE SOJA / PRONTA PARA BEBER, SABOR ORIGINAL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PILHA / ALCALINA AAA / ENERGIZER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BEBIDA A BASE DE SOJA / PRONTA PARA BEBER, SABOR SHAKE DE MORANGO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PRÓTESES - DE DRENAGEM OFTÁLMICA, EM SILICONE, VÁLVULA DE AHMED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BEBIDA A BASE DE SOJA / PRONTA PARA BEBER, SABORES VARIADOS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PRÓTESES - OUTRAS / CAPILAR PERMANENTE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COLCHÃO / DE SOLTEIRO COMUM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SABONETE / EM BARRA DE GLICERINA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COLCHÃO / PNEUMÁTICO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SABONETE / EM BARRA, INFANTIL, NEUTRO - 90 G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CONDICIONADOR / INFANTIL, PARA CABELOS CLAROS - 200 ML / JOHNSONS BABY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SABONETE / LÍQUIDO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FARINHAS E MUCILAGENS / PARA PREPARO DE VITAMINA E MINGAU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SABONETE / LÍQUIDO DE GLICERINA - 200 ML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FARINHAS E MUCILAGENS MUCILON / NESTLE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SABONETE / LIQUIDO, HIDRATANTE / BISNAGA / FISIOGEL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FILTRO DE ÁGUA / DE CERÂMICA - CAPACIDADE 10 LITROS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SABONETE / LIQUIDO, INTIMO COM ÁCIDO LÁTICO 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FRALDAS OUTRAS / PARA NATAÇÃO - TAMANHO G - A PARTIR DE 14 KG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SHAMPOO / NEUTRO, INFANTIL - 200 ML / FRASCO / JOHNSON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HIDRATANTE / CREME / BISNAGA / JOHNSONS BABY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TRAVESSEIRO / EM CUNHA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7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HIDRATANTE / CREME CORPORAL - BODY SOFT MILK PARA PELE SECA / NÍVEA</a:t>
                      </a:r>
                    </a:p>
                  </a:txBody>
                  <a:tcPr marL="7072" marR="7072" marT="70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738445" y="198793"/>
            <a:ext cx="2091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rgbClr val="C00000"/>
                </a:solidFill>
              </a:rPr>
              <a:t>EXCENTRICIDADES</a:t>
            </a:r>
            <a:endParaRPr lang="pt-B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6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1975" y="1047750"/>
            <a:ext cx="805815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914861" y="6563974"/>
            <a:ext cx="591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solidFill>
                  <a:srgbClr val="FFFF00"/>
                </a:solidFill>
              </a:rPr>
              <a:t>S e c r e t a r i a   d a   S a ú d e   d o   E s t a d o   d e   S ã o   P a u l o</a:t>
            </a:r>
            <a:endParaRPr lang="pt-BR" sz="1600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995524"/>
              </p:ext>
            </p:extLst>
          </p:nvPr>
        </p:nvGraphicFramePr>
        <p:xfrm>
          <a:off x="80963" y="1047750"/>
          <a:ext cx="3914775" cy="27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Planilha" r:id="rId3" imgW="6677100" imgH="4371975" progId="Excel.Sheet.12">
                  <p:embed/>
                </p:oleObj>
              </mc:Choice>
              <mc:Fallback>
                <p:oleObj name="Planilha" r:id="rId3" imgW="6677100" imgH="43719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963" y="1047750"/>
                        <a:ext cx="3914775" cy="271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457424"/>
              </p:ext>
            </p:extLst>
          </p:nvPr>
        </p:nvGraphicFramePr>
        <p:xfrm>
          <a:off x="233363" y="274100"/>
          <a:ext cx="3648075" cy="511428"/>
        </p:xfrm>
        <a:graphic>
          <a:graphicData uri="http://schemas.openxmlformats.org/drawingml/2006/table">
            <a:tbl>
              <a:tblPr/>
              <a:tblGrid>
                <a:gridCol w="3648075"/>
              </a:tblGrid>
              <a:tr h="1704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RELATÓRIO DE DEMANDAS CADASTRADAS</a:t>
                      </a:r>
                    </a:p>
                  </a:txBody>
                  <a:tcPr marL="9423" marR="9423" marT="94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04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76933C"/>
                          </a:solidFill>
                          <a:effectLst/>
                          <a:latin typeface="Arial"/>
                        </a:rPr>
                        <a:t>AÇÕES JUDICIAIS - ITENS DE FRALDAS</a:t>
                      </a:r>
                    </a:p>
                  </a:txBody>
                  <a:tcPr marL="9423" marR="9423" marT="94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04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PERÍODO: 01.01.2010 Até 31.12.2014</a:t>
                      </a:r>
                    </a:p>
                  </a:txBody>
                  <a:tcPr marL="9423" marR="9423" marT="942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652201"/>
              </p:ext>
            </p:extLst>
          </p:nvPr>
        </p:nvGraphicFramePr>
        <p:xfrm>
          <a:off x="4071938" y="85053"/>
          <a:ext cx="4862512" cy="6566458"/>
        </p:xfrm>
        <a:graphic>
          <a:graphicData uri="http://schemas.openxmlformats.org/drawingml/2006/table">
            <a:tbl>
              <a:tblPr/>
              <a:tblGrid>
                <a:gridCol w="4630618"/>
                <a:gridCol w="231894"/>
              </a:tblGrid>
              <a:tr h="1435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FRALDAS DE MARCA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A.J.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G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Bigfral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Plus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M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Bigfral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Plus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Fraldas Outras / Juvenil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Bigfral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Plus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P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Bigfral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Plus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Extra G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Bigfral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Plus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Extra G Descartável / Unidade / Turma Da Mônica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G Descartável / Unidade / Turma Da Mônica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Grandinhos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Pom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Pom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Super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Extra G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Pom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Pom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G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Biofral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Extra G Descartável / Unidade / Pampers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Super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Extra G Descartável / Unidade / Pampers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G Noturna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Bigfral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Plus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M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Biofral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M  Noturna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Bigfral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Extra G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Pom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Pom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G Descartável / Unidade / Pom Pom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Super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Extra G Descartável / Unidade / Natural Baby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G Descartável / Unidade / Plenitude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M Descartável / Unidade / Plenitude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957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Extra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Extra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 Descartável - Modelo Para Menina / Unidade / Turma Da Mônica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G Descartável / Unidade / Pampers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G Descartável / Unidade / Naturalmaster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G Descartável / Unidade / Tena Slip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4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Extra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Extra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 Descartável - Modelo Para Menino / Unidade / Turma Da Mônica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M Descartável / Unidade / Pampers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M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Pom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Pom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M Descartável / Unidade / Turma Da Mônica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Mega Extra G Descartável - / Unidade / Turma Da Mônica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Super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Extra G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Huggies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Super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Extra G Descartável / Unidade / Turma Da Mônica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Extra G Descartável / Unidade / Biofral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G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Confiance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G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Dry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Geriatrics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G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Sensaty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G Descartável / Unidade / Suavidade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G Noturna Descartável / Unidade / Plenitude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M  Noturna Descartável / Unidade / Plenitude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M Descartável / Unidade / Adultcare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M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Biofral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Premium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M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Masterfral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M Descartável / Unidade / Naturalmaster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M Descartável / Unidade / Tena Pants Plus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P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Biofral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Geriátrica / Tamanho P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Naturalmaster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Extra G Descartável / Unidade / Baby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Baby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Extra G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Looney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Toonnes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Extra G Noturna Descartável / Unidade / Turma Da Mônica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267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G Descartável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Personal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Baby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21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Super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Extra G Descartável - Acima De 16 Kg -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Centopéia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Flex / Unidade / Pampers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Super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Extra G Descartável / Unidade / Pampers Premium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Care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 Infantil / Tamanho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Super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Extra G Descartável / Unidade / Pampers Total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Comfort</a:t>
                      </a:r>
                      <a:endParaRPr lang="pt-BR" sz="7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Fraldas Outras / Roupa Íntima Descartável , Tamanho M Unissex / Unidade /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Tena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Pants</a:t>
                      </a:r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Plus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9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338</a:t>
                      </a:r>
                    </a:p>
                  </a:txBody>
                  <a:tcPr marL="4066" marR="4066" marT="40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0962" y="4212191"/>
            <a:ext cx="3800475" cy="116955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 smtClean="0">
                <a:solidFill>
                  <a:prstClr val="black"/>
                </a:solidFill>
              </a:rPr>
              <a:t>Observação: </a:t>
            </a:r>
            <a:r>
              <a:rPr lang="pt-BR" sz="1400" dirty="0" smtClean="0">
                <a:solidFill>
                  <a:prstClr val="black"/>
                </a:solidFill>
              </a:rPr>
              <a:t>São dispensadas 69 diferentes tamanhos, modelos e marcas de fraldas, para cumprimento das Ordens Judiciais e o custo Anual para o atendimento destas demandas é de R$12.623.303,86</a:t>
            </a:r>
            <a:endParaRPr lang="pt-B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1975" y="1047750"/>
            <a:ext cx="805815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914861" y="6563974"/>
            <a:ext cx="591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solidFill>
                  <a:srgbClr val="FFFF00"/>
                </a:solidFill>
              </a:rPr>
              <a:t>S e c r e t a r i a   d a   S a ú d e   d o   E s t a d o   d e   S ã o   P a u l o</a:t>
            </a:r>
            <a:endParaRPr lang="pt-BR" sz="1600" i="1" dirty="0">
              <a:solidFill>
                <a:srgbClr val="FFFF0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474791"/>
              </p:ext>
            </p:extLst>
          </p:nvPr>
        </p:nvGraphicFramePr>
        <p:xfrm>
          <a:off x="662871" y="659221"/>
          <a:ext cx="7644809" cy="3609217"/>
        </p:xfrm>
        <a:graphic>
          <a:graphicData uri="http://schemas.openxmlformats.org/drawingml/2006/table">
            <a:tbl>
              <a:tblPr/>
              <a:tblGrid>
                <a:gridCol w="2601255"/>
                <a:gridCol w="824732"/>
                <a:gridCol w="232617"/>
                <a:gridCol w="3161473"/>
                <a:gridCol w="824732"/>
              </a:tblGrid>
              <a:tr h="85666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VALORES GASTOS EM 2014 PARA ATENDIMENTO DE AÇÕES JUDICIAIS </a:t>
                      </a:r>
                      <a:b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ESTADO DE SÃO PAULO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93222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Programas de Saúde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Milhões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Itens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Milhões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3932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Componente Especializado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Fraldas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Componente Básico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Importados sem Registro ANVISA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Componente Estratégico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GASTO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CACON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3222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GASTO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0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31"/>
            <a:ext cx="9180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88912"/>
            <a:ext cx="8208912" cy="5090715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000" dirty="0" smtClean="0">
                <a:latin typeface="+mj-lt"/>
              </a:rPr>
              <a:t>O elenco </a:t>
            </a:r>
            <a:r>
              <a:rPr lang="pt-BR" sz="2000" dirty="0">
                <a:latin typeface="+mj-lt"/>
              </a:rPr>
              <a:t>de medicamentos </a:t>
            </a:r>
            <a:r>
              <a:rPr lang="pt-BR" sz="2000" dirty="0" smtClean="0">
                <a:latin typeface="+mj-lt"/>
              </a:rPr>
              <a:t>da RENAME não </a:t>
            </a:r>
            <a:r>
              <a:rPr lang="pt-BR" sz="2000" dirty="0">
                <a:latin typeface="+mj-lt"/>
              </a:rPr>
              <a:t>é de conhecimento de grande parte dos </a:t>
            </a:r>
            <a:r>
              <a:rPr lang="pt-BR" sz="2000" dirty="0" err="1" smtClean="0">
                <a:latin typeface="+mj-lt"/>
              </a:rPr>
              <a:t>prescritores</a:t>
            </a:r>
            <a:r>
              <a:rPr lang="pt-BR" sz="2000" dirty="0" smtClean="0">
                <a:latin typeface="+mj-lt"/>
              </a:rPr>
              <a:t> e dos usuários;</a:t>
            </a:r>
            <a:endParaRPr lang="pt-BR" sz="2000" dirty="0">
              <a:latin typeface="+mj-lt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000" dirty="0">
                <a:latin typeface="+mj-lt"/>
              </a:rPr>
              <a:t>O</a:t>
            </a:r>
            <a:r>
              <a:rPr lang="pt-BR" sz="2000" dirty="0" smtClean="0">
                <a:latin typeface="+mj-lt"/>
              </a:rPr>
              <a:t> </a:t>
            </a:r>
            <a:r>
              <a:rPr lang="pt-BR" sz="2000" dirty="0">
                <a:latin typeface="+mj-lt"/>
              </a:rPr>
              <a:t>elenco dos medicamentos da RENAME é visto pelos </a:t>
            </a:r>
            <a:r>
              <a:rPr lang="pt-BR" sz="2000" dirty="0" err="1">
                <a:latin typeface="+mj-lt"/>
              </a:rPr>
              <a:t>prescritores</a:t>
            </a:r>
            <a:r>
              <a:rPr lang="pt-BR" sz="2000" dirty="0">
                <a:latin typeface="+mj-lt"/>
              </a:rPr>
              <a:t> como insuficiente para o atual perfil </a:t>
            </a:r>
            <a:r>
              <a:rPr lang="pt-BR" sz="2000" dirty="0" err="1">
                <a:latin typeface="+mj-lt"/>
              </a:rPr>
              <a:t>nosológico</a:t>
            </a:r>
            <a:r>
              <a:rPr lang="pt-BR" sz="2000" dirty="0">
                <a:latin typeface="+mj-lt"/>
              </a:rPr>
              <a:t> da </a:t>
            </a:r>
            <a:r>
              <a:rPr lang="pt-BR" sz="2000" dirty="0" smtClean="0">
                <a:latin typeface="+mj-lt"/>
              </a:rPr>
              <a:t>população, ou ainda desconsiderado;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000" dirty="0" smtClean="0">
                <a:latin typeface="+mj-lt"/>
              </a:rPr>
              <a:t>As </a:t>
            </a:r>
            <a:r>
              <a:rPr lang="pt-BR" sz="2000" dirty="0">
                <a:latin typeface="+mj-lt"/>
              </a:rPr>
              <a:t>solicitações de medicamentos não padronizados impactam, tanto financeiramente como tecnicamente, sobre </a:t>
            </a:r>
            <a:r>
              <a:rPr lang="pt-BR" sz="2000" dirty="0" smtClean="0">
                <a:latin typeface="+mj-lt"/>
              </a:rPr>
              <a:t>a política e </a:t>
            </a:r>
            <a:r>
              <a:rPr lang="pt-BR" sz="2000" dirty="0">
                <a:latin typeface="+mj-lt"/>
              </a:rPr>
              <a:t>gestão da AF;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000" dirty="0">
                <a:latin typeface="+mj-lt"/>
              </a:rPr>
              <a:t>O</a:t>
            </a:r>
            <a:r>
              <a:rPr lang="pt-BR" sz="2000" dirty="0" smtClean="0">
                <a:latin typeface="+mj-lt"/>
              </a:rPr>
              <a:t>s usuários, </a:t>
            </a:r>
            <a:r>
              <a:rPr lang="pt-BR" sz="2000" dirty="0" err="1" smtClean="0">
                <a:latin typeface="+mj-lt"/>
              </a:rPr>
              <a:t>prescritores</a:t>
            </a:r>
            <a:r>
              <a:rPr lang="pt-BR" sz="2000" dirty="0" smtClean="0">
                <a:latin typeface="+mj-lt"/>
              </a:rPr>
              <a:t> e operadores do direito </a:t>
            </a:r>
            <a:r>
              <a:rPr lang="pt-BR" sz="2000" dirty="0">
                <a:latin typeface="+mj-lt"/>
              </a:rPr>
              <a:t>veem como obrigação do SUS o fornecimento de todo e qualquer </a:t>
            </a:r>
            <a:r>
              <a:rPr lang="pt-BR" sz="2000" dirty="0" smtClean="0">
                <a:latin typeface="+mj-lt"/>
              </a:rPr>
              <a:t>medicamento;</a:t>
            </a:r>
            <a:endParaRPr lang="pt-BR" sz="2000" dirty="0">
              <a:latin typeface="+mj-lt"/>
            </a:endParaRP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000" dirty="0" smtClean="0">
                <a:latin typeface="+mj-lt"/>
              </a:rPr>
              <a:t>Desconhecimento  ou não reconhecimento da incorporação tecnologia SUS-</a:t>
            </a:r>
            <a:r>
              <a:rPr lang="pt-BR" sz="2000" b="1" dirty="0" smtClean="0">
                <a:solidFill>
                  <a:srgbClr val="FF0000"/>
                </a:solidFill>
                <a:latin typeface="+mj-lt"/>
              </a:rPr>
              <a:t>CONITEC</a:t>
            </a:r>
            <a:r>
              <a:rPr lang="pt-BR" sz="2600" b="1" dirty="0" smtClean="0">
                <a:solidFill>
                  <a:srgbClr val="FF0000"/>
                </a:solidFill>
                <a:latin typeface="+mj-lt"/>
              </a:rPr>
              <a:t>;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000" dirty="0" smtClean="0">
                <a:latin typeface="+mj-lt"/>
              </a:rPr>
              <a:t>As decisões judiciais são concedidas liminarmente; independente da situação clínica ou produto;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pt-BR" sz="2000" dirty="0" smtClean="0">
                <a:latin typeface="+mj-lt"/>
              </a:rPr>
              <a:t>Nas decisões judiciais não são consideradas as Recomendações do CNJ</a:t>
            </a:r>
            <a:endParaRPr lang="pt-BR" sz="2000" dirty="0">
              <a:latin typeface="+mj-lt"/>
            </a:endParaRPr>
          </a:p>
        </p:txBody>
      </p:sp>
      <p:sp>
        <p:nvSpPr>
          <p:cNvPr id="5" name="Título 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5400000" scaled="1"/>
            <a:tileRect/>
          </a:gra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 smtClean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pt-BR" sz="24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pt-BR" sz="2400" dirty="0" smtClean="0">
                <a:solidFill>
                  <a:srgbClr val="FF0000"/>
                </a:solidFill>
                <a:latin typeface="Arial Rounded MT Bold" pitchFamily="34" charset="0"/>
              </a:rPr>
              <a:t>Pressupostos</a:t>
            </a:r>
            <a:r>
              <a:rPr lang="pt-BR" sz="2400" dirty="0">
                <a:solidFill>
                  <a:srgbClr val="FF0000"/>
                </a:solidFill>
                <a:latin typeface="Arial Rounded MT Bold" pitchFamily="34" charset="0"/>
              </a:rPr>
              <a:t/>
            </a:r>
            <a:br>
              <a:rPr lang="pt-BR" sz="2400" dirty="0">
                <a:solidFill>
                  <a:srgbClr val="FF0000"/>
                </a:solidFill>
                <a:latin typeface="Arial Rounded MT Bold" pitchFamily="34" charset="0"/>
              </a:rPr>
            </a:br>
            <a:endParaRPr lang="pt-BR" sz="2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75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Sistema S-CODES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352928" cy="513318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600" dirty="0"/>
              <a:t>Q</a:t>
            </a:r>
            <a:r>
              <a:rPr lang="pt-BR" sz="2600" dirty="0" smtClean="0"/>
              <a:t>uantificar </a:t>
            </a:r>
            <a:r>
              <a:rPr lang="pt-BR" sz="2600" dirty="0"/>
              <a:t>e delinear o perfil das ações </a:t>
            </a:r>
            <a:r>
              <a:rPr lang="pt-BR" sz="2600" dirty="0" smtClean="0"/>
              <a:t>judiciais, </a:t>
            </a:r>
            <a:r>
              <a:rPr lang="pt-BR" sz="2600" dirty="0"/>
              <a:t>dos </a:t>
            </a:r>
            <a:r>
              <a:rPr lang="pt-BR" sz="2600" dirty="0" smtClean="0"/>
              <a:t>autores, </a:t>
            </a:r>
            <a:r>
              <a:rPr lang="pt-BR" sz="2600" dirty="0" err="1" smtClean="0"/>
              <a:t>prescritores</a:t>
            </a:r>
            <a:r>
              <a:rPr lang="pt-BR" sz="2600" dirty="0" smtClean="0"/>
              <a:t>  e dos objetos da ação;</a:t>
            </a:r>
            <a:endParaRPr lang="pt-BR" sz="2600" dirty="0"/>
          </a:p>
          <a:p>
            <a:pPr marL="457200" indent="-457200">
              <a:buFont typeface="+mj-lt"/>
              <a:buAutoNum type="arabicPeriod"/>
            </a:pPr>
            <a:r>
              <a:rPr lang="pt-BR" sz="2600" dirty="0" smtClean="0"/>
              <a:t>Organizar a dispensação de itens e serviços e comprovar </a:t>
            </a:r>
            <a:r>
              <a:rPr lang="pt-BR" sz="2600" dirty="0"/>
              <a:t>o </a:t>
            </a:r>
            <a:r>
              <a:rPr lang="pt-BR" sz="2600" dirty="0" smtClean="0"/>
              <a:t>cumprimento da ordem judicial;</a:t>
            </a:r>
            <a:endParaRPr lang="pt-BR" sz="2600" dirty="0"/>
          </a:p>
          <a:p>
            <a:pPr marL="457200" indent="-457200">
              <a:buFont typeface="+mj-lt"/>
              <a:buAutoNum type="arabicPeriod"/>
            </a:pPr>
            <a:r>
              <a:rPr lang="pt-BR" sz="2600" dirty="0" smtClean="0"/>
              <a:t>Fornecer dados para planejamento de compras;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600" dirty="0"/>
              <a:t>Gerenciar estoques</a:t>
            </a:r>
            <a:r>
              <a:rPr lang="pt-BR" sz="26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600" dirty="0"/>
              <a:t>Documentar as comunicações com os </a:t>
            </a:r>
            <a:r>
              <a:rPr lang="pt-BR" sz="2600" dirty="0" smtClean="0"/>
              <a:t>autores, PGE e Poder Judiciário </a:t>
            </a:r>
            <a:r>
              <a:rPr lang="pt-BR" sz="2600" dirty="0"/>
              <a:t>(</a:t>
            </a:r>
            <a:r>
              <a:rPr lang="pt-BR" sz="2600" dirty="0" smtClean="0"/>
              <a:t>telegramas e ofícios);</a:t>
            </a:r>
            <a:endParaRPr lang="pt-BR" sz="2600" dirty="0"/>
          </a:p>
          <a:p>
            <a:pPr marL="457200" indent="-457200">
              <a:buFont typeface="+mj-lt"/>
              <a:buAutoNum type="arabicPeriod"/>
            </a:pPr>
            <a:r>
              <a:rPr lang="pt-BR" sz="2600" dirty="0" smtClean="0"/>
              <a:t>Permitir o acesso das informações para a PGE;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600" dirty="0" smtClean="0"/>
              <a:t>Inativação automática de demandas sem dispensação </a:t>
            </a:r>
            <a:r>
              <a:rPr lang="pt-BR" sz="2000" dirty="0" smtClean="0"/>
              <a:t>(falta de retirada de itens por parte do autor);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600" dirty="0" smtClean="0"/>
              <a:t>Relatórios gerenciais.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92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 rotWithShape="1">
          <a:blip r:embed="rId3"/>
          <a:srcRect l="21893" r="39645" b="57728"/>
          <a:stretch/>
        </p:blipFill>
        <p:spPr bwMode="auto">
          <a:xfrm>
            <a:off x="5515790" y="542675"/>
            <a:ext cx="2993741" cy="1778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m 4"/>
          <p:cNvPicPr/>
          <p:nvPr/>
        </p:nvPicPr>
        <p:blipFill rotWithShape="1">
          <a:blip r:embed="rId4"/>
          <a:srcRect l="23471" r="33728" b="60883"/>
          <a:stretch/>
        </p:blipFill>
        <p:spPr bwMode="auto">
          <a:xfrm>
            <a:off x="4906905" y="2491317"/>
            <a:ext cx="3615055" cy="2065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m 5"/>
          <p:cNvPicPr/>
          <p:nvPr/>
        </p:nvPicPr>
        <p:blipFill rotWithShape="1">
          <a:blip r:embed="rId5"/>
          <a:srcRect l="15385" t="11551" r="15779" b="11164"/>
          <a:stretch/>
        </p:blipFill>
        <p:spPr bwMode="auto">
          <a:xfrm>
            <a:off x="6117018" y="4666699"/>
            <a:ext cx="2092960" cy="1403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338406" y="542675"/>
            <a:ext cx="324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260"/>
            <a:r>
              <a:rPr lang="pt-BR" sz="3200" b="1" dirty="0" smtClean="0">
                <a:solidFill>
                  <a:srgbClr val="FF0000"/>
                </a:solidFill>
              </a:rPr>
              <a:t>SISTEMA S-CODES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48856" y="1647479"/>
            <a:ext cx="4513213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226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</a:rPr>
              <a:t>Liberação de acesso centralizado no CODES / SES</a:t>
            </a:r>
          </a:p>
          <a:p>
            <a:pPr defTabSz="912260"/>
            <a:endParaRPr lang="pt-BR" sz="1000" b="1" dirty="0" smtClean="0">
              <a:solidFill>
                <a:prstClr val="black"/>
              </a:solidFill>
            </a:endParaRPr>
          </a:p>
          <a:p>
            <a:pPr marL="342900" indent="-342900" defTabSz="91226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prstClr val="black"/>
                </a:solidFill>
              </a:rPr>
              <a:t>T</a:t>
            </a:r>
            <a:r>
              <a:rPr lang="pt-BR" sz="2000" b="1" dirty="0" smtClean="0">
                <a:solidFill>
                  <a:prstClr val="black"/>
                </a:solidFill>
              </a:rPr>
              <a:t>reinamento  obrigatório e específico de acordo com a atividade a ser desenvolvida</a:t>
            </a:r>
          </a:p>
          <a:p>
            <a:pPr defTabSz="912260"/>
            <a:endParaRPr lang="pt-BR" sz="1100" b="1" dirty="0" smtClean="0">
              <a:solidFill>
                <a:prstClr val="black"/>
              </a:solidFill>
            </a:endParaRPr>
          </a:p>
          <a:p>
            <a:pPr marL="342900" indent="-342900" defTabSz="91226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</a:rPr>
              <a:t>O Acesso pessoal e intransferível com termo de responsabilidade individual</a:t>
            </a:r>
          </a:p>
          <a:p>
            <a:pPr defTabSz="912260"/>
            <a:endParaRPr lang="pt-BR" sz="1000" b="1" dirty="0" smtClean="0">
              <a:solidFill>
                <a:prstClr val="black"/>
              </a:solidFill>
            </a:endParaRPr>
          </a:p>
          <a:p>
            <a:pPr marL="342900" indent="-342900" defTabSz="91226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</a:rPr>
              <a:t>Possibilita o rastreamento dos usuários</a:t>
            </a:r>
          </a:p>
          <a:p>
            <a:pPr defTabSz="912260"/>
            <a:endParaRPr lang="pt-BR" sz="1000" b="1" dirty="0" smtClean="0">
              <a:solidFill>
                <a:prstClr val="black"/>
              </a:solidFill>
            </a:endParaRPr>
          </a:p>
          <a:p>
            <a:pPr marL="342900" indent="-342900" defTabSz="912260"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prstClr val="black"/>
                </a:solidFill>
              </a:rPr>
              <a:t>Permite opção leitura- PGE-SP</a:t>
            </a:r>
            <a:endParaRPr lang="pt-BR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43557" cy="980728"/>
          </a:xfrm>
        </p:spPr>
        <p:txBody>
          <a:bodyPr/>
          <a:lstStyle/>
          <a:p>
            <a:r>
              <a:rPr lang="pt-BR" sz="2000" b="1" dirty="0" smtClean="0">
                <a:solidFill>
                  <a:srgbClr val="FF0000"/>
                </a:solidFill>
                <a:latin typeface="Arial Rounded MT Bold" pitchFamily="34" charset="0"/>
              </a:rPr>
              <a:t>PERFIL DA JUDICIALIZAÇÃO EM SAÚDE NO ESTADO DE SÃO PAULO</a:t>
            </a:r>
            <a:endParaRPr lang="pt-BR" sz="20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196752"/>
            <a:ext cx="8064896" cy="5112568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Arial Rounded MT Bold" panose="020F0704030504030204" pitchFamily="34" charset="0"/>
              </a:rPr>
              <a:t>Aproximadamente 43.000 ações judiciais </a:t>
            </a:r>
            <a:r>
              <a:rPr lang="pt-BR" sz="2400" dirty="0">
                <a:latin typeface="Arial Rounded MT Bold" panose="020F0704030504030204" pitchFamily="34" charset="0"/>
              </a:rPr>
              <a:t>em atendimento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 Rounded MT Bold" panose="020F0704030504030204" pitchFamily="34" charset="0"/>
              </a:rPr>
              <a:t>Contra </a:t>
            </a:r>
            <a:r>
              <a:rPr lang="pt-BR" sz="2400" dirty="0" err="1" smtClean="0">
                <a:latin typeface="Arial Rounded MT Bold" panose="020F0704030504030204" pitchFamily="34" charset="0"/>
              </a:rPr>
              <a:t>Faz.Estadual</a:t>
            </a:r>
            <a:r>
              <a:rPr lang="pt-BR" sz="2400" dirty="0">
                <a:latin typeface="Arial Rounded MT Bold" panose="020F0704030504030204" pitchFamily="34" charset="0"/>
              </a:rPr>
              <a:t> </a:t>
            </a:r>
            <a:r>
              <a:rPr lang="pt-BR" sz="2400" dirty="0" smtClean="0">
                <a:latin typeface="Arial Rounded MT Bold" panose="020F0704030504030204" pitchFamily="34" charset="0"/>
              </a:rPr>
              <a:t>- 93 </a:t>
            </a:r>
            <a:r>
              <a:rPr lang="pt-BR" sz="2400" dirty="0">
                <a:latin typeface="Arial Rounded MT Bold" panose="020F0704030504030204" pitchFamily="34" charset="0"/>
              </a:rPr>
              <a:t>% </a:t>
            </a:r>
            <a:r>
              <a:rPr lang="pt-BR" sz="2400" dirty="0" smtClean="0">
                <a:latin typeface="Arial Rounded MT Bold" panose="020F0704030504030204" pitchFamily="34" charset="0"/>
              </a:rPr>
              <a:t>GDE SP - 68% INTERIOR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 Rounded MT Bold" panose="020F0704030504030204" pitchFamily="34" charset="0"/>
              </a:rPr>
              <a:t>Contra Est +</a:t>
            </a:r>
            <a:r>
              <a:rPr lang="pt-BR" sz="2400" dirty="0" err="1" smtClean="0">
                <a:latin typeface="Arial Rounded MT Bold" panose="020F0704030504030204" pitchFamily="34" charset="0"/>
              </a:rPr>
              <a:t>Mun</a:t>
            </a:r>
            <a:r>
              <a:rPr lang="pt-BR" sz="2400" dirty="0" smtClean="0">
                <a:latin typeface="Arial Rounded MT Bold" panose="020F0704030504030204" pitchFamily="34" charset="0"/>
              </a:rPr>
              <a:t> = </a:t>
            </a:r>
            <a:r>
              <a:rPr lang="pt-BR" sz="2400" dirty="0">
                <a:latin typeface="Arial Rounded MT Bold" panose="020F0704030504030204" pitchFamily="34" charset="0"/>
              </a:rPr>
              <a:t>6 % </a:t>
            </a:r>
            <a:r>
              <a:rPr lang="pt-BR" sz="2400" dirty="0" smtClean="0">
                <a:latin typeface="Arial Rounded MT Bold" panose="020F0704030504030204" pitchFamily="34" charset="0"/>
              </a:rPr>
              <a:t>  GDE </a:t>
            </a:r>
            <a:r>
              <a:rPr lang="pt-BR" sz="2400" dirty="0">
                <a:latin typeface="Arial Rounded MT Bold" panose="020F0704030504030204" pitchFamily="34" charset="0"/>
              </a:rPr>
              <a:t>SP - 31 % INTERIOR ( </a:t>
            </a:r>
            <a:r>
              <a:rPr lang="pt-BR" sz="2400" dirty="0" smtClean="0">
                <a:latin typeface="Arial Rounded MT Bold" panose="020F0704030504030204" pitchFamily="34" charset="0"/>
              </a:rPr>
              <a:t>União &lt; 1 %)</a:t>
            </a:r>
            <a:endParaRPr lang="pt-BR" sz="2400" dirty="0">
              <a:latin typeface="Arial Rounded MT Bold" panose="020F0704030504030204" pitchFamily="34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 Rounded MT Bold" panose="020F0704030504030204" pitchFamily="34" charset="0"/>
              </a:rPr>
              <a:t>69 % </a:t>
            </a:r>
            <a:r>
              <a:rPr lang="pt-BR" sz="2400" dirty="0">
                <a:latin typeface="Arial Rounded MT Bold" panose="020F0704030504030204" pitchFamily="34" charset="0"/>
              </a:rPr>
              <a:t>Prescrição </a:t>
            </a:r>
            <a:r>
              <a:rPr lang="pt-BR" sz="2400" dirty="0" smtClean="0">
                <a:latin typeface="Arial Rounded MT Bold" panose="020F0704030504030204" pitchFamily="34" charset="0"/>
              </a:rPr>
              <a:t>particular</a:t>
            </a:r>
            <a:endParaRPr lang="pt-BR" sz="2400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 Rounded MT Bold" panose="020F0704030504030204" pitchFamily="34" charset="0"/>
              </a:rPr>
              <a:t>93 </a:t>
            </a:r>
            <a:r>
              <a:rPr lang="pt-BR" sz="2400" dirty="0">
                <a:latin typeface="Arial Rounded MT Bold" panose="020F0704030504030204" pitchFamily="34" charset="0"/>
              </a:rPr>
              <a:t>% </a:t>
            </a:r>
            <a:r>
              <a:rPr lang="pt-BR" sz="2400" dirty="0" smtClean="0">
                <a:latin typeface="Arial Rounded MT Bold" pitchFamily="34" charset="0"/>
              </a:rPr>
              <a:t>Medicamentos </a:t>
            </a:r>
            <a:r>
              <a:rPr lang="pt-BR" sz="2400" dirty="0">
                <a:latin typeface="Arial Rounded MT Bold" pitchFamily="34" charset="0"/>
              </a:rPr>
              <a:t>extraordinários ao </a:t>
            </a:r>
            <a:r>
              <a:rPr lang="pt-BR" sz="2400" dirty="0" smtClean="0">
                <a:latin typeface="Arial Rounded MT Bold" pitchFamily="34" charset="0"/>
              </a:rPr>
              <a:t>SUS = 3.600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 Rounded MT Bold" pitchFamily="34" charset="0"/>
              </a:rPr>
              <a:t>50% Estoque - itens exclusivos (01 item para 01 paciente)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 Rounded MT Bold" pitchFamily="34" charset="0"/>
              </a:rPr>
              <a:t>24% </a:t>
            </a:r>
            <a:r>
              <a:rPr lang="pt-BR" sz="2400" dirty="0">
                <a:latin typeface="Arial Rounded MT Bold" pitchFamily="34" charset="0"/>
              </a:rPr>
              <a:t>M</a:t>
            </a:r>
            <a:r>
              <a:rPr lang="pt-BR" sz="2400" dirty="0" smtClean="0">
                <a:latin typeface="Arial Rounded MT Bold" pitchFamily="34" charset="0"/>
              </a:rPr>
              <a:t>arca específica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 Rounded MT Bold" pitchFamily="34" charset="0"/>
              </a:rPr>
              <a:t>192  Importados SEM registro ANVISA ( 4%)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 Rounded MT Bold" pitchFamily="34" charset="0"/>
              </a:rPr>
              <a:t>Precária justificativa clínica  e probatória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 Rounded MT Bold" pitchFamily="34" charset="0"/>
              </a:rPr>
              <a:t>Fornecidos por liminares ou  em antecipação de tutelas e 2 Grau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t-BR" sz="2400" dirty="0" smtClean="0">
                <a:latin typeface="Arial Rounded MT Bold" pitchFamily="34" charset="0"/>
              </a:rPr>
              <a:t>Sem solicitação administrativa prévia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3489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/>
          <p:nvPr/>
        </p:nvSpPr>
        <p:spPr>
          <a:xfrm>
            <a:off x="648929" y="5976064"/>
            <a:ext cx="752167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sz="1800" b="1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TOTAL DE </a:t>
            </a:r>
            <a:r>
              <a:rPr lang="pt-BR" sz="1800" b="1" i="0" u="none" strike="noStrike" cap="none" baseline="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APROXIMADAMENTE 43 MIL </a:t>
            </a:r>
            <a:r>
              <a:rPr lang="pt-BR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AÇÕES JUDICIAIS </a:t>
            </a:r>
            <a:r>
              <a:rPr lang="pt-BR" b="1" dirty="0" smtClean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ATIVAS</a:t>
            </a:r>
            <a:r>
              <a:rPr lang="pt-BR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1800" b="1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Shape 677"/>
          <p:cNvSpPr txBox="1"/>
          <p:nvPr/>
        </p:nvSpPr>
        <p:spPr>
          <a:xfrm>
            <a:off x="133184" y="188640"/>
            <a:ext cx="8736177" cy="11387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0" i="0" u="none" strike="noStrike" cap="none" baseline="0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NÚMERO DE DEMANDAS DE </a:t>
            </a:r>
            <a:r>
              <a:rPr lang="pt-BR" sz="2000" b="1" i="0" u="none" strike="noStrike" cap="none" baseline="0" dirty="0" smtClean="0">
                <a:solidFill>
                  <a:srgbClr val="FF00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AÇÕES JUDICIAIS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b="0" i="0" u="none" strike="noStrike" cap="none" baseline="0" dirty="0" smtClean="0">
                <a:solidFill>
                  <a:srgbClr val="0000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</a:rPr>
              <a:t>CADASTRADAS POR ANO</a:t>
            </a:r>
            <a:endParaRPr lang="pt-BR" sz="2000" b="0" i="0" u="none" strike="noStrike" cap="none" baseline="0" dirty="0">
              <a:solidFill>
                <a:srgbClr val="000000"/>
              </a:solidFill>
              <a:latin typeface="Arial Rounded MT Bold" panose="020F070403050403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678" name="Shape 6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318" y="1181061"/>
            <a:ext cx="8068129" cy="4696211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990949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/>
          <p:nvPr/>
        </p:nvSpPr>
        <p:spPr>
          <a:xfrm>
            <a:off x="95692" y="290398"/>
            <a:ext cx="8963247" cy="815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sz="2000" b="1" kern="0" dirty="0">
                <a:solidFill>
                  <a:srgbClr val="FF0000"/>
                </a:solidFill>
                <a:latin typeface="Arial Rounded MT Bold" panose="020F0704030504030204" pitchFamily="34" charset="0"/>
                <a:ea typeface="Arial"/>
                <a:cs typeface="Arial"/>
                <a:sym typeface="Arial"/>
                <a:rtl val="0"/>
              </a:rPr>
              <a:t>ÍNDICE PAULISTA DE JUDICIALIZAÇÃO DA SAÚDE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pt-BR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Quatriênio (2011 à 2014)</a:t>
            </a:r>
          </a:p>
        </p:txBody>
      </p:sp>
      <p:pic>
        <p:nvPicPr>
          <p:cNvPr id="684" name="Shape 6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4886" y="1167236"/>
            <a:ext cx="7704855" cy="4465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Shape 6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608" y="5805264"/>
            <a:ext cx="3276600" cy="70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8631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1975" y="1047750"/>
            <a:ext cx="805815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914861" y="6563974"/>
            <a:ext cx="591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solidFill>
                  <a:srgbClr val="FFFF00"/>
                </a:solidFill>
              </a:rPr>
              <a:t>S e c r e t a r i a   d a   S a ú d e   d o   E s t a d o   d e   S ã o   P a u l o</a:t>
            </a:r>
            <a:endParaRPr lang="pt-BR" sz="1600" i="1" dirty="0">
              <a:solidFill>
                <a:srgbClr val="FFFF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96153" y="5541488"/>
            <a:ext cx="47714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AB = Atenção Básica</a:t>
            </a:r>
          </a:p>
          <a:p>
            <a:r>
              <a:rPr lang="pt-BR" sz="1400" dirty="0" smtClean="0"/>
              <a:t>PCDT = Protocolo Clinico de Diretrizes Terapêuticas</a:t>
            </a:r>
          </a:p>
          <a:p>
            <a:r>
              <a:rPr lang="pt-BR" sz="1400" dirty="0" smtClean="0"/>
              <a:t>CACON = Centros </a:t>
            </a:r>
            <a:r>
              <a:rPr lang="pt-BR" sz="1400" dirty="0"/>
              <a:t>de Alta Complexidade em </a:t>
            </a:r>
            <a:r>
              <a:rPr lang="pt-BR" sz="1400" dirty="0" smtClean="0"/>
              <a:t>Oncologia</a:t>
            </a:r>
          </a:p>
          <a:p>
            <a:r>
              <a:rPr lang="pt-BR" sz="1400" dirty="0" smtClean="0"/>
              <a:t>CEAF = Componente especializado de Assistência Farmacêutica </a:t>
            </a:r>
            <a:endParaRPr lang="pt-BR" sz="14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371191"/>
              </p:ext>
            </p:extLst>
          </p:nvPr>
        </p:nvGraphicFramePr>
        <p:xfrm>
          <a:off x="461039" y="131974"/>
          <a:ext cx="8260022" cy="5292556"/>
        </p:xfrm>
        <a:graphic>
          <a:graphicData uri="http://schemas.openxmlformats.org/drawingml/2006/table">
            <a:tbl>
              <a:tblPr/>
              <a:tblGrid>
                <a:gridCol w="565392"/>
                <a:gridCol w="565392"/>
                <a:gridCol w="4558472"/>
                <a:gridCol w="733242"/>
                <a:gridCol w="1012994"/>
                <a:gridCol w="824530"/>
              </a:tblGrid>
              <a:tr h="23377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PRIMEIROS COM MAIOR NÚMERO DE AÇÕES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3377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963634"/>
                          </a:solidFill>
                          <a:effectLst/>
                          <a:latin typeface="Arial"/>
                        </a:rPr>
                        <a:t>PATOLOGIAS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8182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Base da extração: 06.05.2015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28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Nº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CID'S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DESCRIÇÕES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Ações Judiciais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Em Relação ao Total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Programas de politica de Saude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 mellitus insulino-dependente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9.242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 mellitus não especificado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Doença de Alzheimer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PCDT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 mellitus não-insulino-dependente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Transtornos hipercinéticos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Distúrbios do sono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Hipertensão essencial (primária)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Hepatite viral crônica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PCDT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Outros transtornos da retina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PCDT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Paralisia cerebral infantil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Acidente vascular cerebral, não especificado como hemorrágico ou isquêmico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 + CEAF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Osteoporose sem fratura patológica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PCDT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Insuficiência renal crônica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PCDT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Epilepsia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1.276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PCDT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Causas desconhecidas e não especificadas de morbidade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Neoplasia maligna da mama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CACON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Gonartrose [artrose do joelho]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Esquizofrenia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PCDT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Episódios depressivos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DOSE CERTA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Neoplasia maligna da próstata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CACON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- Top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41.904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47,58%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16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Outras Doenças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46.165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19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61975" y="1047750"/>
            <a:ext cx="8058150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914861" y="6563974"/>
            <a:ext cx="5917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i="1" dirty="0" smtClean="0">
                <a:solidFill>
                  <a:srgbClr val="FFFF00"/>
                </a:solidFill>
              </a:rPr>
              <a:t>S e c r e t a r i a   d a   S a ú d e   d o   E s t a d o   d e   S ã o   P a u l o</a:t>
            </a:r>
            <a:endParaRPr lang="pt-BR" sz="1600" i="1" dirty="0">
              <a:solidFill>
                <a:srgbClr val="FFFF0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01747"/>
              </p:ext>
            </p:extLst>
          </p:nvPr>
        </p:nvGraphicFramePr>
        <p:xfrm>
          <a:off x="752474" y="195724"/>
          <a:ext cx="7239000" cy="693734"/>
        </p:xfrm>
        <a:graphic>
          <a:graphicData uri="http://schemas.openxmlformats.org/drawingml/2006/table">
            <a:tbl>
              <a:tblPr/>
              <a:tblGrid>
                <a:gridCol w="7239000"/>
              </a:tblGrid>
              <a:tr h="2831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RELATÓRIO TOP 20 </a:t>
                      </a:r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MEDICAMENTOS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06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1" u="none" strike="noStrike" dirty="0" smtClean="0">
                          <a:solidFill>
                            <a:srgbClr val="948A54"/>
                          </a:solidFill>
                          <a:effectLst/>
                          <a:latin typeface="Arial"/>
                        </a:rPr>
                        <a:t>QUANTIDADE</a:t>
                      </a:r>
                      <a:r>
                        <a:rPr lang="pt-BR" sz="1200" b="1" i="1" u="none" strike="noStrike" baseline="0" dirty="0" smtClean="0">
                          <a:solidFill>
                            <a:srgbClr val="948A54"/>
                          </a:solidFill>
                          <a:effectLst/>
                          <a:latin typeface="Arial"/>
                        </a:rPr>
                        <a:t> DE </a:t>
                      </a:r>
                      <a:r>
                        <a:rPr lang="pt-BR" sz="12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AÇÕES </a:t>
                      </a:r>
                      <a:r>
                        <a:rPr lang="pt-BR" sz="1200" b="1" i="1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JUDICIAIS </a:t>
                      </a:r>
                      <a:r>
                        <a:rPr lang="pt-BR" sz="12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ATIVAS </a:t>
                      </a:r>
                      <a:r>
                        <a:rPr lang="pt-BR" sz="1200" b="1" i="1" u="none" strike="noStrike" dirty="0" smtClean="0">
                          <a:solidFill>
                            <a:srgbClr val="948A54"/>
                          </a:solidFill>
                          <a:effectLst/>
                          <a:latin typeface="Arial"/>
                        </a:rPr>
                        <a:t>POR</a:t>
                      </a:r>
                      <a:r>
                        <a:rPr lang="pt-BR" sz="1200" b="1" i="1" u="none" strike="noStrike" baseline="0" dirty="0" smtClean="0">
                          <a:solidFill>
                            <a:srgbClr val="948A54"/>
                          </a:solidFill>
                          <a:effectLst/>
                          <a:latin typeface="Arial"/>
                        </a:rPr>
                        <a:t> MEDICAMENTO E TRATAMENTO SUS</a:t>
                      </a:r>
                      <a:endParaRPr lang="pt-BR" sz="1200" b="1" i="1" u="none" strike="noStrike" dirty="0">
                        <a:solidFill>
                          <a:srgbClr val="948A54"/>
                        </a:solidFill>
                        <a:effectLst/>
                        <a:latin typeface="Arial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894">
                <a:tc>
                  <a:txBody>
                    <a:bodyPr/>
                    <a:lstStyle/>
                    <a:p>
                      <a:pPr algn="r" fontAlgn="ctr"/>
                      <a:r>
                        <a:rPr lang="pt-B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Extraído 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em: 06.05.2015                                                                     </a:t>
                      </a:r>
                      <a:r>
                        <a:rPr lang="pt-B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Fonte: Sistema S-</a:t>
                      </a:r>
                      <a:r>
                        <a:rPr lang="pt-BR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Codes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53" marR="6753" marT="6753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1458517" y="5821967"/>
            <a:ext cx="637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Observação: </a:t>
            </a:r>
            <a:r>
              <a:rPr lang="pt-BR" sz="1200" dirty="0" smtClean="0"/>
              <a:t>As insulinas análogas representam aproximadamente ¼ das Ações judiciais no Estado, </a:t>
            </a:r>
          </a:p>
          <a:p>
            <a:r>
              <a:rPr lang="pt-BR" sz="1200" dirty="0" smtClean="0"/>
              <a:t>Apesar, de sua NÃO RECOMENDAÇÃO pela CONITEC.</a:t>
            </a:r>
            <a:endParaRPr lang="pt-BR" sz="12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7175"/>
              </p:ext>
            </p:extLst>
          </p:nvPr>
        </p:nvGraphicFramePr>
        <p:xfrm>
          <a:off x="445809" y="1004520"/>
          <a:ext cx="7993626" cy="4753426"/>
        </p:xfrm>
        <a:graphic>
          <a:graphicData uri="http://schemas.openxmlformats.org/drawingml/2006/table">
            <a:tbl>
              <a:tblPr/>
              <a:tblGrid>
                <a:gridCol w="383984"/>
                <a:gridCol w="3162104"/>
                <a:gridCol w="560438"/>
                <a:gridCol w="1317523"/>
                <a:gridCol w="2569577"/>
              </a:tblGrid>
              <a:tr h="2030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Nº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Descrições dos Itens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Demandas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Doença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Possui Tratamento SUS / Equivalência Terapêutica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3634"/>
                    </a:solidFill>
                  </a:tcPr>
                </a:tc>
              </a:tr>
              <a:tr h="2142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Insulina / </a:t>
                      </a:r>
                      <a:r>
                        <a:rPr lang="pt-BR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Glargina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- 100 Ui/Ml - 3 Ml - Refil / Unidade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3.648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Ins. Humana regular; Ins. Humana NPH; Clor. Metformina; Glibenclamida; Glicazida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Insulina / </a:t>
                      </a:r>
                      <a:r>
                        <a:rPr lang="pt-BR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Lispro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- 100 Ui/Ml - 3 Ml - Refil / Unidade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1.910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Ins. Humana regular; Ins. Humana NPH; Clor. Metformina; Glibenclamida; Glicazida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Insulina / </a:t>
                      </a:r>
                      <a:r>
                        <a:rPr lang="pt-BR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Asparte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- 100 Ui/Ml - 3 Ml - Refil / Unidade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1.614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Ins. Humana regular; Ins. Humana NPH; Clor. Metformina; Glibenclamida; Glicazida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Insulina / </a:t>
                      </a:r>
                      <a:r>
                        <a:rPr lang="pt-BR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Lispro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- 100 Ui/Ml - 10 Ml / Frasco-Ampola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1.086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Ins. Humana regular; Ins. Humana NPH; Clor. Metformina; Glibenclamida; Glicazida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Insulina / </a:t>
                      </a:r>
                      <a:r>
                        <a:rPr lang="pt-BR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Glargina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- 100 Ui/Ml - 10 Ml / Frasco-Ampola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1.074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Ins. Humana regular; Ins. Humana NPH; Clor. Metformina; Glibenclamida; Glicazida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Clopidogrel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 75 Mg / Comprimido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894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Doença isquêmica crônica do coração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Clopidogrel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75 mg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Insulina / </a:t>
                      </a:r>
                      <a:r>
                        <a:rPr lang="pt-BR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Glargina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- 100 Ui/Ml - Caneta Descartável / Unidade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722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Ins. Humana regular; Ins. Humana NPH; Clor. Metformina; Glibenclamida; Glicazida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Insulina / </a:t>
                      </a:r>
                      <a:r>
                        <a:rPr lang="pt-BR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Asparte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- 100 Ui/Ml - Caneta Descartável / Unidade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719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Ins. Humana regular; Ins. Humana NPH; Clor. Metformina; Glibenclamida; Glicazida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Insulina / </a:t>
                      </a:r>
                      <a:r>
                        <a:rPr lang="pt-BR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Asparte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- 100 Ui/Ml - 10 Ml / Frasco-Ampola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589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Ins. Humana regular; Ins. Humana NPH; Clor. Metformina; Glibenclamida; Glicazida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0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Ranibizumabe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 10 Mg/Ml - 0,23 Ml / Ampola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560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Outros transtornos 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 retina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--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Ácido Acetilsalicílico / 100 Mg / Comprimido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543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Outros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Ácido Acetilsalicilico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Omeprazol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 20 Mg / Cápsula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541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Hipertensão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Cimetidina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8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Insulina / </a:t>
                      </a:r>
                      <a:r>
                        <a:rPr lang="pt-BR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Detemir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- 100 Ui/Ml - 3 Ml - Refil / Unidade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540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Ins. Humana regular; Ins. Humana NPH; Clor. Metformina; Glibenclamida; Glicazida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Cloridrato De </a:t>
                      </a:r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Cinacalcete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 30 Mg / Comprimido Revestido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534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Insuficiência renal crônica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Calcitriol / Sevelamer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06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Insulina / </a:t>
                      </a:r>
                      <a:r>
                        <a:rPr lang="pt-BR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Detemir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- 100 Ui/Ml - Caneta Descartável / Unidade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463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Ins. Humana regular; Ins. Humana NPH;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Clor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Metformina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;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Glibenclamida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;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Glicazida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2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Ácido </a:t>
                      </a:r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Zoledrônico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 5 Mg/100 Ml / Frasco-Ampola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451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Osteoporose sem fratura patológica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Alendronato de Sódio; Risedronato de Sódio; Pamidronato Dissódico; Carbonato de Cálcio; Carbonato de Cálcio + Vitamina D3; Calcitonina; Raloxifeno; Estrogênios conjugados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Glicosamina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+ </a:t>
                      </a:r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Condroitina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 1,5 G + 1,2 G / Sache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419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Outras artroses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Anti-inflamatórios; fisioterapia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5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Rosuvastatina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 10 Mg / Comprimido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393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hipercolesterolemia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Sinvastatina, Atorvastatina,  </a:t>
                      </a:r>
                      <a:r>
                        <a:rPr lang="pt-BR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Fluvastatin,a</a:t>
                      </a:r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pt-BR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Lovastatina</a:t>
                      </a:r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pt-BR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Pravastatina</a:t>
                      </a:r>
                      <a:r>
                        <a:rPr lang="pt-B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2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Metformina</a:t>
                      </a:r>
                      <a:r>
                        <a:rPr lang="pt-BR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/ 850 Mg / Comprimido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378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Diabetes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Ins. Humana regular; Ins. Humana NPH;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Clor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.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Metformina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;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Glibenclamida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; </a:t>
                      </a:r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Glicazida</a:t>
                      </a:r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2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Losartana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 50 Mg / Comprimido / Sem Marca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368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Hipertensão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Propanolol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40mg</a:t>
                      </a:r>
                    </a:p>
                  </a:txBody>
                  <a:tcPr marL="5875" marR="5875" marT="5875" marB="0" anchor="ctr">
                    <a:lnL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363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0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7938"/>
            <a:ext cx="91328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394458"/>
              </p:ext>
            </p:extLst>
          </p:nvPr>
        </p:nvGraphicFramePr>
        <p:xfrm>
          <a:off x="329084" y="292555"/>
          <a:ext cx="8496943" cy="1120221"/>
        </p:xfrm>
        <a:graphic>
          <a:graphicData uri="http://schemas.openxmlformats.org/drawingml/2006/table">
            <a:tbl>
              <a:tblPr/>
              <a:tblGrid>
                <a:gridCol w="655976"/>
                <a:gridCol w="4643084"/>
                <a:gridCol w="1065961"/>
                <a:gridCol w="1065961"/>
                <a:gridCol w="1065961"/>
              </a:tblGrid>
              <a:tr h="36646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RELATÓRIO DE </a:t>
                      </a:r>
                      <a:r>
                        <a:rPr lang="pt-BR" sz="19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DEMANDAS </a:t>
                      </a:r>
                      <a:r>
                        <a:rPr lang="pt-BR" sz="1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JUDICIAIS</a:t>
                      </a:r>
                    </a:p>
                    <a:p>
                      <a:pPr algn="ctr" fontAlgn="ctr"/>
                      <a:r>
                        <a:rPr lang="pt-BR" sz="1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CADASTRADAS NO PERÍODO</a:t>
                      </a:r>
                      <a:endParaRPr lang="pt-BR" sz="1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203" marR="9203" marT="9203" marB="0" anchor="ctr">
                    <a:lnL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201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ITENS DE INSULINAS</a:t>
                      </a:r>
                    </a:p>
                  </a:txBody>
                  <a:tcPr marL="9203" marR="9203" marT="9203" marB="0" anchor="ctr">
                    <a:lnL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987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Extração da base: 09.02.2015</a:t>
                      </a:r>
                    </a:p>
                  </a:txBody>
                  <a:tcPr marL="9203" marR="9203" marT="9203" marB="0" anchor="ctr">
                    <a:lnL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9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Tema do Office">
  <a:themeElements>
    <a:clrScheme name="Composto">
      <a:dk1>
        <a:srgbClr val="000000"/>
      </a:dk1>
      <a:lt1>
        <a:srgbClr val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Tema do Office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8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4710</TotalTime>
  <Words>4470</Words>
  <Application>Microsoft Office PowerPoint</Application>
  <PresentationFormat>Apresentação na tela (4:3)</PresentationFormat>
  <Paragraphs>938</Paragraphs>
  <Slides>19</Slides>
  <Notes>13</Notes>
  <HiddenSlides>0</HiddenSlides>
  <MMClips>0</MMClips>
  <ScaleCrop>false</ScaleCrop>
  <HeadingPairs>
    <vt:vector size="6" baseType="variant">
      <vt:variant>
        <vt:lpstr>Tema</vt:lpstr>
      </vt:variant>
      <vt:variant>
        <vt:i4>7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Tema do Office</vt:lpstr>
      <vt:lpstr>1_Tema do Office</vt:lpstr>
      <vt:lpstr>11_Tema do Office</vt:lpstr>
      <vt:lpstr>9_Tema do Office</vt:lpstr>
      <vt:lpstr>12_Tema do Office</vt:lpstr>
      <vt:lpstr>13_Tema do Office</vt:lpstr>
      <vt:lpstr>18_Tema do Office</vt:lpstr>
      <vt:lpstr>Planilha</vt:lpstr>
      <vt:lpstr>Apresentação do PowerPoint</vt:lpstr>
      <vt:lpstr>Sistema S-CODES</vt:lpstr>
      <vt:lpstr>Apresentação do PowerPoint</vt:lpstr>
      <vt:lpstr>PERFIL DA JUDICIALIZAÇÃO EM SAÚDE NO ESTADO DE SÃO PAULO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CÁLCULO CURVA ABC COM BASE EM DEMANDAS JUDICIAIS ATIVAS EM MAIO / 2015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Pressupostos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Marcelo Santos</dc:creator>
  <cp:lastModifiedBy>NOTE</cp:lastModifiedBy>
  <cp:revision>372</cp:revision>
  <cp:lastPrinted>2015-05-14T13:24:50Z</cp:lastPrinted>
  <dcterms:created xsi:type="dcterms:W3CDTF">2012-02-29T22:41:57Z</dcterms:created>
  <dcterms:modified xsi:type="dcterms:W3CDTF">2015-05-18T16:55:16Z</dcterms:modified>
</cp:coreProperties>
</file>