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6"/>
  </p:handout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91" d="100"/>
          <a:sy n="91" d="100"/>
        </p:scale>
        <p:origin x="39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10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A6B1AE-D40C-4328-A05B-FCC55B41A30E}" type="datetimeFigureOut">
              <a:rPr lang="pt-BR" smtClean="0"/>
              <a:t>31/07/2019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03E0C4-6893-40B4-80FE-FBE7C63B2B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1653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61E7168-6537-45F0-9424-CF4D5D544CE3}" type="datetimeFigureOut">
              <a:rPr lang="pt-BR" smtClean="0"/>
              <a:t>31/07/2019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F38E16-679B-47B9-B530-FDC3028333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28289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61E7168-6537-45F0-9424-CF4D5D544CE3}" type="datetimeFigureOut">
              <a:rPr lang="pt-BR" smtClean="0"/>
              <a:t>31/07/2019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F38E16-679B-47B9-B530-FDC3028333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4783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61E7168-6537-45F0-9424-CF4D5D544CE3}" type="datetimeFigureOut">
              <a:rPr lang="pt-BR" smtClean="0"/>
              <a:t>31/07/2019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F38E16-679B-47B9-B530-FDC3028333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6521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61E7168-6537-45F0-9424-CF4D5D544CE3}" type="datetimeFigureOut">
              <a:rPr lang="pt-BR" smtClean="0"/>
              <a:t>31/07/2019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F38E16-679B-47B9-B530-FDC3028333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5704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61E7168-6537-45F0-9424-CF4D5D544CE3}" type="datetimeFigureOut">
              <a:rPr lang="pt-BR" smtClean="0"/>
              <a:t>31/07/2019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F38E16-679B-47B9-B530-FDC3028333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5270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61E7168-6537-45F0-9424-CF4D5D544CE3}" type="datetimeFigureOut">
              <a:rPr lang="pt-BR" smtClean="0"/>
              <a:t>31/07/2019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F38E16-679B-47B9-B530-FDC3028333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2246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61E7168-6537-45F0-9424-CF4D5D544CE3}" type="datetimeFigureOut">
              <a:rPr lang="pt-BR" smtClean="0"/>
              <a:t>31/07/2019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F38E16-679B-47B9-B530-FDC3028333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2194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61E7168-6537-45F0-9424-CF4D5D544CE3}" type="datetimeFigureOut">
              <a:rPr lang="pt-BR" smtClean="0"/>
              <a:t>31/07/2019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F38E16-679B-47B9-B530-FDC3028333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6710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61E7168-6537-45F0-9424-CF4D5D544CE3}" type="datetimeFigureOut">
              <a:rPr lang="pt-BR" smtClean="0"/>
              <a:t>31/07/2019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F38E16-679B-47B9-B530-FDC3028333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762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61E7168-6537-45F0-9424-CF4D5D544CE3}" type="datetimeFigureOut">
              <a:rPr lang="pt-BR" smtClean="0"/>
              <a:t>31/07/2019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F38E16-679B-47B9-B530-FDC3028333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791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61E7168-6537-45F0-9424-CF4D5D544CE3}" type="datetimeFigureOut">
              <a:rPr lang="pt-BR" smtClean="0"/>
              <a:t>31/07/2019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F38E16-679B-47B9-B530-FDC3028333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2305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1079840"/>
            <a:ext cx="10515600" cy="1064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2211352"/>
            <a:ext cx="10515600" cy="35922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 smtClean="0"/>
              <a:t>Editar estilos de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93192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nj.jus.br/pesquisas-judiciarias/premio-cnj-de-qualidade/orientacoes-gerai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1045029" y="2705878"/>
            <a:ext cx="1036631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600" b="1" dirty="0" smtClean="0">
                <a:solidFill>
                  <a:schemeClr val="bg1"/>
                </a:solidFill>
                <a:latin typeface="+mj-lt"/>
              </a:rPr>
              <a:t>Replicação Nacional</a:t>
            </a:r>
            <a:endParaRPr lang="pt-BR" sz="66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1132115" y="3690257"/>
            <a:ext cx="103663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chemeClr val="bg1"/>
                </a:solidFill>
                <a:latin typeface="+mj-lt"/>
              </a:rPr>
              <a:t>Grupo de discussão</a:t>
            </a:r>
          </a:p>
        </p:txBody>
      </p:sp>
    </p:spTree>
    <p:extLst>
      <p:ext uri="{BB962C8B-B14F-4D97-AF65-F5344CB8AC3E}">
        <p14:creationId xmlns:p14="http://schemas.microsoft.com/office/powerpoint/2010/main" val="1278743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Replicação </a:t>
            </a:r>
            <a:r>
              <a:rPr lang="pt-BR" dirty="0" smtClean="0"/>
              <a:t>Nacional – Grupo de Trabalho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Requisitos para participação do Grupo será conhecer:</a:t>
            </a:r>
          </a:p>
          <a:p>
            <a:pPr lvl="2"/>
            <a:r>
              <a:rPr lang="pt-BR" dirty="0" smtClean="0"/>
              <a:t>As </a:t>
            </a:r>
            <a:r>
              <a:rPr lang="pt-BR" dirty="0"/>
              <a:t>normas de encaminhamento dos arquivos XML disponíveis em </a:t>
            </a:r>
            <a:r>
              <a:rPr lang="pt-BR" u="sng" dirty="0">
                <a:hlinkClick r:id="rId2"/>
              </a:rPr>
              <a:t>http://www.cnj.jus.br/pesquisas-judiciarias/premio-cnj-de-qualidade/orientacoes-gerais</a:t>
            </a:r>
            <a:r>
              <a:rPr lang="pt-BR" u="sng" dirty="0"/>
              <a:t>.</a:t>
            </a:r>
            <a:endParaRPr lang="pt-BR" dirty="0"/>
          </a:p>
          <a:p>
            <a:pPr lvl="2"/>
            <a:r>
              <a:rPr lang="pt-BR" dirty="0"/>
              <a:t>A estrutura e conteúdo dos arquivos </a:t>
            </a:r>
            <a:r>
              <a:rPr lang="pt-BR" dirty="0" smtClean="0"/>
              <a:t>baseados no modelo MNI</a:t>
            </a:r>
            <a:r>
              <a:rPr lang="pt-BR" dirty="0"/>
              <a:t>;</a:t>
            </a:r>
            <a:endParaRPr lang="pt-BR" dirty="0"/>
          </a:p>
          <a:p>
            <a:pPr lvl="2"/>
            <a:r>
              <a:rPr lang="pt-BR" dirty="0"/>
              <a:t>As ações tomadas pelos tribunais para regularização das </a:t>
            </a:r>
            <a:r>
              <a:rPr lang="pt-BR" dirty="0" smtClean="0"/>
              <a:t>inconsistências;</a:t>
            </a:r>
            <a:endParaRPr lang="pt-BR" dirty="0"/>
          </a:p>
          <a:p>
            <a:pPr lvl="2"/>
            <a:r>
              <a:rPr lang="pt-BR" dirty="0" smtClean="0"/>
              <a:t>Estudos </a:t>
            </a:r>
            <a:r>
              <a:rPr lang="pt-BR" dirty="0"/>
              <a:t>elaborados utilizando as informações do próprio tribunal no MNI.</a:t>
            </a:r>
          </a:p>
          <a:p>
            <a:pPr lvl="1"/>
            <a:endParaRPr lang="pt-BR" dirty="0" smtClean="0"/>
          </a:p>
          <a:p>
            <a:pPr lvl="1"/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2952570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Replicação </a:t>
            </a:r>
            <a:r>
              <a:rPr lang="pt-BR" dirty="0" smtClean="0"/>
              <a:t>Nacional – Grupo de Trabalho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Objetivos</a:t>
            </a:r>
          </a:p>
          <a:p>
            <a:pPr lvl="1"/>
            <a:r>
              <a:rPr lang="pt-BR" dirty="0" smtClean="0"/>
              <a:t>Compartilhar </a:t>
            </a:r>
            <a:r>
              <a:rPr lang="pt-BR" dirty="0"/>
              <a:t>as experiências dos tribunais na </a:t>
            </a:r>
            <a:r>
              <a:rPr lang="pt-BR" dirty="0" smtClean="0"/>
              <a:t>validação, </a:t>
            </a:r>
            <a:r>
              <a:rPr lang="pt-BR" dirty="0"/>
              <a:t>correção dos </a:t>
            </a:r>
            <a:r>
              <a:rPr lang="pt-BR" dirty="0" smtClean="0"/>
              <a:t>dados e uso da base da Replicação Nacional na elaboração de </a:t>
            </a:r>
            <a:r>
              <a:rPr lang="pt-BR" dirty="0"/>
              <a:t>pesquisas e estudos no âmbito dos próprios </a:t>
            </a:r>
            <a:r>
              <a:rPr lang="pt-BR" dirty="0" smtClean="0"/>
              <a:t>tribunais;</a:t>
            </a:r>
          </a:p>
          <a:p>
            <a:pPr lvl="1"/>
            <a:r>
              <a:rPr lang="pt-BR" dirty="0" smtClean="0"/>
              <a:t>Captar sugestões quanto as possíveis variáveis a serem incorporadas ao modelo;</a:t>
            </a:r>
          </a:p>
          <a:p>
            <a:pPr lvl="1"/>
            <a:r>
              <a:rPr lang="pt-BR" dirty="0" smtClean="0"/>
              <a:t>Elaborar propostas </a:t>
            </a:r>
            <a:r>
              <a:rPr lang="pt-BR" dirty="0"/>
              <a:t>de soluções para aprimoramento </a:t>
            </a:r>
            <a:r>
              <a:rPr lang="pt-BR" dirty="0" smtClean="0"/>
              <a:t>da Solução da </a:t>
            </a:r>
            <a:r>
              <a:rPr lang="pt-BR" dirty="0"/>
              <a:t>Replicação </a:t>
            </a:r>
            <a:r>
              <a:rPr lang="pt-BR" dirty="0" smtClean="0"/>
              <a:t>Nacional.</a:t>
            </a:r>
          </a:p>
          <a:p>
            <a:pPr lvl="1"/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3021142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Replicação </a:t>
            </a:r>
            <a:r>
              <a:rPr lang="pt-BR" dirty="0" smtClean="0"/>
              <a:t>Nacional – Grupo de Trabalho - Tópicos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 smtClean="0"/>
              <a:t>Novo modelo de dados</a:t>
            </a:r>
            <a:endParaRPr lang="pt-BR" dirty="0" smtClean="0"/>
          </a:p>
          <a:p>
            <a:pPr lvl="1"/>
            <a:r>
              <a:rPr lang="pt-BR" sz="2000" dirty="0" smtClean="0"/>
              <a:t>Chave Única </a:t>
            </a:r>
            <a:r>
              <a:rPr lang="pt-BR" sz="2000" dirty="0"/>
              <a:t>Processual (</a:t>
            </a:r>
            <a:r>
              <a:rPr lang="pt-BR" sz="2000" dirty="0" err="1"/>
              <a:t>siglaTribunal</a:t>
            </a:r>
            <a:r>
              <a:rPr lang="pt-BR" sz="2000" dirty="0"/>
              <a:t>, </a:t>
            </a:r>
            <a:r>
              <a:rPr lang="pt-BR" sz="2000" dirty="0" err="1"/>
              <a:t>classeProcessual</a:t>
            </a:r>
            <a:r>
              <a:rPr lang="pt-BR" sz="2000" dirty="0"/>
              <a:t>, grau, </a:t>
            </a:r>
            <a:r>
              <a:rPr lang="pt-BR" sz="2000" dirty="0" err="1"/>
              <a:t>orgaoJulgador</a:t>
            </a:r>
            <a:r>
              <a:rPr lang="pt-BR" sz="2000" dirty="0"/>
              <a:t> e numero do </a:t>
            </a:r>
            <a:r>
              <a:rPr lang="pt-BR" sz="2000" dirty="0" smtClean="0"/>
              <a:t>processo)</a:t>
            </a:r>
            <a:endParaRPr lang="pt-BR" sz="2000" dirty="0"/>
          </a:p>
          <a:p>
            <a:pPr lvl="1"/>
            <a:r>
              <a:rPr lang="pt-BR" sz="2000" dirty="0" smtClean="0"/>
              <a:t>Baseado no modelo </a:t>
            </a:r>
            <a:r>
              <a:rPr lang="pt-BR" sz="2000" dirty="0" smtClean="0"/>
              <a:t>MNI </a:t>
            </a:r>
            <a:r>
              <a:rPr lang="pt-BR" sz="2000" dirty="0" smtClean="0"/>
              <a:t>2.2.2;</a:t>
            </a:r>
            <a:endParaRPr lang="pt-BR" sz="2000" dirty="0" smtClean="0"/>
          </a:p>
          <a:p>
            <a:pPr lvl="1"/>
            <a:r>
              <a:rPr lang="pt-BR" sz="2000" dirty="0" smtClean="0"/>
              <a:t>Inclusão </a:t>
            </a:r>
            <a:r>
              <a:rPr lang="pt-BR" sz="2000" dirty="0" smtClean="0"/>
              <a:t>de novos campos.</a:t>
            </a:r>
          </a:p>
          <a:p>
            <a:r>
              <a:rPr lang="pt-BR" dirty="0" smtClean="0"/>
              <a:t>Novo fluxo de envio de dados</a:t>
            </a:r>
          </a:p>
          <a:p>
            <a:pPr lvl="1"/>
            <a:r>
              <a:rPr lang="pt-BR" sz="2000" dirty="0" smtClean="0"/>
              <a:t>Nova forma de envio / validação;</a:t>
            </a:r>
          </a:p>
          <a:p>
            <a:pPr lvl="1"/>
            <a:r>
              <a:rPr lang="pt-BR" sz="2000" dirty="0" smtClean="0"/>
              <a:t>Geração de protocolos de acompanhamento.</a:t>
            </a:r>
          </a:p>
          <a:p>
            <a:r>
              <a:rPr lang="pt-BR" dirty="0" smtClean="0"/>
              <a:t>Validação e avaliação dos Dados Processuais</a:t>
            </a:r>
          </a:p>
          <a:p>
            <a:pPr lvl="1"/>
            <a:r>
              <a:rPr lang="pt-BR" dirty="0" smtClean="0"/>
              <a:t>Pontuação </a:t>
            </a:r>
            <a:r>
              <a:rPr lang="pt-BR" dirty="0"/>
              <a:t>do Prêmio de Qualidade dos Dados Judiciais;</a:t>
            </a:r>
            <a:endParaRPr lang="pt-BR" dirty="0" smtClean="0"/>
          </a:p>
          <a:p>
            <a:pPr lvl="1"/>
            <a:r>
              <a:rPr lang="pt-BR" dirty="0" smtClean="0"/>
              <a:t>Painel </a:t>
            </a:r>
            <a:r>
              <a:rPr lang="pt-BR" dirty="0" smtClean="0"/>
              <a:t>da </a:t>
            </a:r>
            <a:r>
              <a:rPr lang="pt-BR" dirty="0" smtClean="0"/>
              <a:t>qualificação de dados;</a:t>
            </a:r>
          </a:p>
          <a:p>
            <a:pPr lvl="1"/>
            <a:r>
              <a:rPr lang="pt-BR" dirty="0"/>
              <a:t>Análise dos dados processuais enviados ao </a:t>
            </a:r>
            <a:r>
              <a:rPr lang="pt-BR" dirty="0" smtClean="0"/>
              <a:t>CNJ.</a:t>
            </a:r>
            <a:endParaRPr lang="pt-BR" dirty="0"/>
          </a:p>
          <a:p>
            <a:r>
              <a:rPr lang="pt-BR" sz="2900" dirty="0" smtClean="0"/>
              <a:t>Ações </a:t>
            </a:r>
            <a:r>
              <a:rPr lang="pt-BR" sz="2900" dirty="0"/>
              <a:t>para garantir a melhoria na qualidade de dados.</a:t>
            </a:r>
          </a:p>
        </p:txBody>
      </p:sp>
    </p:spTree>
    <p:extLst>
      <p:ext uri="{BB962C8B-B14F-4D97-AF65-F5344CB8AC3E}">
        <p14:creationId xmlns:p14="http://schemas.microsoft.com/office/powerpoint/2010/main" val="154795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222</Words>
  <Application>Microsoft Office PowerPoint</Application>
  <PresentationFormat>Widescreen</PresentationFormat>
  <Paragraphs>26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do Office</vt:lpstr>
      <vt:lpstr>Apresentação do PowerPoint</vt:lpstr>
      <vt:lpstr>Replicação Nacional – Grupo de Trabalho</vt:lpstr>
      <vt:lpstr>Replicação Nacional – Grupo de Trabalho</vt:lpstr>
      <vt:lpstr>Replicação Nacional – Grupo de Trabalho - Tópicos</vt:lpstr>
    </vt:vector>
  </TitlesOfParts>
  <Company>CNJ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Matheus Durães Leite</dc:creator>
  <cp:lastModifiedBy>Igor Guimarães Pedreira</cp:lastModifiedBy>
  <cp:revision>10</cp:revision>
  <dcterms:created xsi:type="dcterms:W3CDTF">2019-06-10T20:18:35Z</dcterms:created>
  <dcterms:modified xsi:type="dcterms:W3CDTF">2019-07-31T21:42:11Z</dcterms:modified>
</cp:coreProperties>
</file>