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16"/>
  </p:handout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201" autoAdjust="0"/>
    <p:restoredTop sz="94660"/>
  </p:normalViewPr>
  <p:slideViewPr>
    <p:cSldViewPr snapToGrid="0">
      <p:cViewPr varScale="1">
        <p:scale>
          <a:sx n="88" d="100"/>
          <a:sy n="88" d="100"/>
        </p:scale>
        <p:origin x="108" y="15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8" d="100"/>
          <a:sy n="88" d="100"/>
        </p:scale>
        <p:origin x="3102" y="1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3A6B1AE-D40C-4328-A05B-FCC55B41A30E}" type="datetimeFigureOut">
              <a:rPr lang="pt-BR" smtClean="0"/>
              <a:t>25/07/2019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103E0C4-6893-40B4-80FE-FBE7C63B2B3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816530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61E7168-6537-45F0-9424-CF4D5D544CE3}" type="datetimeFigureOut">
              <a:rPr lang="pt-BR" smtClean="0"/>
              <a:t>25/07/2019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F38E16-679B-47B9-B530-FDC30283331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328289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61E7168-6537-45F0-9424-CF4D5D544CE3}" type="datetimeFigureOut">
              <a:rPr lang="pt-BR" smtClean="0"/>
              <a:t>25/07/2019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F38E16-679B-47B9-B530-FDC30283331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347833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61E7168-6537-45F0-9424-CF4D5D544CE3}" type="datetimeFigureOut">
              <a:rPr lang="pt-BR" smtClean="0"/>
              <a:t>25/07/2019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F38E16-679B-47B9-B530-FDC30283331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365218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61E7168-6537-45F0-9424-CF4D5D544CE3}" type="datetimeFigureOut">
              <a:rPr lang="pt-BR" smtClean="0"/>
              <a:t>25/07/2019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F38E16-679B-47B9-B530-FDC30283331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357045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61E7168-6537-45F0-9424-CF4D5D544CE3}" type="datetimeFigureOut">
              <a:rPr lang="pt-BR" smtClean="0"/>
              <a:t>25/07/2019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F38E16-679B-47B9-B530-FDC30283331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552704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61E7168-6537-45F0-9424-CF4D5D544CE3}" type="datetimeFigureOut">
              <a:rPr lang="pt-BR" smtClean="0"/>
              <a:t>25/07/2019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F38E16-679B-47B9-B530-FDC30283331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322460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61E7168-6537-45F0-9424-CF4D5D544CE3}" type="datetimeFigureOut">
              <a:rPr lang="pt-BR" smtClean="0"/>
              <a:t>25/07/2019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F38E16-679B-47B9-B530-FDC30283331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021942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61E7168-6537-45F0-9424-CF4D5D544CE3}" type="datetimeFigureOut">
              <a:rPr lang="pt-BR" smtClean="0"/>
              <a:t>25/07/2019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F38E16-679B-47B9-B530-FDC30283331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167100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61E7168-6537-45F0-9424-CF4D5D544CE3}" type="datetimeFigureOut">
              <a:rPr lang="pt-BR" smtClean="0"/>
              <a:t>25/07/2019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F38E16-679B-47B9-B530-FDC30283331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27626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61E7168-6537-45F0-9424-CF4D5D544CE3}" type="datetimeFigureOut">
              <a:rPr lang="pt-BR" smtClean="0"/>
              <a:t>25/07/2019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F38E16-679B-47B9-B530-FDC30283331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97917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61E7168-6537-45F0-9424-CF4D5D544CE3}" type="datetimeFigureOut">
              <a:rPr lang="pt-BR" smtClean="0"/>
              <a:t>25/07/2019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F38E16-679B-47B9-B530-FDC30283331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723051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838200" y="1079840"/>
            <a:ext cx="10515600" cy="106430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8200" y="2211352"/>
            <a:ext cx="10515600" cy="359228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dirty="0" smtClean="0"/>
              <a:t>Editar estilos de texto Mestre</a:t>
            </a:r>
          </a:p>
          <a:p>
            <a:pPr lvl="1"/>
            <a:r>
              <a:rPr lang="pt-BR" dirty="0" smtClean="0"/>
              <a:t>Segundo nível</a:t>
            </a:r>
          </a:p>
          <a:p>
            <a:pPr lvl="2"/>
            <a:r>
              <a:rPr lang="pt-BR" dirty="0" smtClean="0"/>
              <a:t>Terceiro nível</a:t>
            </a:r>
          </a:p>
          <a:p>
            <a:pPr lvl="3"/>
            <a:r>
              <a:rPr lang="pt-BR" dirty="0" smtClean="0"/>
              <a:t>Quarto nível</a:t>
            </a:r>
          </a:p>
          <a:p>
            <a:pPr lvl="4"/>
            <a:r>
              <a:rPr lang="pt-BR" dirty="0" smtClean="0"/>
              <a:t>Quinto nível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9931927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://www.cnj.jus.br/sgt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://www.cnj.jus.br/sgt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http://www.cnj.jus.br/sgt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cnj.jus.br/sgt/versoes_tabelas/manual/Manual_de_utilizacao_das_Tabelas_Processuais_Unificadas.pdf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CaixaDeTexto 5"/>
          <p:cNvSpPr txBox="1"/>
          <p:nvPr/>
        </p:nvSpPr>
        <p:spPr>
          <a:xfrm>
            <a:off x="206829" y="2928256"/>
            <a:ext cx="11778342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800" b="1" dirty="0" smtClean="0">
                <a:solidFill>
                  <a:schemeClr val="bg1"/>
                </a:solidFill>
                <a:latin typeface="+mj-lt"/>
              </a:rPr>
              <a:t>Gestão </a:t>
            </a:r>
            <a:r>
              <a:rPr lang="pt-BR" sz="4800" b="1" dirty="0">
                <a:solidFill>
                  <a:schemeClr val="bg1"/>
                </a:solidFill>
                <a:latin typeface="+mj-lt"/>
              </a:rPr>
              <a:t>de Tabelas Processuais Unificadas e Parametrização </a:t>
            </a:r>
            <a:r>
              <a:rPr lang="pt-BR" sz="4800" b="1" dirty="0" smtClean="0">
                <a:solidFill>
                  <a:schemeClr val="bg1"/>
                </a:solidFill>
                <a:latin typeface="+mj-lt"/>
              </a:rPr>
              <a:t>com </a:t>
            </a:r>
            <a:r>
              <a:rPr lang="pt-BR" sz="4800" b="1" dirty="0">
                <a:solidFill>
                  <a:schemeClr val="bg1"/>
                </a:solidFill>
                <a:latin typeface="+mj-lt"/>
              </a:rPr>
              <a:t>Justiça em Números</a:t>
            </a:r>
          </a:p>
          <a:p>
            <a:endParaRPr lang="pt-BR" sz="6600" b="1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2787434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0" y="709726"/>
            <a:ext cx="10515600" cy="1064305"/>
          </a:xfrm>
        </p:spPr>
        <p:txBody>
          <a:bodyPr>
            <a:normAutofit fontScale="90000"/>
          </a:bodyPr>
          <a:lstStyle/>
          <a:p>
            <a:r>
              <a:rPr lang="pt-BR" dirty="0" smtClean="0"/>
              <a:t>Proposta de Parametrização – Justiça em Números</a:t>
            </a:r>
            <a:endParaRPr lang="pt-BR" dirty="0"/>
          </a:p>
        </p:txBody>
      </p:sp>
      <p:pic>
        <p:nvPicPr>
          <p:cNvPr id="4" name="Espaço Reservado para Conteúdo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1427615"/>
            <a:ext cx="6498771" cy="4265613"/>
          </a:xfrm>
          <a:prstGeom prst="rect">
            <a:avLst/>
          </a:prstGeom>
        </p:spPr>
      </p:pic>
      <p:sp>
        <p:nvSpPr>
          <p:cNvPr id="5" name="Espaço Reservado para Número de Slide 3"/>
          <p:cNvSpPr>
            <a:spLocks noGrp="1"/>
          </p:cNvSpPr>
          <p:nvPr>
            <p:ph type="sldNum" sz="quarter" idx="12"/>
          </p:nvPr>
        </p:nvSpPr>
        <p:spPr>
          <a:xfrm>
            <a:off x="11353800" y="6356350"/>
            <a:ext cx="691054" cy="365125"/>
          </a:xfrm>
        </p:spPr>
        <p:txBody>
          <a:bodyPr/>
          <a:lstStyle/>
          <a:p>
            <a:fld id="{FEF38E16-679B-47B9-B530-FDC30283331F}" type="slidenum">
              <a:rPr lang="pt-BR" sz="2000" smtClean="0">
                <a:solidFill>
                  <a:schemeClr val="bg1"/>
                </a:solidFill>
              </a:rPr>
              <a:t>10</a:t>
            </a:fld>
            <a:endParaRPr lang="pt-BR" sz="2000" dirty="0">
              <a:solidFill>
                <a:schemeClr val="bg1"/>
              </a:solidFill>
            </a:endParaRPr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98771" y="1427614"/>
            <a:ext cx="5546083" cy="32423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83928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0" y="709726"/>
            <a:ext cx="10515600" cy="1064305"/>
          </a:xfrm>
        </p:spPr>
        <p:txBody>
          <a:bodyPr>
            <a:normAutofit fontScale="90000"/>
          </a:bodyPr>
          <a:lstStyle/>
          <a:p>
            <a:r>
              <a:rPr lang="pt-BR" dirty="0" smtClean="0"/>
              <a:t>Proposta de Parametrização – Justiça em Números</a:t>
            </a:r>
            <a:endParaRPr lang="pt-BR" dirty="0"/>
          </a:p>
        </p:txBody>
      </p:sp>
      <p:sp>
        <p:nvSpPr>
          <p:cNvPr id="5" name="Espaço Reservado para Número de Slide 3"/>
          <p:cNvSpPr>
            <a:spLocks noGrp="1"/>
          </p:cNvSpPr>
          <p:nvPr>
            <p:ph type="sldNum" sz="quarter" idx="12"/>
          </p:nvPr>
        </p:nvSpPr>
        <p:spPr>
          <a:xfrm>
            <a:off x="11353800" y="6356350"/>
            <a:ext cx="691054" cy="365125"/>
          </a:xfrm>
        </p:spPr>
        <p:txBody>
          <a:bodyPr/>
          <a:lstStyle/>
          <a:p>
            <a:fld id="{FEF38E16-679B-47B9-B530-FDC30283331F}" type="slidenum">
              <a:rPr lang="pt-BR" sz="2000" smtClean="0">
                <a:solidFill>
                  <a:schemeClr val="bg1"/>
                </a:solidFill>
              </a:rPr>
              <a:t>11</a:t>
            </a:fld>
            <a:endParaRPr lang="pt-BR" sz="2000" dirty="0">
              <a:solidFill>
                <a:schemeClr val="bg1"/>
              </a:solidFill>
            </a:endParaRPr>
          </a:p>
        </p:txBody>
      </p:sp>
      <p:pic>
        <p:nvPicPr>
          <p:cNvPr id="7" name="Espaço Reservado para Conteúdo 6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1774031"/>
            <a:ext cx="6136249" cy="3592512"/>
          </a:xfrm>
          <a:prstGeom prst="rect">
            <a:avLst/>
          </a:prstGeom>
        </p:spPr>
      </p:pic>
      <p:pic>
        <p:nvPicPr>
          <p:cNvPr id="8" name="Imagem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58275" y="1774031"/>
            <a:ext cx="6133725" cy="33095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41088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 smtClean="0"/>
              <a:t>Proposta de Parametrização – Justiça em Números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838200" y="2144145"/>
            <a:ext cx="10515600" cy="3592289"/>
          </a:xfrm>
        </p:spPr>
        <p:txBody>
          <a:bodyPr>
            <a:normAutofit/>
          </a:bodyPr>
          <a:lstStyle/>
          <a:p>
            <a:r>
              <a:rPr lang="pt-BR" dirty="0" smtClean="0"/>
              <a:t>Caráter Auxiliar ou Normativo?</a:t>
            </a:r>
          </a:p>
          <a:p>
            <a:r>
              <a:rPr lang="pt-BR" dirty="0" smtClean="0"/>
              <a:t>Propostas de Scripts, tomando em consideração variáveis, classes, assuntos e movimentos, para apuração de variáveis da Resolução nº 76, de 2009.</a:t>
            </a:r>
          </a:p>
          <a:p>
            <a:pPr marL="0" indent="0">
              <a:buNone/>
            </a:pPr>
            <a:endParaRPr lang="pt-BR" dirty="0" smtClean="0"/>
          </a:p>
          <a:p>
            <a:pPr marL="0" indent="0">
              <a:buNone/>
            </a:pPr>
            <a:endParaRPr lang="pt-BR" dirty="0" smtClean="0"/>
          </a:p>
          <a:p>
            <a:pPr marL="457200" lvl="1" indent="0">
              <a:buNone/>
            </a:pPr>
            <a:endParaRPr lang="pt-BR" dirty="0"/>
          </a:p>
        </p:txBody>
      </p:sp>
      <p:sp>
        <p:nvSpPr>
          <p:cNvPr id="5" name="Espaço Reservado para Número de Slide 3"/>
          <p:cNvSpPr>
            <a:spLocks noGrp="1"/>
          </p:cNvSpPr>
          <p:nvPr>
            <p:ph type="sldNum" sz="quarter" idx="12"/>
          </p:nvPr>
        </p:nvSpPr>
        <p:spPr>
          <a:xfrm>
            <a:off x="11353800" y="6356350"/>
            <a:ext cx="691054" cy="365125"/>
          </a:xfrm>
        </p:spPr>
        <p:txBody>
          <a:bodyPr/>
          <a:lstStyle/>
          <a:p>
            <a:fld id="{FEF38E16-679B-47B9-B530-FDC30283331F}" type="slidenum">
              <a:rPr lang="pt-BR" sz="2000" smtClean="0">
                <a:solidFill>
                  <a:schemeClr val="bg1"/>
                </a:solidFill>
              </a:rPr>
              <a:t>12</a:t>
            </a:fld>
            <a:endParaRPr lang="pt-BR" sz="2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6153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0" y="709726"/>
            <a:ext cx="10515600" cy="1064305"/>
          </a:xfrm>
        </p:spPr>
        <p:txBody>
          <a:bodyPr>
            <a:normAutofit fontScale="90000"/>
          </a:bodyPr>
          <a:lstStyle/>
          <a:p>
            <a:r>
              <a:rPr lang="pt-BR" dirty="0" smtClean="0"/>
              <a:t>Proposta de Parametrização – Justiça em Números</a:t>
            </a:r>
            <a:endParaRPr lang="pt-BR" dirty="0"/>
          </a:p>
        </p:txBody>
      </p:sp>
      <p:sp>
        <p:nvSpPr>
          <p:cNvPr id="5" name="Espaço Reservado para Número de Slide 3"/>
          <p:cNvSpPr>
            <a:spLocks noGrp="1"/>
          </p:cNvSpPr>
          <p:nvPr>
            <p:ph type="sldNum" sz="quarter" idx="12"/>
          </p:nvPr>
        </p:nvSpPr>
        <p:spPr>
          <a:xfrm>
            <a:off x="11353800" y="6356350"/>
            <a:ext cx="691054" cy="365125"/>
          </a:xfrm>
        </p:spPr>
        <p:txBody>
          <a:bodyPr/>
          <a:lstStyle/>
          <a:p>
            <a:fld id="{FEF38E16-679B-47B9-B530-FDC30283331F}" type="slidenum">
              <a:rPr lang="pt-BR" sz="2000" smtClean="0">
                <a:solidFill>
                  <a:schemeClr val="bg1"/>
                </a:solidFill>
              </a:rPr>
              <a:t>13</a:t>
            </a:fld>
            <a:endParaRPr lang="pt-BR" sz="2000" dirty="0">
              <a:solidFill>
                <a:schemeClr val="bg1"/>
              </a:solidFill>
            </a:endParaRPr>
          </a:p>
        </p:txBody>
      </p:sp>
      <p:pic>
        <p:nvPicPr>
          <p:cNvPr id="4" name="Espaço Reservado para Conteúdo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73634" y="1774031"/>
            <a:ext cx="11225693" cy="29371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50533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CaixaDeTexto 5"/>
          <p:cNvSpPr txBox="1"/>
          <p:nvPr/>
        </p:nvSpPr>
        <p:spPr>
          <a:xfrm>
            <a:off x="206829" y="2656113"/>
            <a:ext cx="11778342" cy="35702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800" b="1" dirty="0" smtClean="0">
                <a:solidFill>
                  <a:schemeClr val="bg1"/>
                </a:solidFill>
                <a:latin typeface="+mj-lt"/>
              </a:rPr>
              <a:t>Obrigado!</a:t>
            </a:r>
          </a:p>
          <a:p>
            <a:pPr algn="ctr"/>
            <a:r>
              <a:rPr lang="pt-BR" sz="3200" dirty="0" smtClean="0">
                <a:solidFill>
                  <a:schemeClr val="bg1"/>
                </a:solidFill>
                <a:latin typeface="+mj-lt"/>
              </a:rPr>
              <a:t>estatistica@cnj.jus.br</a:t>
            </a:r>
          </a:p>
          <a:p>
            <a:pPr algn="ctr"/>
            <a:r>
              <a:rPr lang="pt-BR" sz="3200" dirty="0" smtClean="0">
                <a:solidFill>
                  <a:schemeClr val="bg1"/>
                </a:solidFill>
                <a:latin typeface="+mj-lt"/>
              </a:rPr>
              <a:t>dpj@cnj.jus.br</a:t>
            </a:r>
          </a:p>
          <a:p>
            <a:pPr algn="ctr"/>
            <a:endParaRPr lang="pt-BR" sz="4800" b="1" dirty="0">
              <a:solidFill>
                <a:schemeClr val="bg1"/>
              </a:solidFill>
              <a:latin typeface="+mj-lt"/>
            </a:endParaRPr>
          </a:p>
          <a:p>
            <a:endParaRPr lang="pt-BR" sz="6600" b="1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5824586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Tabelas Processuais Unificadas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Resolução/CNJ 46, de 2007:</a:t>
            </a:r>
          </a:p>
          <a:p>
            <a:pPr lvl="1">
              <a:buFontTx/>
              <a:buChar char="-"/>
            </a:pPr>
            <a:r>
              <a:rPr lang="pt-BR" dirty="0" smtClean="0"/>
              <a:t>Uniformização e padronização taxonômica e terminológica entre sistemas processuais;</a:t>
            </a:r>
          </a:p>
          <a:p>
            <a:pPr lvl="1">
              <a:buFontTx/>
              <a:buChar char="-"/>
            </a:pPr>
            <a:r>
              <a:rPr lang="pt-BR" dirty="0" smtClean="0"/>
              <a:t>Recuperação de dados estatísticos que possam informar a gestão judicial;</a:t>
            </a:r>
          </a:p>
          <a:p>
            <a:pPr lvl="1">
              <a:buFontTx/>
              <a:buChar char="-"/>
            </a:pPr>
            <a:r>
              <a:rPr lang="pt-BR" dirty="0" smtClean="0"/>
              <a:t>Art. 5º Sistema de Gestão das Tabelas               Participativo</a:t>
            </a:r>
            <a:endParaRPr lang="pt-BR" dirty="0"/>
          </a:p>
        </p:txBody>
      </p:sp>
      <p:sp>
        <p:nvSpPr>
          <p:cNvPr id="5" name="Espaço Reservado para Número de Slide 3"/>
          <p:cNvSpPr>
            <a:spLocks noGrp="1"/>
          </p:cNvSpPr>
          <p:nvPr>
            <p:ph type="sldNum" sz="quarter" idx="12"/>
          </p:nvPr>
        </p:nvSpPr>
        <p:spPr>
          <a:xfrm>
            <a:off x="11353800" y="6356350"/>
            <a:ext cx="691054" cy="365125"/>
          </a:xfrm>
        </p:spPr>
        <p:txBody>
          <a:bodyPr/>
          <a:lstStyle/>
          <a:p>
            <a:fld id="{FEF38E16-679B-47B9-B530-FDC30283331F}" type="slidenum">
              <a:rPr lang="pt-BR" sz="2000" smtClean="0">
                <a:solidFill>
                  <a:schemeClr val="bg1"/>
                </a:solidFill>
              </a:rPr>
              <a:t>2</a:t>
            </a:fld>
            <a:endParaRPr lang="pt-BR" sz="2000" dirty="0">
              <a:solidFill>
                <a:schemeClr val="bg1"/>
              </a:solidFill>
            </a:endParaRPr>
          </a:p>
        </p:txBody>
      </p:sp>
      <p:sp>
        <p:nvSpPr>
          <p:cNvPr id="7" name="Seta para a Direita 6"/>
          <p:cNvSpPr/>
          <p:nvPr/>
        </p:nvSpPr>
        <p:spPr>
          <a:xfrm>
            <a:off x="6444343" y="3820886"/>
            <a:ext cx="664028" cy="261257"/>
          </a:xfrm>
          <a:prstGeom prst="rightArrow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525706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Tabelas Processuais Unificadas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Resolução/CNJ 46, de 2007:</a:t>
            </a:r>
          </a:p>
          <a:p>
            <a:pPr lvl="1">
              <a:buFontTx/>
              <a:buChar char="-"/>
            </a:pPr>
            <a:r>
              <a:rPr lang="pt-BR" dirty="0" smtClean="0"/>
              <a:t>SGT </a:t>
            </a:r>
          </a:p>
          <a:p>
            <a:pPr marL="457200" lvl="1" indent="0">
              <a:buNone/>
            </a:pPr>
            <a:r>
              <a:rPr lang="pt-BR" dirty="0" smtClean="0">
                <a:hlinkClick r:id="rId2"/>
              </a:rPr>
              <a:t>www.cnj.jus.br/sgt</a:t>
            </a:r>
            <a:endParaRPr lang="pt-BR" dirty="0" smtClean="0"/>
          </a:p>
          <a:p>
            <a:pPr lvl="1">
              <a:buFontTx/>
              <a:buChar char="-"/>
            </a:pPr>
            <a:r>
              <a:rPr lang="pt-BR" dirty="0">
                <a:solidFill>
                  <a:srgbClr val="FF0000"/>
                </a:solidFill>
              </a:rPr>
              <a:t>Sugestão</a:t>
            </a:r>
          </a:p>
          <a:p>
            <a:pPr lvl="1">
              <a:buFontTx/>
              <a:buChar char="-"/>
            </a:pPr>
            <a:r>
              <a:rPr lang="pt-BR" dirty="0" smtClean="0"/>
              <a:t>Dúvidas</a:t>
            </a:r>
          </a:p>
          <a:p>
            <a:pPr lvl="1">
              <a:buFontTx/>
              <a:buChar char="-"/>
            </a:pPr>
            <a:r>
              <a:rPr lang="pt-BR" dirty="0" smtClean="0"/>
              <a:t>Novas Versões</a:t>
            </a:r>
            <a:endParaRPr lang="pt-BR" dirty="0"/>
          </a:p>
        </p:txBody>
      </p:sp>
      <p:sp>
        <p:nvSpPr>
          <p:cNvPr id="5" name="Espaço Reservado para Número de Slide 3"/>
          <p:cNvSpPr>
            <a:spLocks noGrp="1"/>
          </p:cNvSpPr>
          <p:nvPr>
            <p:ph type="sldNum" sz="quarter" idx="12"/>
          </p:nvPr>
        </p:nvSpPr>
        <p:spPr>
          <a:xfrm>
            <a:off x="11353800" y="6356350"/>
            <a:ext cx="691054" cy="365125"/>
          </a:xfrm>
        </p:spPr>
        <p:txBody>
          <a:bodyPr/>
          <a:lstStyle/>
          <a:p>
            <a:fld id="{FEF38E16-679B-47B9-B530-FDC30283331F}" type="slidenum">
              <a:rPr lang="pt-BR" sz="2000" smtClean="0">
                <a:solidFill>
                  <a:schemeClr val="bg1"/>
                </a:solidFill>
              </a:rPr>
              <a:t>3</a:t>
            </a:fld>
            <a:endParaRPr lang="pt-BR" sz="2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79063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0" y="807358"/>
            <a:ext cx="10515600" cy="1064305"/>
          </a:xfrm>
        </p:spPr>
        <p:txBody>
          <a:bodyPr/>
          <a:lstStyle/>
          <a:p>
            <a:r>
              <a:rPr lang="pt-BR" dirty="0" smtClean="0"/>
              <a:t>Tabelas Processuais Unificadas</a:t>
            </a:r>
            <a:endParaRPr lang="pt-BR" dirty="0"/>
          </a:p>
        </p:txBody>
      </p:sp>
      <p:pic>
        <p:nvPicPr>
          <p:cNvPr id="4" name="Espaço Reservado para Conteúdo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1505550"/>
            <a:ext cx="6186221" cy="4383622"/>
          </a:xfrm>
          <a:prstGeom prst="rect">
            <a:avLst/>
          </a:prstGeom>
        </p:spPr>
      </p:pic>
      <p:sp>
        <p:nvSpPr>
          <p:cNvPr id="5" name="Espaço Reservado para Número de Slide 3"/>
          <p:cNvSpPr>
            <a:spLocks noGrp="1"/>
          </p:cNvSpPr>
          <p:nvPr>
            <p:ph type="sldNum" sz="quarter" idx="12"/>
          </p:nvPr>
        </p:nvSpPr>
        <p:spPr>
          <a:xfrm>
            <a:off x="11353800" y="6356350"/>
            <a:ext cx="691054" cy="365125"/>
          </a:xfrm>
        </p:spPr>
        <p:txBody>
          <a:bodyPr/>
          <a:lstStyle/>
          <a:p>
            <a:fld id="{FEF38E16-679B-47B9-B530-FDC30283331F}" type="slidenum">
              <a:rPr lang="pt-BR" sz="2000" smtClean="0">
                <a:solidFill>
                  <a:schemeClr val="bg1"/>
                </a:solidFill>
              </a:rPr>
              <a:t>4</a:t>
            </a:fld>
            <a:endParaRPr lang="pt-BR" sz="2000" dirty="0">
              <a:solidFill>
                <a:schemeClr val="bg1"/>
              </a:solidFill>
            </a:endParaRPr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86221" y="1505551"/>
            <a:ext cx="6005779" cy="44138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41311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Tabelas Processuais Unificadas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Resolução/CNJ 46, de 2007:</a:t>
            </a:r>
          </a:p>
          <a:p>
            <a:pPr lvl="1">
              <a:buFontTx/>
              <a:buChar char="-"/>
            </a:pPr>
            <a:r>
              <a:rPr lang="pt-BR" dirty="0" smtClean="0"/>
              <a:t>SGT </a:t>
            </a:r>
          </a:p>
          <a:p>
            <a:pPr marL="457200" lvl="1" indent="0">
              <a:buNone/>
            </a:pPr>
            <a:r>
              <a:rPr lang="pt-BR" dirty="0" smtClean="0">
                <a:hlinkClick r:id="rId2"/>
              </a:rPr>
              <a:t>www.cnj.jus.br/sgt</a:t>
            </a:r>
            <a:endParaRPr lang="pt-BR" dirty="0" smtClean="0"/>
          </a:p>
          <a:p>
            <a:pPr lvl="1">
              <a:buFontTx/>
              <a:buChar char="-"/>
            </a:pPr>
            <a:r>
              <a:rPr lang="pt-BR" dirty="0"/>
              <a:t>Sugestão</a:t>
            </a:r>
          </a:p>
          <a:p>
            <a:pPr lvl="1">
              <a:buFontTx/>
              <a:buChar char="-"/>
            </a:pPr>
            <a:r>
              <a:rPr lang="pt-BR" dirty="0" smtClean="0">
                <a:solidFill>
                  <a:srgbClr val="FF0000"/>
                </a:solidFill>
              </a:rPr>
              <a:t>Dúvidas</a:t>
            </a:r>
          </a:p>
          <a:p>
            <a:pPr lvl="1">
              <a:buFontTx/>
              <a:buChar char="-"/>
            </a:pPr>
            <a:r>
              <a:rPr lang="pt-BR" dirty="0" smtClean="0"/>
              <a:t>Novas Versões</a:t>
            </a:r>
            <a:endParaRPr lang="pt-BR" dirty="0"/>
          </a:p>
        </p:txBody>
      </p:sp>
      <p:sp>
        <p:nvSpPr>
          <p:cNvPr id="5" name="Espaço Reservado para Número de Slide 3"/>
          <p:cNvSpPr>
            <a:spLocks noGrp="1"/>
          </p:cNvSpPr>
          <p:nvPr>
            <p:ph type="sldNum" sz="quarter" idx="12"/>
          </p:nvPr>
        </p:nvSpPr>
        <p:spPr>
          <a:xfrm>
            <a:off x="11353800" y="6356350"/>
            <a:ext cx="691054" cy="365125"/>
          </a:xfrm>
        </p:spPr>
        <p:txBody>
          <a:bodyPr/>
          <a:lstStyle/>
          <a:p>
            <a:fld id="{FEF38E16-679B-47B9-B530-FDC30283331F}" type="slidenum">
              <a:rPr lang="pt-BR" sz="2000" smtClean="0">
                <a:solidFill>
                  <a:schemeClr val="bg1"/>
                </a:solidFill>
              </a:rPr>
              <a:t>5</a:t>
            </a:fld>
            <a:endParaRPr lang="pt-BR" sz="2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55647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0" y="807358"/>
            <a:ext cx="10515600" cy="1064305"/>
          </a:xfrm>
        </p:spPr>
        <p:txBody>
          <a:bodyPr/>
          <a:lstStyle/>
          <a:p>
            <a:r>
              <a:rPr lang="pt-BR" dirty="0" smtClean="0"/>
              <a:t>Tabelas Processuais Unificadas</a:t>
            </a:r>
            <a:endParaRPr lang="pt-BR" dirty="0"/>
          </a:p>
        </p:txBody>
      </p:sp>
      <p:sp>
        <p:nvSpPr>
          <p:cNvPr id="5" name="Espaço Reservado para Número de Slide 3"/>
          <p:cNvSpPr>
            <a:spLocks noGrp="1"/>
          </p:cNvSpPr>
          <p:nvPr>
            <p:ph type="sldNum" sz="quarter" idx="12"/>
          </p:nvPr>
        </p:nvSpPr>
        <p:spPr>
          <a:xfrm>
            <a:off x="11353800" y="6356350"/>
            <a:ext cx="691054" cy="365125"/>
          </a:xfrm>
        </p:spPr>
        <p:txBody>
          <a:bodyPr/>
          <a:lstStyle/>
          <a:p>
            <a:fld id="{FEF38E16-679B-47B9-B530-FDC30283331F}" type="slidenum">
              <a:rPr lang="pt-BR" sz="2000" smtClean="0">
                <a:solidFill>
                  <a:schemeClr val="bg1"/>
                </a:solidFill>
              </a:rPr>
              <a:t>6</a:t>
            </a:fld>
            <a:endParaRPr lang="pt-BR" sz="2000" dirty="0">
              <a:solidFill>
                <a:schemeClr val="bg1"/>
              </a:solidFill>
            </a:endParaRPr>
          </a:p>
        </p:txBody>
      </p:sp>
      <p:pic>
        <p:nvPicPr>
          <p:cNvPr id="7" name="Espaço Reservado para Conteúdo 6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7086" y="1545511"/>
            <a:ext cx="5862111" cy="4321889"/>
          </a:xfrm>
          <a:prstGeom prst="rect">
            <a:avLst/>
          </a:prstGeom>
        </p:spPr>
      </p:pic>
      <p:pic>
        <p:nvPicPr>
          <p:cNvPr id="8" name="Imagem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49197" y="1489057"/>
            <a:ext cx="6095657" cy="43783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82903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Tabelas Processuais Unificadas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Resolução/CNJ 46, de 2007:</a:t>
            </a:r>
          </a:p>
          <a:p>
            <a:pPr lvl="1">
              <a:buFontTx/>
              <a:buChar char="-"/>
            </a:pPr>
            <a:r>
              <a:rPr lang="pt-BR" dirty="0" smtClean="0"/>
              <a:t>SGT </a:t>
            </a:r>
          </a:p>
          <a:p>
            <a:pPr marL="457200" lvl="1" indent="0">
              <a:buNone/>
            </a:pPr>
            <a:r>
              <a:rPr lang="pt-BR" dirty="0" smtClean="0">
                <a:hlinkClick r:id="rId2"/>
              </a:rPr>
              <a:t>www.cnj.jus.br/sgt</a:t>
            </a:r>
            <a:endParaRPr lang="pt-BR" dirty="0" smtClean="0"/>
          </a:p>
          <a:p>
            <a:pPr lvl="1">
              <a:buFontTx/>
              <a:buChar char="-"/>
            </a:pPr>
            <a:r>
              <a:rPr lang="pt-BR" dirty="0"/>
              <a:t>Sugestão</a:t>
            </a:r>
          </a:p>
          <a:p>
            <a:pPr lvl="1">
              <a:buFontTx/>
              <a:buChar char="-"/>
            </a:pPr>
            <a:r>
              <a:rPr lang="pt-BR" dirty="0" smtClean="0"/>
              <a:t>Dúvidas</a:t>
            </a:r>
          </a:p>
          <a:p>
            <a:pPr lvl="1">
              <a:buFontTx/>
              <a:buChar char="-"/>
            </a:pPr>
            <a:r>
              <a:rPr lang="pt-BR" dirty="0" smtClean="0">
                <a:solidFill>
                  <a:srgbClr val="FF0000"/>
                </a:solidFill>
              </a:rPr>
              <a:t>Novas Versões</a:t>
            </a:r>
            <a:endParaRPr lang="pt-BR" dirty="0">
              <a:solidFill>
                <a:srgbClr val="FF0000"/>
              </a:solidFill>
            </a:endParaRPr>
          </a:p>
        </p:txBody>
      </p:sp>
      <p:sp>
        <p:nvSpPr>
          <p:cNvPr id="5" name="Espaço Reservado para Número de Slide 3"/>
          <p:cNvSpPr>
            <a:spLocks noGrp="1"/>
          </p:cNvSpPr>
          <p:nvPr>
            <p:ph type="sldNum" sz="quarter" idx="12"/>
          </p:nvPr>
        </p:nvSpPr>
        <p:spPr>
          <a:xfrm>
            <a:off x="11353800" y="6356350"/>
            <a:ext cx="691054" cy="365125"/>
          </a:xfrm>
        </p:spPr>
        <p:txBody>
          <a:bodyPr/>
          <a:lstStyle/>
          <a:p>
            <a:fld id="{FEF38E16-679B-47B9-B530-FDC30283331F}" type="slidenum">
              <a:rPr lang="pt-BR" sz="2000" smtClean="0">
                <a:solidFill>
                  <a:schemeClr val="bg1"/>
                </a:solidFill>
              </a:rPr>
              <a:t>7</a:t>
            </a:fld>
            <a:endParaRPr lang="pt-BR" sz="2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48058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0" y="807358"/>
            <a:ext cx="10515600" cy="1064305"/>
          </a:xfrm>
        </p:spPr>
        <p:txBody>
          <a:bodyPr/>
          <a:lstStyle/>
          <a:p>
            <a:r>
              <a:rPr lang="pt-BR" dirty="0" smtClean="0"/>
              <a:t>Tabelas Processuais Unificadas</a:t>
            </a:r>
            <a:endParaRPr lang="pt-BR" dirty="0"/>
          </a:p>
        </p:txBody>
      </p:sp>
      <p:sp>
        <p:nvSpPr>
          <p:cNvPr id="5" name="Espaço Reservado para Número de Slide 3"/>
          <p:cNvSpPr>
            <a:spLocks noGrp="1"/>
          </p:cNvSpPr>
          <p:nvPr>
            <p:ph type="sldNum" sz="quarter" idx="12"/>
          </p:nvPr>
        </p:nvSpPr>
        <p:spPr>
          <a:xfrm>
            <a:off x="11353800" y="6356350"/>
            <a:ext cx="691054" cy="365125"/>
          </a:xfrm>
        </p:spPr>
        <p:txBody>
          <a:bodyPr/>
          <a:lstStyle/>
          <a:p>
            <a:fld id="{FEF38E16-679B-47B9-B530-FDC30283331F}" type="slidenum">
              <a:rPr lang="pt-BR" sz="2000" smtClean="0">
                <a:solidFill>
                  <a:schemeClr val="bg1"/>
                </a:solidFill>
              </a:rPr>
              <a:t>8</a:t>
            </a:fld>
            <a:endParaRPr lang="pt-BR" sz="2000" dirty="0">
              <a:solidFill>
                <a:schemeClr val="bg1"/>
              </a:solidFill>
            </a:endParaRPr>
          </a:p>
        </p:txBody>
      </p:sp>
      <p:pic>
        <p:nvPicPr>
          <p:cNvPr id="4" name="Espaço Reservado para Conteúdo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1" y="1536473"/>
            <a:ext cx="5987143" cy="4337483"/>
          </a:xfrm>
          <a:prstGeom prst="rect">
            <a:avLst/>
          </a:prstGeom>
        </p:spPr>
      </p:pic>
      <p:pic>
        <p:nvPicPr>
          <p:cNvPr id="6" name="Imagem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87142" y="1491482"/>
            <a:ext cx="5948854" cy="43824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6320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Tabelas Processuais Unificadas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t-BR" dirty="0" smtClean="0"/>
              <a:t>Resolução/CNJ 46, de 2007:</a:t>
            </a:r>
          </a:p>
          <a:p>
            <a:pPr marL="457200" lvl="1" indent="0">
              <a:buNone/>
            </a:pPr>
            <a:r>
              <a:rPr lang="pt-BR" dirty="0" smtClean="0"/>
              <a:t>Manual das Tabelas Processuais Unificadas </a:t>
            </a:r>
            <a:r>
              <a:rPr lang="pt-BR" sz="1600" dirty="0" smtClean="0"/>
              <a:t>(</a:t>
            </a:r>
            <a:r>
              <a:rPr lang="pt-BR" sz="1600" dirty="0">
                <a:hlinkClick r:id="rId2"/>
              </a:rPr>
              <a:t>https://</a:t>
            </a:r>
            <a:r>
              <a:rPr lang="pt-BR" sz="1600" dirty="0" smtClean="0">
                <a:hlinkClick r:id="rId2"/>
              </a:rPr>
              <a:t>www.cnj.jus.br/sgt/versoes_tabelas/manual/Manual_de_utilizacao_das_Tabelas_Processuais_Unificadas.pdf</a:t>
            </a:r>
            <a:r>
              <a:rPr lang="pt-BR" sz="1600" dirty="0" smtClean="0"/>
              <a:t>)</a:t>
            </a:r>
          </a:p>
          <a:p>
            <a:pPr lvl="1"/>
            <a:r>
              <a:rPr lang="pt-BR" dirty="0" smtClean="0"/>
              <a:t>Não podem ser criadas Classes Processuais pelos Tribunais;</a:t>
            </a:r>
          </a:p>
          <a:p>
            <a:pPr lvl="1"/>
            <a:r>
              <a:rPr lang="pt-BR" dirty="0" smtClean="0"/>
              <a:t>Só podem ser criados Assuntos Processuais após o último nível hierárquico das Tabelas Processuais Unificadas;</a:t>
            </a:r>
          </a:p>
          <a:p>
            <a:pPr lvl="1"/>
            <a:r>
              <a:rPr lang="pt-BR" dirty="0" smtClean="0"/>
              <a:t>Podem ser criados Movimentos Processuais locais, desde que:</a:t>
            </a:r>
          </a:p>
          <a:p>
            <a:pPr lvl="3">
              <a:buFontTx/>
              <a:buChar char="-"/>
            </a:pPr>
            <a:r>
              <a:rPr lang="pt-BR" sz="2000" dirty="0" smtClean="0"/>
              <a:t>Reflitam andamentos ocorridos e não meramente previstos;</a:t>
            </a:r>
          </a:p>
          <a:p>
            <a:pPr lvl="3">
              <a:buFontTx/>
              <a:buChar char="-"/>
            </a:pPr>
            <a:r>
              <a:rPr lang="pt-BR" sz="2000" dirty="0" smtClean="0"/>
              <a:t>Encaminhamento ao CNJ;</a:t>
            </a:r>
          </a:p>
          <a:p>
            <a:pPr marL="457200" lvl="1" indent="0">
              <a:buNone/>
            </a:pPr>
            <a:endParaRPr lang="pt-BR" dirty="0"/>
          </a:p>
        </p:txBody>
      </p:sp>
      <p:sp>
        <p:nvSpPr>
          <p:cNvPr id="5" name="Espaço Reservado para Número de Slide 3"/>
          <p:cNvSpPr>
            <a:spLocks noGrp="1"/>
          </p:cNvSpPr>
          <p:nvPr>
            <p:ph type="sldNum" sz="quarter" idx="12"/>
          </p:nvPr>
        </p:nvSpPr>
        <p:spPr>
          <a:xfrm>
            <a:off x="11353800" y="6356350"/>
            <a:ext cx="691054" cy="365125"/>
          </a:xfrm>
        </p:spPr>
        <p:txBody>
          <a:bodyPr/>
          <a:lstStyle/>
          <a:p>
            <a:fld id="{FEF38E16-679B-47B9-B530-FDC30283331F}" type="slidenum">
              <a:rPr lang="pt-BR" sz="2000" smtClean="0">
                <a:solidFill>
                  <a:schemeClr val="bg1"/>
                </a:solidFill>
              </a:rPr>
              <a:t>9</a:t>
            </a:fld>
            <a:endParaRPr lang="pt-BR" sz="2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59891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245</TotalTime>
  <Words>246</Words>
  <Application>Microsoft Office PowerPoint</Application>
  <PresentationFormat>Widescreen</PresentationFormat>
  <Paragraphs>60</Paragraphs>
  <Slides>14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14</vt:i4>
      </vt:variant>
    </vt:vector>
  </HeadingPairs>
  <TitlesOfParts>
    <vt:vector size="18" baseType="lpstr">
      <vt:lpstr>Arial</vt:lpstr>
      <vt:lpstr>Calibri</vt:lpstr>
      <vt:lpstr>Calibri Light</vt:lpstr>
      <vt:lpstr>Tema do Office</vt:lpstr>
      <vt:lpstr>Apresentação do PowerPoint</vt:lpstr>
      <vt:lpstr>Tabelas Processuais Unificadas</vt:lpstr>
      <vt:lpstr>Tabelas Processuais Unificadas</vt:lpstr>
      <vt:lpstr>Tabelas Processuais Unificadas</vt:lpstr>
      <vt:lpstr>Tabelas Processuais Unificadas</vt:lpstr>
      <vt:lpstr>Tabelas Processuais Unificadas</vt:lpstr>
      <vt:lpstr>Tabelas Processuais Unificadas</vt:lpstr>
      <vt:lpstr>Tabelas Processuais Unificadas</vt:lpstr>
      <vt:lpstr>Tabelas Processuais Unificadas</vt:lpstr>
      <vt:lpstr>Proposta de Parametrização – Justiça em Números</vt:lpstr>
      <vt:lpstr>Proposta de Parametrização – Justiça em Números</vt:lpstr>
      <vt:lpstr>Proposta de Parametrização – Justiça em Números</vt:lpstr>
      <vt:lpstr>Proposta de Parametrização – Justiça em Números</vt:lpstr>
      <vt:lpstr>Apresentação do PowerPoint</vt:lpstr>
    </vt:vector>
  </TitlesOfParts>
  <Company>CNJ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Matheus Durães Leite</dc:creator>
  <cp:lastModifiedBy>Lucas Delgado</cp:lastModifiedBy>
  <cp:revision>18</cp:revision>
  <dcterms:created xsi:type="dcterms:W3CDTF">2019-06-10T20:18:35Z</dcterms:created>
  <dcterms:modified xsi:type="dcterms:W3CDTF">2019-07-25T20:32:17Z</dcterms:modified>
</cp:coreProperties>
</file>