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9"/>
  </p:handoutMasterIdLst>
  <p:sldIdLst>
    <p:sldId id="256" r:id="rId2"/>
    <p:sldId id="257" r:id="rId3"/>
    <p:sldId id="271" r:id="rId4"/>
    <p:sldId id="272" r:id="rId5"/>
    <p:sldId id="273" r:id="rId6"/>
    <p:sldId id="274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82" r:id="rId18"/>
    <p:sldId id="269" r:id="rId19"/>
    <p:sldId id="270" r:id="rId20"/>
    <p:sldId id="279" r:id="rId21"/>
    <p:sldId id="280" r:id="rId22"/>
    <p:sldId id="281" r:id="rId23"/>
    <p:sldId id="275" r:id="rId24"/>
    <p:sldId id="278" r:id="rId25"/>
    <p:sldId id="283" r:id="rId26"/>
    <p:sldId id="284" r:id="rId27"/>
    <p:sldId id="285" r:id="rId28"/>
    <p:sldId id="286" r:id="rId29"/>
    <p:sldId id="287" r:id="rId30"/>
    <p:sldId id="290" r:id="rId31"/>
    <p:sldId id="289" r:id="rId32"/>
    <p:sldId id="291" r:id="rId33"/>
    <p:sldId id="292" r:id="rId34"/>
    <p:sldId id="293" r:id="rId35"/>
    <p:sldId id="294" r:id="rId36"/>
    <p:sldId id="295" r:id="rId37"/>
    <p:sldId id="296" r:id="rId3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91" d="100"/>
          <a:sy n="91" d="100"/>
        </p:scale>
        <p:origin x="3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10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6B1AE-D40C-4328-A05B-FCC55B41A30E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3E0C4-6893-40B4-80FE-FBE7C63B2B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65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2828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4783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652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570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5270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224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219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71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762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791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2305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1079840"/>
            <a:ext cx="10515600" cy="1064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2211352"/>
            <a:ext cx="10515600" cy="35922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319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mailto:Estatistica@cnj.jus.b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424169" y="3551663"/>
            <a:ext cx="1036631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 smtClean="0">
                <a:solidFill>
                  <a:schemeClr val="bg1"/>
                </a:solidFill>
                <a:latin typeface="+mj-lt"/>
              </a:rPr>
              <a:t>PRÊMIO CNJ DE QUALIDADE</a:t>
            </a:r>
            <a:endParaRPr lang="pt-BR" sz="66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7874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COMITÊ GESTOR DE</a:t>
            </a:r>
            <a:br>
              <a:rPr lang="pt-BR" b="1" dirty="0" smtClean="0"/>
            </a:br>
            <a:r>
              <a:rPr lang="pt-BR" b="1" dirty="0" smtClean="0"/>
              <a:t>PRIORIZAÇÃO DO 1º GRAU - ART. 6º, III (10 PTS)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a Resolução CNJ n. 194/2014, instituindo a Política </a:t>
            </a:r>
            <a:r>
              <a:rPr lang="pt-BR" dirty="0" smtClean="0"/>
              <a:t>Nacional de </a:t>
            </a:r>
            <a:r>
              <a:rPr lang="pt-BR" dirty="0"/>
              <a:t>Priorização do 1º </a:t>
            </a:r>
            <a:r>
              <a:rPr lang="pt-BR" dirty="0" smtClean="0"/>
              <a:t>Grau;</a:t>
            </a:r>
          </a:p>
          <a:p>
            <a:r>
              <a:rPr lang="pt-BR" dirty="0"/>
              <a:t>será preciso que </a:t>
            </a:r>
            <a:r>
              <a:rPr lang="pt-BR" dirty="0" smtClean="0"/>
              <a:t>o responsável </a:t>
            </a:r>
            <a:r>
              <a:rPr lang="pt-BR" dirty="0"/>
              <a:t>pelo preenchimento acesse o formulário eletrônico disponível para tal </a:t>
            </a:r>
            <a:r>
              <a:rPr lang="pt-BR" dirty="0" smtClean="0"/>
              <a:t>fim</a:t>
            </a:r>
            <a:r>
              <a:rPr lang="pt-BR" dirty="0"/>
              <a:t>, e que, </a:t>
            </a:r>
            <a:r>
              <a:rPr lang="pt-BR" dirty="0" smtClean="0"/>
              <a:t>no período </a:t>
            </a:r>
            <a:r>
              <a:rPr lang="pt-BR" dirty="0"/>
              <a:t>de </a:t>
            </a:r>
            <a:r>
              <a:rPr lang="pt-BR" dirty="0" smtClean="0"/>
              <a:t>1º </a:t>
            </a:r>
            <a:r>
              <a:rPr lang="pt-BR" dirty="0"/>
              <a:t>a 20 de </a:t>
            </a:r>
            <a:r>
              <a:rPr lang="pt-BR" dirty="0" smtClean="0"/>
              <a:t>setembro, </a:t>
            </a:r>
            <a:r>
              <a:rPr lang="pt-BR" dirty="0"/>
              <a:t>encaminhe atas e outros documentos </a:t>
            </a:r>
            <a:r>
              <a:rPr lang="pt-BR" dirty="0" smtClean="0"/>
              <a:t>comprobatórios;</a:t>
            </a:r>
          </a:p>
          <a:p>
            <a:r>
              <a:rPr lang="pt-BR" dirty="0" smtClean="0"/>
              <a:t>o Comitê </a:t>
            </a:r>
            <a:r>
              <a:rPr lang="pt-BR" dirty="0"/>
              <a:t>Gestor Regional </a:t>
            </a:r>
            <a:r>
              <a:rPr lang="pt-BR" dirty="0" smtClean="0"/>
              <a:t>deve ter se reunido </a:t>
            </a:r>
            <a:r>
              <a:rPr lang="pt-BR" dirty="0"/>
              <a:t>no mínimo duas vezes no período </a:t>
            </a:r>
            <a:r>
              <a:rPr lang="pt-BR" dirty="0" smtClean="0"/>
              <a:t>de um ano é </a:t>
            </a:r>
            <a:r>
              <a:rPr lang="pt-BR" dirty="0"/>
              <a:t>necessário o envio de:</a:t>
            </a:r>
          </a:p>
          <a:p>
            <a:pPr marL="0" indent="0">
              <a:buNone/>
            </a:pPr>
            <a:r>
              <a:rPr lang="pt-BR" dirty="0" smtClean="0"/>
              <a:t>	a</a:t>
            </a:r>
            <a:r>
              <a:rPr lang="pt-BR" dirty="0"/>
              <a:t>) ato normativo que instituiu o Comitê;</a:t>
            </a:r>
          </a:p>
          <a:p>
            <a:pPr marL="0" indent="0">
              <a:buNone/>
            </a:pPr>
            <a:r>
              <a:rPr lang="pt-BR" dirty="0" smtClean="0"/>
              <a:t>	b</a:t>
            </a:r>
            <a:r>
              <a:rPr lang="pt-BR" dirty="0"/>
              <a:t>) composição do comitê atualizada, contendo indicação da forma de provimento </a:t>
            </a:r>
            <a:r>
              <a:rPr lang="pt-BR" dirty="0" smtClean="0"/>
              <a:t>	dos membros de </a:t>
            </a:r>
            <a:r>
              <a:rPr lang="pt-BR" dirty="0"/>
              <a:t>acordo com os requisitos do art. 5º da Resolução CNJ n. </a:t>
            </a:r>
            <a:r>
              <a:rPr lang="pt-BR" dirty="0" smtClean="0"/>
              <a:t>	194/2014</a:t>
            </a:r>
            <a:r>
              <a:rPr lang="pt-BR" dirty="0"/>
              <a:t>; e</a:t>
            </a:r>
          </a:p>
          <a:p>
            <a:pPr marL="0" indent="0">
              <a:buNone/>
            </a:pPr>
            <a:r>
              <a:rPr lang="pt-BR" dirty="0" smtClean="0"/>
              <a:t>	c</a:t>
            </a:r>
            <a:r>
              <a:rPr lang="pt-BR" dirty="0"/>
              <a:t>) atas das reuniões realizadas, contendo a lista de presença.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3886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IMPLEMENTAÇÃO DA</a:t>
            </a:r>
            <a:br>
              <a:rPr lang="pt-BR" b="1" dirty="0" smtClean="0"/>
            </a:br>
            <a:r>
              <a:rPr lang="pt-BR" b="1" dirty="0" smtClean="0"/>
              <a:t>RESOLUÇÃO CNJ N. 219/2016 - ART. 6º, IV (50 PTS)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000" dirty="0" smtClean="0"/>
              <a:t>Necessário realizar o EAD para compreender os detalhes da norma;</a:t>
            </a:r>
          </a:p>
          <a:p>
            <a:r>
              <a:rPr lang="pt-BR" sz="2000" dirty="0"/>
              <a:t>Para </a:t>
            </a:r>
            <a:r>
              <a:rPr lang="pt-BR" sz="2000" dirty="0" smtClean="0"/>
              <a:t>fins </a:t>
            </a:r>
            <a:r>
              <a:rPr lang="pt-BR" sz="2000" dirty="0"/>
              <a:t>de avaliação de cumprimento da Resolução CNJ n. 210/2016 no Selo Justiça em Números</a:t>
            </a:r>
          </a:p>
          <a:p>
            <a:pPr marL="0" indent="0">
              <a:buNone/>
            </a:pPr>
            <a:r>
              <a:rPr lang="pt-BR" sz="2000" dirty="0" smtClean="0"/>
              <a:t>verifica-se:</a:t>
            </a:r>
          </a:p>
          <a:p>
            <a:pPr marL="457200" lvl="1" indent="0">
              <a:buNone/>
            </a:pPr>
            <a:r>
              <a:rPr lang="pt-BR" sz="2000" dirty="0" smtClean="0"/>
              <a:t>a) Documentação</a:t>
            </a:r>
            <a:r>
              <a:rPr lang="pt-BR" sz="2000" dirty="0"/>
              <a:t>, encaminhada pelo sistema eletrônico, no período de 1º a 10 de setembro,</a:t>
            </a:r>
          </a:p>
          <a:p>
            <a:pPr marL="457200" lvl="1" indent="0">
              <a:buNone/>
            </a:pPr>
            <a:r>
              <a:rPr lang="pt-BR" sz="2000" dirty="0"/>
              <a:t>que comprovem a equalização da força de trabalho, dos cargos e das funções </a:t>
            </a:r>
            <a:r>
              <a:rPr lang="pt-BR" sz="2000" dirty="0" smtClean="0"/>
              <a:t>comissionadas;</a:t>
            </a:r>
            <a:endParaRPr lang="pt-BR" sz="2000" dirty="0"/>
          </a:p>
          <a:p>
            <a:pPr marL="457200" lvl="1" indent="0">
              <a:buNone/>
            </a:pPr>
            <a:r>
              <a:rPr lang="pt-BR" sz="2000" dirty="0"/>
              <a:t>b) As informações constantes nos autos do Processo de Acompanhamento de Cumprimento</a:t>
            </a:r>
          </a:p>
          <a:p>
            <a:pPr marL="457200" lvl="1" indent="0">
              <a:buNone/>
            </a:pPr>
            <a:r>
              <a:rPr lang="pt-BR" sz="2000" dirty="0"/>
              <a:t>da Decisão da </a:t>
            </a:r>
            <a:r>
              <a:rPr lang="pt-BR" sz="2000" dirty="0" smtClean="0"/>
              <a:t>Resolução;</a:t>
            </a:r>
            <a:endParaRPr lang="pt-BR" sz="2000" dirty="0"/>
          </a:p>
          <a:p>
            <a:pPr marL="457200" lvl="1" indent="0">
              <a:buNone/>
            </a:pPr>
            <a:r>
              <a:rPr lang="pt-BR" sz="2000" dirty="0"/>
              <a:t>c) </a:t>
            </a:r>
            <a:r>
              <a:rPr lang="pt-BR" sz="2000" dirty="0" smtClean="0"/>
              <a:t>outras </a:t>
            </a:r>
            <a:r>
              <a:rPr lang="pt-BR" sz="2000" dirty="0"/>
              <a:t>pesquisas e dados solicitados pelo Comitê Gestor Nacional da Política de Priorização</a:t>
            </a:r>
          </a:p>
          <a:p>
            <a:pPr marL="457200" lvl="1" indent="0">
              <a:buNone/>
            </a:pPr>
            <a:r>
              <a:rPr lang="pt-BR" sz="2000" dirty="0"/>
              <a:t>do 1º Grau.</a:t>
            </a:r>
          </a:p>
        </p:txBody>
      </p:sp>
    </p:spTree>
    <p:extLst>
      <p:ext uri="{BB962C8B-B14F-4D97-AF65-F5344CB8AC3E}">
        <p14:creationId xmlns:p14="http://schemas.microsoft.com/office/powerpoint/2010/main" val="1760227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IMPLANTAÇÃO DO PROCESSO</a:t>
            </a:r>
            <a:br>
              <a:rPr lang="pt-BR" b="1" dirty="0" smtClean="0"/>
            </a:br>
            <a:r>
              <a:rPr lang="pt-BR" b="1" dirty="0" smtClean="0"/>
              <a:t>JUDICIAL ELETRÔNICO - ART. 6º, V (25PTS)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b="1" dirty="0"/>
              <a:t>Até 25 </a:t>
            </a:r>
            <a:r>
              <a:rPr lang="pt-BR" b="1" dirty="0" smtClean="0"/>
              <a:t>pontos, </a:t>
            </a:r>
            <a:r>
              <a:rPr lang="pt-BR" dirty="0" smtClean="0"/>
              <a:t>de </a:t>
            </a:r>
            <a:r>
              <a:rPr lang="pt-BR" dirty="0"/>
              <a:t>acordo com o seguinte grau de implantação do </a:t>
            </a:r>
            <a:r>
              <a:rPr lang="pt-BR" dirty="0" err="1"/>
              <a:t>PJe</a:t>
            </a:r>
            <a:r>
              <a:rPr lang="pt-BR" dirty="0"/>
              <a:t>: </a:t>
            </a:r>
          </a:p>
          <a:p>
            <a:pPr marL="457200" lvl="1" indent="0">
              <a:buNone/>
            </a:pPr>
            <a:r>
              <a:rPr lang="pt-BR" dirty="0"/>
              <a:t>a) unidades judiciárias de 2º grau (5 pontos);</a:t>
            </a:r>
          </a:p>
          <a:p>
            <a:pPr marL="457200" lvl="1" indent="0">
              <a:buNone/>
            </a:pPr>
            <a:r>
              <a:rPr lang="pt-BR" dirty="0"/>
              <a:t>b) mais de 30% das unidades judiciárias de 1º grau (5 pontos);</a:t>
            </a:r>
          </a:p>
          <a:p>
            <a:pPr marL="457200" lvl="1" indent="0">
              <a:buNone/>
            </a:pPr>
            <a:r>
              <a:rPr lang="pt-BR" dirty="0"/>
              <a:t>c) mais de 50% das unidades judiciárias de 1º grau (5 pontos);</a:t>
            </a:r>
          </a:p>
          <a:p>
            <a:pPr marL="457200" lvl="1" indent="0">
              <a:buNone/>
            </a:pPr>
            <a:r>
              <a:rPr lang="pt-BR" dirty="0"/>
              <a:t>d) mais de 70% das unidades judiciárias de 1º grau (5 pontos</a:t>
            </a:r>
            <a:r>
              <a:rPr lang="pt-BR" dirty="0" smtClean="0"/>
              <a:t>);</a:t>
            </a:r>
            <a:endParaRPr lang="pt-BR" dirty="0"/>
          </a:p>
          <a:p>
            <a:pPr marL="457200" lvl="1" indent="0">
              <a:buNone/>
            </a:pPr>
            <a:r>
              <a:rPr lang="pt-BR" dirty="0"/>
              <a:t>e) mais de 90% das unidades judiciárias de 1º grau (5 pontos).</a:t>
            </a:r>
          </a:p>
          <a:p>
            <a:pPr marL="457200" lvl="1" indent="0">
              <a:buNone/>
            </a:pPr>
            <a:r>
              <a:rPr lang="pt-BR" dirty="0"/>
              <a:t>Os pontos </a:t>
            </a:r>
            <a:r>
              <a:rPr lang="pt-BR" dirty="0" smtClean="0"/>
              <a:t>relativos </a:t>
            </a:r>
            <a:r>
              <a:rPr lang="pt-BR" dirty="0"/>
              <a:t>aos itens (a) a (e) são cumulativos</a:t>
            </a:r>
            <a:r>
              <a:rPr lang="pt-BR" dirty="0" smtClean="0"/>
              <a:t>.</a:t>
            </a:r>
          </a:p>
          <a:p>
            <a:r>
              <a:rPr lang="pt-BR" dirty="0"/>
              <a:t>Na Justiça do Trabalho aceita-se o sistema </a:t>
            </a:r>
            <a:r>
              <a:rPr lang="pt-BR" dirty="0" err="1"/>
              <a:t>PJe</a:t>
            </a:r>
            <a:r>
              <a:rPr lang="pt-BR" dirty="0"/>
              <a:t>-JT. </a:t>
            </a:r>
            <a:endParaRPr lang="pt-BR" sz="2400" dirty="0"/>
          </a:p>
          <a:p>
            <a:r>
              <a:rPr lang="pt-BR" dirty="0"/>
              <a:t>Não serão computadas varas com competência exclusiva na área criminal, execução penal, execução de medidas socioeducativas e tribunal do </a:t>
            </a:r>
            <a:r>
              <a:rPr lang="pt-BR" dirty="0" smtClean="0"/>
              <a:t>júri;</a:t>
            </a:r>
          </a:p>
          <a:p>
            <a:r>
              <a:rPr lang="pt-BR" dirty="0"/>
              <a:t>Situação em 31 de julho de </a:t>
            </a:r>
            <a:r>
              <a:rPr lang="pt-BR" dirty="0" smtClean="0"/>
              <a:t>2019;</a:t>
            </a:r>
          </a:p>
          <a:p>
            <a:r>
              <a:rPr lang="pt-BR" dirty="0"/>
              <a:t>Todos, exceto Justiça Eleitoral, em razão do cronograma de implantação do </a:t>
            </a:r>
            <a:r>
              <a:rPr lang="pt-BR" dirty="0" smtClean="0"/>
              <a:t>TSE.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3461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259" y="1079840"/>
            <a:ext cx="10961648" cy="1064305"/>
          </a:xfrm>
        </p:spPr>
        <p:txBody>
          <a:bodyPr>
            <a:noAutofit/>
          </a:bodyPr>
          <a:lstStyle/>
          <a:p>
            <a:r>
              <a:rPr lang="pt-BR" sz="4000" b="1" dirty="0" smtClean="0"/>
              <a:t>ÍNDICE DE PROCESSOS ELETRÔNICOS - ART. 6º, VI (25PTS)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No EAD é possível compreender </a:t>
            </a:r>
            <a:r>
              <a:rPr lang="pt-BR" dirty="0"/>
              <a:t>o cálculo do Índice de Processos </a:t>
            </a:r>
            <a:r>
              <a:rPr lang="pt-BR" dirty="0" smtClean="0"/>
              <a:t>eletrônicos </a:t>
            </a:r>
            <a:r>
              <a:rPr lang="pt-BR" dirty="0"/>
              <a:t>(</a:t>
            </a:r>
            <a:r>
              <a:rPr lang="pt-BR" dirty="0" err="1"/>
              <a:t>ProcEl</a:t>
            </a:r>
            <a:r>
              <a:rPr lang="pt-BR" dirty="0"/>
              <a:t>) </a:t>
            </a:r>
            <a:r>
              <a:rPr lang="pt-BR" dirty="0" smtClean="0"/>
              <a:t>e identificar </a:t>
            </a:r>
            <a:r>
              <a:rPr lang="pt-BR" dirty="0"/>
              <a:t>formas de aumentar o percentual alcançado em relação ao ano </a:t>
            </a:r>
            <a:r>
              <a:rPr lang="pt-BR" dirty="0" smtClean="0"/>
              <a:t>anterior;</a:t>
            </a:r>
          </a:p>
          <a:p>
            <a:r>
              <a:rPr lang="pt-BR" dirty="0" smtClean="0"/>
              <a:t>Fórmula: </a:t>
            </a:r>
            <a:r>
              <a:rPr lang="pt-BR" b="1" dirty="0"/>
              <a:t>Índice de Processos </a:t>
            </a:r>
            <a:r>
              <a:rPr lang="pt-BR" b="1" dirty="0" smtClean="0"/>
              <a:t>Eletrônicos = </a:t>
            </a:r>
            <a:r>
              <a:rPr lang="pt-BR" b="1" dirty="0" err="1" smtClean="0"/>
              <a:t>CnElet</a:t>
            </a:r>
            <a:r>
              <a:rPr lang="pt-BR" b="1" dirty="0" smtClean="0"/>
              <a:t> / (</a:t>
            </a:r>
            <a:r>
              <a:rPr lang="pt-BR" b="1" dirty="0" err="1" smtClean="0"/>
              <a:t>Cn</a:t>
            </a:r>
            <a:r>
              <a:rPr lang="pt-BR" b="1" dirty="0" smtClean="0"/>
              <a:t> – </a:t>
            </a:r>
            <a:r>
              <a:rPr lang="pt-BR" b="1" dirty="0" err="1" smtClean="0"/>
              <a:t>ExeJud</a:t>
            </a:r>
            <a:r>
              <a:rPr lang="pt-BR" b="1" dirty="0" smtClean="0"/>
              <a:t>)</a:t>
            </a:r>
          </a:p>
          <a:p>
            <a:r>
              <a:rPr lang="pt-BR" b="1" dirty="0"/>
              <a:t>Até 25 pontos</a:t>
            </a:r>
            <a:r>
              <a:rPr lang="pt-BR" dirty="0"/>
              <a:t>, de acordo com o seguinte Índice de Processos Eletrônicos: </a:t>
            </a:r>
          </a:p>
          <a:p>
            <a:pPr marL="457200" lvl="1" indent="0">
              <a:buNone/>
            </a:pPr>
            <a:r>
              <a:rPr lang="pt-BR" dirty="0"/>
              <a:t>a) de 50,1% a 70,0% (15 pontos);</a:t>
            </a:r>
          </a:p>
          <a:p>
            <a:pPr marL="457200" lvl="1" indent="0">
              <a:buNone/>
            </a:pPr>
            <a:r>
              <a:rPr lang="pt-BR" dirty="0"/>
              <a:t>b) de 70,1% a 90,0% (20 pontos);</a:t>
            </a:r>
          </a:p>
          <a:p>
            <a:pPr marL="457200" lvl="1" indent="0">
              <a:buNone/>
            </a:pPr>
            <a:r>
              <a:rPr lang="pt-BR" dirty="0"/>
              <a:t>c) acima de 90,0% (25 pontos).</a:t>
            </a:r>
          </a:p>
          <a:p>
            <a:r>
              <a:rPr lang="pt-BR" dirty="0"/>
              <a:t>Na Justiça Eleitoral será avaliado o índice apenas do 2º grau, em razão do cronograma de implantação do TSE. </a:t>
            </a:r>
          </a:p>
        </p:txBody>
      </p:sp>
    </p:spTree>
    <p:extLst>
      <p:ext uri="{BB962C8B-B14F-4D97-AF65-F5344CB8AC3E}">
        <p14:creationId xmlns:p14="http://schemas.microsoft.com/office/powerpoint/2010/main" val="1170959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1079841"/>
            <a:ext cx="10896600" cy="1131512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GOVERNANÇA DE TIC (IGOVTIC) - ART. 6º, VII (50PTS)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Instituída pela </a:t>
            </a:r>
            <a:r>
              <a:rPr lang="pt-BR" dirty="0"/>
              <a:t>Resolução CNJ </a:t>
            </a:r>
            <a:r>
              <a:rPr lang="pt-BR" dirty="0" smtClean="0"/>
              <a:t>211/2015;</a:t>
            </a:r>
          </a:p>
          <a:p>
            <a:r>
              <a:rPr lang="pt-BR" dirty="0"/>
              <a:t>alcançar as </a:t>
            </a:r>
            <a:r>
              <a:rPr lang="pt-BR" dirty="0" smtClean="0"/>
              <a:t>classificações </a:t>
            </a:r>
            <a:r>
              <a:rPr lang="pt-BR" dirty="0"/>
              <a:t>“aprimorado” ou “excelência” no Índice de </a:t>
            </a:r>
            <a:r>
              <a:rPr lang="pt-BR" dirty="0" smtClean="0"/>
              <a:t>Governança, Gestão </a:t>
            </a:r>
            <a:r>
              <a:rPr lang="pt-BR" dirty="0"/>
              <a:t>e Infraestrutura de Tecnologia da Informação e Comunicação do Poder </a:t>
            </a:r>
            <a:r>
              <a:rPr lang="pt-BR" dirty="0" smtClean="0"/>
              <a:t>Judiciário (</a:t>
            </a:r>
            <a:r>
              <a:rPr lang="pt-BR" dirty="0" err="1" smtClean="0"/>
              <a:t>iGovTIC</a:t>
            </a:r>
            <a:r>
              <a:rPr lang="pt-BR" dirty="0" smtClean="0"/>
              <a:t>-JUD);</a:t>
            </a:r>
          </a:p>
          <a:p>
            <a:r>
              <a:rPr lang="pt-BR" b="1" dirty="0"/>
              <a:t>Até 50 pontos</a:t>
            </a:r>
            <a:r>
              <a:rPr lang="pt-BR" dirty="0"/>
              <a:t>, de acordo com a seguinte classificação:</a:t>
            </a:r>
          </a:p>
          <a:p>
            <a:pPr marL="457200" lvl="1" indent="0">
              <a:buNone/>
            </a:pPr>
            <a:r>
              <a:rPr lang="pt-BR" dirty="0"/>
              <a:t>a) satisfatório, com pontuação entre 0,60 a 0,69 (20 pontos);</a:t>
            </a:r>
          </a:p>
          <a:p>
            <a:pPr marL="457200" lvl="1" indent="0">
              <a:buNone/>
            </a:pPr>
            <a:r>
              <a:rPr lang="pt-BR" dirty="0"/>
              <a:t>b) aprimorado, com pontuação entre 0,70 a 0,79 (30 pontos);</a:t>
            </a:r>
          </a:p>
          <a:p>
            <a:pPr marL="457200" lvl="1" indent="0">
              <a:buNone/>
            </a:pPr>
            <a:r>
              <a:rPr lang="pt-BR" dirty="0"/>
              <a:t>c) aprimorado, com pontuação entre 0,80 a 0,89 (40 pontos);</a:t>
            </a:r>
          </a:p>
          <a:p>
            <a:pPr marL="457200" lvl="1" indent="0">
              <a:buNone/>
            </a:pPr>
            <a:r>
              <a:rPr lang="pt-BR" dirty="0"/>
              <a:t>d) excelência, com pontuação a partir de 0,90 (50 pontos</a:t>
            </a:r>
            <a:r>
              <a:rPr lang="pt-BR" dirty="0" smtClean="0"/>
              <a:t>).</a:t>
            </a:r>
          </a:p>
          <a:p>
            <a:pPr marL="457200" lvl="1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1319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000" b="1" dirty="0" smtClean="0"/>
              <a:t>GESTÃO PARTICIPATIVA - ART.6º, VIII (30PTS)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o tribunal deve encaminhar o relatório de gestão participativa, conforme modelo do CNJ, com </a:t>
            </a:r>
            <a:r>
              <a:rPr lang="pt-BR" dirty="0" smtClean="0"/>
              <a:t>os documentos </a:t>
            </a:r>
            <a:r>
              <a:rPr lang="pt-BR" dirty="0"/>
              <a:t>comprobatórios de cada atividade nos </a:t>
            </a:r>
            <a:r>
              <a:rPr lang="pt-BR" dirty="0" smtClean="0"/>
              <a:t>anexos;</a:t>
            </a:r>
          </a:p>
          <a:p>
            <a:r>
              <a:rPr lang="pt-BR" dirty="0" smtClean="0"/>
              <a:t>o </a:t>
            </a:r>
            <a:r>
              <a:rPr lang="pt-BR" dirty="0"/>
              <a:t>que é </a:t>
            </a:r>
            <a:r>
              <a:rPr lang="pt-BR" dirty="0" smtClean="0"/>
              <a:t>verificado </a:t>
            </a:r>
            <a:r>
              <a:rPr lang="pt-BR" dirty="0"/>
              <a:t>na análise</a:t>
            </a:r>
            <a:r>
              <a:rPr lang="pt-BR" dirty="0" smtClean="0"/>
              <a:t>?</a:t>
            </a:r>
          </a:p>
          <a:p>
            <a:pPr marL="971550" lvl="1" indent="-514350">
              <a:buFont typeface="+mj-lt"/>
              <a:buAutoNum type="alphaLcParenR"/>
            </a:pPr>
            <a:r>
              <a:rPr lang="pt-BR" dirty="0" smtClean="0"/>
              <a:t>relatório consolidado </a:t>
            </a:r>
            <a:r>
              <a:rPr lang="pt-BR" dirty="0"/>
              <a:t>de </a:t>
            </a:r>
            <a:r>
              <a:rPr lang="pt-BR" dirty="0" smtClean="0"/>
              <a:t>gestão participativa;</a:t>
            </a:r>
          </a:p>
          <a:p>
            <a:pPr marL="971550" lvl="1" indent="-514350">
              <a:buFont typeface="+mj-lt"/>
              <a:buAutoNum type="alphaLcParenR"/>
            </a:pPr>
            <a:r>
              <a:rPr lang="pt-BR" dirty="0"/>
              <a:t>a</a:t>
            </a:r>
            <a:r>
              <a:rPr lang="pt-BR" dirty="0" smtClean="0"/>
              <a:t> data</a:t>
            </a:r>
            <a:r>
              <a:rPr lang="pt-BR" dirty="0"/>
              <a:t>;</a:t>
            </a:r>
            <a:endParaRPr lang="pt-BR" dirty="0" smtClean="0"/>
          </a:p>
          <a:p>
            <a:pPr marL="971550" lvl="1" indent="-514350">
              <a:buFont typeface="+mj-lt"/>
              <a:buAutoNum type="alphaLcParenR"/>
            </a:pPr>
            <a:r>
              <a:rPr lang="pt-BR" dirty="0" smtClean="0"/>
              <a:t>documentos </a:t>
            </a:r>
            <a:r>
              <a:rPr lang="pt-BR" dirty="0"/>
              <a:t>c</a:t>
            </a:r>
            <a:r>
              <a:rPr lang="pt-BR" dirty="0" smtClean="0"/>
              <a:t>omprobatórios;</a:t>
            </a:r>
          </a:p>
          <a:p>
            <a:pPr marL="971550" lvl="1" indent="-514350">
              <a:buFont typeface="+mj-lt"/>
              <a:buAutoNum type="alphaLcParenR"/>
            </a:pPr>
            <a:r>
              <a:rPr lang="pt-BR" dirty="0"/>
              <a:t>t</a:t>
            </a:r>
            <a:r>
              <a:rPr lang="pt-BR" dirty="0" smtClean="0"/>
              <a:t>ipo de atividade.</a:t>
            </a:r>
          </a:p>
          <a:p>
            <a:r>
              <a:rPr lang="pt-BR" dirty="0" smtClean="0"/>
              <a:t>é </a:t>
            </a:r>
            <a:r>
              <a:rPr lang="pt-BR" b="1" dirty="0"/>
              <a:t>IMPRESCINDÍVEL </a:t>
            </a:r>
            <a:r>
              <a:rPr lang="pt-BR" dirty="0"/>
              <a:t>que, ao preencher o Relatório de Gestão </a:t>
            </a:r>
            <a:r>
              <a:rPr lang="pt-BR" dirty="0" smtClean="0"/>
              <a:t>Participativa, o </a:t>
            </a:r>
            <a:r>
              <a:rPr lang="pt-BR" dirty="0"/>
              <a:t>tribunal se atente a todas as orientações </a:t>
            </a:r>
            <a:r>
              <a:rPr lang="pt-BR" dirty="0" smtClean="0"/>
              <a:t>constantes no EAD do Prêmio, </a:t>
            </a:r>
            <a:r>
              <a:rPr lang="pt-BR" dirty="0"/>
              <a:t>pois elas são aperfeiçoadas </a:t>
            </a:r>
            <a:r>
              <a:rPr lang="pt-BR" dirty="0" smtClean="0"/>
              <a:t>anualmente.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0385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GESTÃO SOCIOAMBIENTAL - ART. 6º, IX (45PTS)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/>
              <a:t>Instituída pela </a:t>
            </a:r>
            <a:r>
              <a:rPr lang="pt-BR" dirty="0"/>
              <a:t>Resolução CNJ n. 201, de 3 de março de </a:t>
            </a:r>
            <a:r>
              <a:rPr lang="pt-BR" dirty="0" smtClean="0"/>
              <a:t>2015;</a:t>
            </a:r>
          </a:p>
          <a:p>
            <a:r>
              <a:rPr lang="pt-BR" dirty="0" smtClean="0"/>
              <a:t>Os órgãos devem criar unidades socioambientais </a:t>
            </a:r>
            <a:r>
              <a:rPr lang="pt-BR" dirty="0"/>
              <a:t>e implantar o </a:t>
            </a:r>
            <a:r>
              <a:rPr lang="pt-BR" dirty="0" smtClean="0"/>
              <a:t>PLS;</a:t>
            </a:r>
          </a:p>
          <a:p>
            <a:r>
              <a:rPr lang="pt-BR" dirty="0"/>
              <a:t>A avaliação do Selo no quesito gestão socioambiental observará:</a:t>
            </a:r>
          </a:p>
          <a:p>
            <a:pPr marL="457200" lvl="1" indent="0">
              <a:buNone/>
            </a:pPr>
            <a:r>
              <a:rPr lang="pt-BR" sz="2000" dirty="0" smtClean="0"/>
              <a:t>a</a:t>
            </a:r>
            <a:r>
              <a:rPr lang="pt-BR" sz="2000" dirty="0"/>
              <a:t>) envio de todos os dados estatísticos indicados no sistema PLS-</a:t>
            </a:r>
            <a:r>
              <a:rPr lang="pt-BR" sz="2000" dirty="0" err="1"/>
              <a:t>Jud</a:t>
            </a:r>
            <a:r>
              <a:rPr lang="pt-BR" sz="2000" dirty="0"/>
              <a:t> (5 pontos);</a:t>
            </a:r>
          </a:p>
          <a:p>
            <a:pPr marL="457200" lvl="1" indent="0">
              <a:buNone/>
            </a:pPr>
            <a:r>
              <a:rPr lang="pt-BR" sz="2000" dirty="0"/>
              <a:t>b) publicar e encaminhar ao CNJ o relatório a que se refere o art. 23 da Resolução (5 pontos</a:t>
            </a:r>
            <a:r>
              <a:rPr lang="pt-BR" sz="2000" dirty="0" smtClean="0"/>
              <a:t>);</a:t>
            </a:r>
            <a:endParaRPr lang="pt-BR" sz="2000" dirty="0"/>
          </a:p>
          <a:p>
            <a:pPr marL="457200" lvl="1" indent="0">
              <a:buNone/>
            </a:pPr>
            <a:r>
              <a:rPr lang="pt-BR" sz="2000" dirty="0"/>
              <a:t>c) possuir unidades ou núcleos socioambientais estruturados na forma prevista no art. 1º da Resolução (5 pontos);</a:t>
            </a:r>
          </a:p>
          <a:p>
            <a:pPr marL="457200" lvl="1" indent="0">
              <a:buNone/>
            </a:pPr>
            <a:r>
              <a:rPr lang="pt-BR" sz="2000" dirty="0"/>
              <a:t>d) consumo de papel per capita igual ou menor que o primeiro quartil do Poder Judiciário (10 pontos);</a:t>
            </a:r>
          </a:p>
          <a:p>
            <a:pPr marL="457200" lvl="1" indent="0">
              <a:buNone/>
            </a:pPr>
            <a:r>
              <a:rPr lang="pt-BR" sz="2000" dirty="0"/>
              <a:t>e) consumo de copos descartáveis (café e água) per capita igual ou menor que o primeiro quartil do Poder Judiciário (10 pontos);</a:t>
            </a:r>
          </a:p>
          <a:p>
            <a:pPr marL="457200" lvl="1" indent="0">
              <a:buNone/>
            </a:pPr>
            <a:r>
              <a:rPr lang="pt-BR" sz="2000" dirty="0"/>
              <a:t>f) consumo de água envasada per capita igual ou menor que o primeiro quartil do Poder Judiciário (10 pontos</a:t>
            </a:r>
            <a:r>
              <a:rPr lang="pt-BR" sz="2000" dirty="0" smtClean="0"/>
              <a:t>);</a:t>
            </a:r>
            <a:endParaRPr lang="pt-BR" sz="2000" dirty="0"/>
          </a:p>
          <a:p>
            <a:pPr marL="457200" lvl="1" indent="0">
              <a:buNone/>
            </a:pPr>
            <a:r>
              <a:rPr lang="pt-BR" sz="2000" dirty="0"/>
              <a:t>g) consumo de papel per capita igual ou menor que o segundo quartil e maior que o primeiro quartil do Poder Judiciário (7 pontos);</a:t>
            </a:r>
          </a:p>
          <a:p>
            <a:pPr marL="457200" lvl="1" indent="0">
              <a:buNone/>
            </a:pPr>
            <a:r>
              <a:rPr lang="pt-BR" sz="2000" dirty="0"/>
              <a:t>h) consumo de copos descartáveis (café e água) per capita igual ou menor que o segundo quartil e maior que o primeiro quartil do Poder Judiciário (7 pontos);</a:t>
            </a:r>
          </a:p>
          <a:p>
            <a:pPr marL="457200" lvl="1" indent="0">
              <a:buNone/>
            </a:pPr>
            <a:r>
              <a:rPr lang="pt-BR" sz="2000" dirty="0"/>
              <a:t>i) consumo de água envasada per capita igual ou menor que o segundo quartil e maior que o primeiro quartil do Poder Judiciário (7 pontos</a:t>
            </a:r>
            <a:r>
              <a:rPr lang="pt-BR" sz="2000" dirty="0" smtClean="0"/>
              <a:t>).</a:t>
            </a:r>
            <a:endParaRPr lang="pt-BR" sz="2000" dirty="0"/>
          </a:p>
          <a:p>
            <a:pPr marL="914400" lvl="1" indent="-457200">
              <a:buAutoNum type="arabicPeriod"/>
            </a:pPr>
            <a:endParaRPr lang="pt-BR" sz="2000" dirty="0"/>
          </a:p>
          <a:p>
            <a:pPr marL="914400" lvl="1" indent="-457200">
              <a:buAutoNum type="arabicPeriod"/>
            </a:pPr>
            <a:endParaRPr lang="pt-BR" sz="2000" dirty="0" smtClean="0"/>
          </a:p>
          <a:p>
            <a:pPr marL="914400" lvl="1" indent="-457200">
              <a:buAutoNum type="arabicPeriod"/>
            </a:pPr>
            <a:endParaRPr lang="pt-BR" sz="2000" dirty="0"/>
          </a:p>
          <a:p>
            <a:pPr marL="914400" lvl="1" indent="-457200">
              <a:buAutoNum type="arabicPeriod"/>
            </a:pPr>
            <a:endParaRPr lang="pt-BR" sz="2000" dirty="0"/>
          </a:p>
          <a:p>
            <a:pPr marL="914400" lvl="1" indent="-457200">
              <a:buAutoNum type="arabicPeriod"/>
            </a:pPr>
            <a:endParaRPr lang="pt-BR" sz="2000" dirty="0"/>
          </a:p>
          <a:p>
            <a:pPr marL="914400" lvl="1" indent="-457200">
              <a:buAutoNum type="arabicPeriod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28641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ACESSIBILIDADE - ART. 6º, X (15PTS)</a:t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95708"/>
            <a:ext cx="10515600" cy="3907934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Resolução CNJ nº </a:t>
            </a:r>
            <a:r>
              <a:rPr lang="pt-BR" dirty="0" smtClean="0"/>
              <a:t>230/2016;</a:t>
            </a:r>
          </a:p>
          <a:p>
            <a:r>
              <a:rPr lang="pt-BR" b="1" dirty="0"/>
              <a:t>Até 15 pontos</a:t>
            </a:r>
            <a:r>
              <a:rPr lang="pt-BR" dirty="0"/>
              <a:t>, sendo:</a:t>
            </a:r>
          </a:p>
          <a:p>
            <a:pPr marL="914400" lvl="1" indent="-457200">
              <a:buAutoNum type="alphaLcParenR"/>
            </a:pPr>
            <a:r>
              <a:rPr lang="pt-BR" dirty="0" smtClean="0"/>
              <a:t>implementar </a:t>
            </a:r>
            <a:r>
              <a:rPr lang="pt-BR" dirty="0"/>
              <a:t>e manter em funcionamento a Comissão Permanente de Acessibilidade e Inclusão (10 pontos</a:t>
            </a:r>
            <a:r>
              <a:rPr lang="pt-BR" dirty="0" smtClean="0"/>
              <a:t>);</a:t>
            </a:r>
          </a:p>
          <a:p>
            <a:pPr marL="914400" lvl="2" indent="0">
              <a:buNone/>
            </a:pPr>
            <a:r>
              <a:rPr lang="pt-BR" dirty="0"/>
              <a:t>a.1) ato normativo que instituiu a Comissão; </a:t>
            </a:r>
            <a:endParaRPr lang="pt-BR" sz="1600" dirty="0"/>
          </a:p>
          <a:p>
            <a:pPr marL="914400" lvl="2" indent="0">
              <a:buNone/>
            </a:pPr>
            <a:r>
              <a:rPr lang="pt-BR" dirty="0"/>
              <a:t>a.2) composição da Comissão atualizada, contendo indicação do nome, cargo e se é pessoa com deficiência; </a:t>
            </a:r>
            <a:endParaRPr lang="pt-BR" sz="1600" dirty="0"/>
          </a:p>
          <a:p>
            <a:pPr marL="914400" lvl="2" indent="0">
              <a:buNone/>
            </a:pPr>
            <a:r>
              <a:rPr lang="pt-BR" dirty="0"/>
              <a:t>a.3) atas das reuniões realizadas, contendo a lista de presença e as ações desenvolvidas pela comissão.</a:t>
            </a:r>
            <a:endParaRPr lang="pt-BR" sz="1600" dirty="0"/>
          </a:p>
          <a:p>
            <a:pPr marL="457200" lvl="1" indent="0">
              <a:buNone/>
            </a:pPr>
            <a:r>
              <a:rPr lang="pt-BR" dirty="0" smtClean="0"/>
              <a:t>b</a:t>
            </a:r>
            <a:r>
              <a:rPr lang="pt-BR" dirty="0"/>
              <a:t>) possuir unidades administrativas estruturadas na forma prevista no art. 11 da Resolução (5 pontos</a:t>
            </a:r>
            <a:r>
              <a:rPr lang="pt-BR" dirty="0" smtClean="0"/>
              <a:t>).</a:t>
            </a:r>
          </a:p>
          <a:p>
            <a:pPr marL="914400" lvl="2" indent="0">
              <a:buNone/>
            </a:pPr>
            <a:r>
              <a:rPr lang="pt-BR" dirty="0" smtClean="0"/>
              <a:t>b.1) ato </a:t>
            </a:r>
            <a:r>
              <a:rPr lang="pt-BR" dirty="0"/>
              <a:t>que criou a unidade administrativa e da lista dos integrantes, contendo o nome, o cargo, a função, o e-mail e o telefone.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1157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7629" y="1079840"/>
            <a:ext cx="11597269" cy="1064305"/>
          </a:xfrm>
        </p:spPr>
        <p:txBody>
          <a:bodyPr>
            <a:noAutofit/>
          </a:bodyPr>
          <a:lstStyle/>
          <a:p>
            <a:r>
              <a:rPr lang="pt-BR" sz="4000" b="1" dirty="0" smtClean="0"/>
              <a:t>SAÚDE DOS MAGISTRADOS E SERVIDORES - ART. 6º, XI (35PTS)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Instituída pela </a:t>
            </a:r>
            <a:r>
              <a:rPr lang="pt-BR" dirty="0"/>
              <a:t>Resolução CNJ n. 207, de 15 de outubro de </a:t>
            </a:r>
            <a:r>
              <a:rPr lang="pt-BR" dirty="0" smtClean="0"/>
              <a:t>2015;</a:t>
            </a:r>
          </a:p>
          <a:p>
            <a:r>
              <a:rPr lang="pt-BR" b="1" dirty="0"/>
              <a:t>Até 35 pontos</a:t>
            </a:r>
            <a:r>
              <a:rPr lang="pt-BR" dirty="0"/>
              <a:t>, sendo: </a:t>
            </a:r>
          </a:p>
          <a:p>
            <a:pPr marL="914400" lvl="2" indent="0">
              <a:buNone/>
            </a:pPr>
            <a:r>
              <a:rPr lang="pt-BR" dirty="0"/>
              <a:t>a) envio dos dados estatísticos previstos na Resolução (5 pontos);</a:t>
            </a:r>
          </a:p>
          <a:p>
            <a:pPr marL="914400" lvl="2" indent="0">
              <a:buNone/>
            </a:pPr>
            <a:r>
              <a:rPr lang="pt-BR" dirty="0"/>
              <a:t>b) possuir Comitê Gestor Local de Atenção Integral à Saúde em funcionamento (10 pontos).</a:t>
            </a:r>
          </a:p>
          <a:p>
            <a:pPr marL="914400" lvl="2" indent="0">
              <a:buNone/>
            </a:pPr>
            <a:r>
              <a:rPr lang="pt-BR" dirty="0"/>
              <a:t>c) desenvolver ações com vistas à redução de incidência das 5 principais patologias causadoras de afastamentos para tratamento da própria saúde de magistrados e servidores (10 pontos). </a:t>
            </a:r>
          </a:p>
          <a:p>
            <a:pPr marL="914400" lvl="2" indent="0">
              <a:buNone/>
            </a:pPr>
            <a:r>
              <a:rPr lang="pt-BR" dirty="0"/>
              <a:t>d) desenvolver ações com vistas à redução de incidência de cada uma das 5 patologias predominantes constatadas nos exames periódicos de saúde de magistrados e servidores (10 pontos).</a:t>
            </a:r>
          </a:p>
          <a:p>
            <a:r>
              <a:rPr lang="pt-BR" dirty="0"/>
              <a:t> </a:t>
            </a:r>
            <a:r>
              <a:rPr lang="pt-BR" dirty="0" smtClean="0"/>
              <a:t>Pontuação </a:t>
            </a:r>
            <a:r>
              <a:rPr lang="pt-BR" dirty="0"/>
              <a:t>máxima nos </a:t>
            </a:r>
            <a:r>
              <a:rPr lang="pt-BR" dirty="0" err="1"/>
              <a:t>TREs</a:t>
            </a:r>
            <a:r>
              <a:rPr lang="pt-BR" dirty="0"/>
              <a:t> e TSE: 25 pontos.</a:t>
            </a:r>
          </a:p>
        </p:txBody>
      </p:sp>
    </p:spTree>
    <p:extLst>
      <p:ext uri="{BB962C8B-B14F-4D97-AF65-F5344CB8AC3E}">
        <p14:creationId xmlns:p14="http://schemas.microsoft.com/office/powerpoint/2010/main" val="4093233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OUVIDORIA - ART. 6º, XII (20PTS)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dirty="0"/>
              <a:t>A avaliação do Selo no quesito </a:t>
            </a:r>
            <a:r>
              <a:rPr lang="pt-BR" b="1" dirty="0"/>
              <a:t>Ouvidoria </a:t>
            </a:r>
            <a:r>
              <a:rPr lang="pt-BR" dirty="0"/>
              <a:t>observará:</a:t>
            </a:r>
          </a:p>
          <a:p>
            <a:pPr marL="457200" lvl="1" indent="0">
              <a:buNone/>
            </a:pPr>
            <a:r>
              <a:rPr lang="pt-BR" dirty="0"/>
              <a:t>1. O percentual de respostas às demandas encaminhadas ao tribunal pela Ouvidoria do </a:t>
            </a:r>
            <a:r>
              <a:rPr lang="pt-BR" dirty="0" smtClean="0"/>
              <a:t>CNJ;</a:t>
            </a:r>
            <a:endParaRPr lang="pt-BR" dirty="0"/>
          </a:p>
          <a:p>
            <a:pPr marL="457200" lvl="1" indent="0">
              <a:buNone/>
            </a:pPr>
            <a:r>
              <a:rPr lang="pt-BR" dirty="0"/>
              <a:t>2. As respostas devem, obrigatoriamente, </a:t>
            </a:r>
            <a:r>
              <a:rPr lang="pt-BR" sz="2900" b="1" dirty="0"/>
              <a:t>ter caráter resolutivo</a:t>
            </a:r>
            <a:r>
              <a:rPr lang="pt-BR" dirty="0"/>
              <a:t>, ou seja, a resposta </a:t>
            </a:r>
            <a:r>
              <a:rPr lang="pt-BR" dirty="0" smtClean="0"/>
              <a:t>encaminhada pelo </a:t>
            </a:r>
            <a:r>
              <a:rPr lang="pt-BR" dirty="0"/>
              <a:t>tribunal deve resolver de forma definitiva a manifestação encaminhada pelo</a:t>
            </a:r>
          </a:p>
          <a:p>
            <a:pPr marL="457200" lvl="1" indent="0">
              <a:buNone/>
            </a:pPr>
            <a:r>
              <a:rPr lang="pt-BR" dirty="0" smtClean="0"/>
              <a:t>Usuário;</a:t>
            </a:r>
            <a:endParaRPr lang="pt-BR" dirty="0"/>
          </a:p>
          <a:p>
            <a:pPr marL="457200" lvl="1" indent="0">
              <a:buNone/>
            </a:pPr>
            <a:r>
              <a:rPr lang="pt-BR" dirty="0" smtClean="0"/>
              <a:t>3</a:t>
            </a:r>
            <a:r>
              <a:rPr lang="pt-BR" dirty="0"/>
              <a:t>. O prazo de resposta é de até </a:t>
            </a:r>
            <a:r>
              <a:rPr lang="pt-BR" sz="2900" b="1" dirty="0"/>
              <a:t>30 dias</a:t>
            </a:r>
            <a:r>
              <a:rPr lang="pt-BR" dirty="0"/>
              <a:t>, a partir da data da </a:t>
            </a:r>
            <a:r>
              <a:rPr lang="pt-BR" dirty="0" smtClean="0"/>
              <a:t>manifestação;</a:t>
            </a:r>
            <a:endParaRPr lang="pt-BR" dirty="0"/>
          </a:p>
          <a:p>
            <a:pPr marL="457200" lvl="1" indent="0">
              <a:buNone/>
            </a:pPr>
            <a:r>
              <a:rPr lang="pt-BR" dirty="0" smtClean="0"/>
              <a:t>4</a:t>
            </a:r>
            <a:r>
              <a:rPr lang="pt-BR" dirty="0"/>
              <a:t>. O período de referência considerado será de </a:t>
            </a:r>
            <a:r>
              <a:rPr lang="pt-BR" sz="2900" b="1" dirty="0"/>
              <a:t>1º de setembro do ano anterior ao </a:t>
            </a:r>
            <a:r>
              <a:rPr lang="pt-BR" sz="2900" b="1" dirty="0" smtClean="0"/>
              <a:t>ano-base a </a:t>
            </a:r>
            <a:r>
              <a:rPr lang="pt-BR" sz="2900" b="1" dirty="0"/>
              <a:t>31 de agosto</a:t>
            </a:r>
            <a:r>
              <a:rPr lang="pt-BR" dirty="0"/>
              <a:t> do </a:t>
            </a:r>
            <a:r>
              <a:rPr lang="pt-BR" dirty="0" smtClean="0"/>
              <a:t>ano-base;</a:t>
            </a:r>
            <a:endParaRPr lang="pt-BR" dirty="0"/>
          </a:p>
          <a:p>
            <a:pPr marL="457200" lvl="1" indent="0">
              <a:buNone/>
            </a:pPr>
            <a:r>
              <a:rPr lang="pt-BR" dirty="0"/>
              <a:t>5. O quesito pontuará até 20 </a:t>
            </a:r>
            <a:r>
              <a:rPr lang="pt-BR" dirty="0" smtClean="0"/>
              <a:t>pontos:</a:t>
            </a:r>
            <a:endParaRPr lang="pt-BR" dirty="0"/>
          </a:p>
          <a:p>
            <a:pPr marL="914400" lvl="2" indent="0">
              <a:buNone/>
            </a:pPr>
            <a:r>
              <a:rPr lang="pt-BR" dirty="0"/>
              <a:t>a) de 50,1% a 70,0% (5 pontos);</a:t>
            </a:r>
          </a:p>
          <a:p>
            <a:pPr marL="914400" lvl="2" indent="0">
              <a:buNone/>
            </a:pPr>
            <a:r>
              <a:rPr lang="pt-BR" dirty="0"/>
              <a:t>b) de 70,1% a 90,0% (10 pontos);</a:t>
            </a:r>
          </a:p>
          <a:p>
            <a:pPr marL="914400" lvl="2" indent="0">
              <a:buNone/>
            </a:pPr>
            <a:r>
              <a:rPr lang="pt-BR" dirty="0"/>
              <a:t>c) acima de 90,0% (20 pontos).</a:t>
            </a:r>
          </a:p>
          <a:p>
            <a:pPr marL="457200" lvl="1" indent="0">
              <a:buNone/>
            </a:pPr>
            <a:r>
              <a:rPr lang="pt-BR" dirty="0"/>
              <a:t>6. O quesito avaliará os tribunais que tiverem recebido pelo menos uma manifestação </a:t>
            </a:r>
            <a:r>
              <a:rPr lang="pt-BR" dirty="0" smtClean="0"/>
              <a:t>da Ouvidoria </a:t>
            </a:r>
            <a:r>
              <a:rPr lang="pt-BR" dirty="0"/>
              <a:t>do CNJ no período de </a:t>
            </a:r>
            <a:r>
              <a:rPr lang="pt-BR" dirty="0" smtClean="0"/>
              <a:t>referência</a:t>
            </a:r>
            <a:r>
              <a:rPr lang="pt-BR" dirty="0"/>
              <a:t>. </a:t>
            </a:r>
            <a:r>
              <a:rPr lang="pt-BR" b="1" dirty="0"/>
              <a:t>Caso o tribunal não tenha recebido </a:t>
            </a:r>
            <a:r>
              <a:rPr lang="pt-BR" b="1" dirty="0" smtClean="0"/>
              <a:t>manifestação, os </a:t>
            </a:r>
            <a:r>
              <a:rPr lang="pt-BR" b="1" dirty="0"/>
              <a:t>pontos serão deduzidos da faixa de pontuação máxima de seu segmento </a:t>
            </a:r>
            <a:r>
              <a:rPr lang="pt-BR" b="1" dirty="0" smtClean="0"/>
              <a:t>de justiça</a:t>
            </a:r>
            <a:r>
              <a:rPr lang="pt-BR" dirty="0"/>
              <a:t>. Nesse caso não haverá nem ganho nem perda de pontos.</a:t>
            </a:r>
          </a:p>
        </p:txBody>
      </p:sp>
    </p:spTree>
    <p:extLst>
      <p:ext uri="{BB962C8B-B14F-4D97-AF65-F5344CB8AC3E}">
        <p14:creationId xmlns:p14="http://schemas.microsoft.com/office/powerpoint/2010/main" val="1390628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/>
              <a:t>APRESENTAÇÃO</a:t>
            </a:r>
            <a:r>
              <a:rPr lang="pt-BR" dirty="0" smtClean="0"/>
              <a:t>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b="1" dirty="0"/>
              <a:t>PRÊMIO CNJ DE QUALIDADE</a:t>
            </a:r>
          </a:p>
          <a:p>
            <a:pPr marL="0" indent="0">
              <a:buNone/>
            </a:pPr>
            <a:r>
              <a:rPr lang="pt-BR" sz="2000" dirty="0"/>
              <a:t>O Prêmio CNJ de Qualidade tem como objetivo principal estimular os </a:t>
            </a:r>
            <a:r>
              <a:rPr lang="pt-BR" sz="2000" dirty="0" smtClean="0"/>
              <a:t>tribunais brasileiros </a:t>
            </a:r>
            <a:r>
              <a:rPr lang="pt-BR" sz="2000" dirty="0"/>
              <a:t>na busca pela excelência na gestão e planejamento; na organização </a:t>
            </a:r>
            <a:r>
              <a:rPr lang="pt-BR" sz="2000" dirty="0" smtClean="0"/>
              <a:t>administrativa e </a:t>
            </a:r>
            <a:r>
              <a:rPr lang="pt-BR" sz="2000" dirty="0"/>
              <a:t>judiciária; na sistematização e disseminação das informações e na </a:t>
            </a:r>
            <a:r>
              <a:rPr lang="pt-BR" sz="2000" dirty="0" smtClean="0"/>
              <a:t>produtividade, sob </a:t>
            </a:r>
            <a:r>
              <a:rPr lang="pt-BR" sz="2000" dirty="0"/>
              <a:t>a ótica da prestação jurisdicional.</a:t>
            </a:r>
          </a:p>
          <a:p>
            <a:pPr marL="0" indent="0">
              <a:buNone/>
            </a:pPr>
            <a:r>
              <a:rPr lang="pt-BR" sz="2000" dirty="0"/>
              <a:t>O Prêmio possui três eixos temáticos principais:</a:t>
            </a:r>
          </a:p>
          <a:p>
            <a:pPr marL="0" indent="0">
              <a:buNone/>
            </a:pPr>
            <a:r>
              <a:rPr lang="pt-BR" sz="2000" dirty="0"/>
              <a:t>1) </a:t>
            </a:r>
            <a:r>
              <a:rPr lang="pt-BR" sz="2000" b="1" dirty="0"/>
              <a:t>Governança</a:t>
            </a:r>
            <a:r>
              <a:rPr lang="pt-BR" sz="2000" dirty="0"/>
              <a:t>: 15 itens de avaliação – representa 33,6% da </a:t>
            </a:r>
            <a:r>
              <a:rPr lang="pt-BR" sz="2000" dirty="0" smtClean="0"/>
              <a:t>pontuação;</a:t>
            </a:r>
            <a:endParaRPr lang="pt-BR" sz="2000" dirty="0"/>
          </a:p>
          <a:p>
            <a:pPr marL="0" indent="0">
              <a:buNone/>
            </a:pPr>
            <a:r>
              <a:rPr lang="pt-BR" sz="2000" dirty="0"/>
              <a:t>2) </a:t>
            </a:r>
            <a:r>
              <a:rPr lang="pt-BR" sz="2000" b="1" dirty="0"/>
              <a:t>Produtividade</a:t>
            </a:r>
            <a:r>
              <a:rPr lang="pt-BR" sz="2000" dirty="0"/>
              <a:t>: 8 itens de avaliação – representa 36,2% da </a:t>
            </a:r>
            <a:r>
              <a:rPr lang="pt-BR" sz="2000" dirty="0" smtClean="0"/>
              <a:t>pontuação;</a:t>
            </a:r>
            <a:endParaRPr lang="pt-BR" sz="2000" dirty="0"/>
          </a:p>
          <a:p>
            <a:pPr marL="0" indent="0">
              <a:buNone/>
            </a:pPr>
            <a:r>
              <a:rPr lang="pt-BR" sz="2000" dirty="0"/>
              <a:t>3) </a:t>
            </a:r>
            <a:r>
              <a:rPr lang="pt-BR" sz="2000" b="1" dirty="0"/>
              <a:t>Transparência e Informação</a:t>
            </a:r>
            <a:r>
              <a:rPr lang="pt-BR" sz="2000" dirty="0"/>
              <a:t>: 4 itens de avaliação – representa 30,2% </a:t>
            </a:r>
            <a:r>
              <a:rPr lang="pt-BR" sz="2000" dirty="0" smtClean="0"/>
              <a:t>da pontuação.</a:t>
            </a:r>
            <a:endParaRPr lang="pt-BR" sz="2000" dirty="0"/>
          </a:p>
          <a:p>
            <a:pPr marL="0" indent="0">
              <a:buNone/>
            </a:pPr>
            <a:endParaRPr lang="pt-BR" sz="2000" dirty="0" smtClean="0"/>
          </a:p>
          <a:p>
            <a:pPr marL="0" indent="0">
              <a:buNone/>
            </a:pPr>
            <a:endParaRPr lang="pt-BR" sz="2000" dirty="0"/>
          </a:p>
        </p:txBody>
      </p:sp>
      <p:sp>
        <p:nvSpPr>
          <p:cNvPr id="5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1353800" y="6356350"/>
            <a:ext cx="691054" cy="365125"/>
          </a:xfrm>
        </p:spPr>
        <p:txBody>
          <a:bodyPr/>
          <a:lstStyle/>
          <a:p>
            <a:fld id="{FEF38E16-679B-47B9-B530-FDC30283331F}" type="slidenum">
              <a:rPr lang="pt-BR" sz="2000" smtClean="0">
                <a:solidFill>
                  <a:schemeClr val="bg1"/>
                </a:solidFill>
              </a:rPr>
              <a:t>2</a:t>
            </a:fld>
            <a:endParaRPr lang="pt-B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57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280562"/>
            <a:ext cx="11430000" cy="1064305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CURSO EAD DO CNJ, DE NIVELAMENTO - ART. 6º, XIII (20PTS)</a:t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O CNJ verificará o número de servidores aprovados no curso promovido pelo CEAJUD e irá comparar com o total de servidores efetivos, </a:t>
            </a:r>
            <a:r>
              <a:rPr lang="pt-BR" dirty="0" smtClean="0"/>
              <a:t>comissionados </a:t>
            </a:r>
            <a:r>
              <a:rPr lang="pt-BR" dirty="0"/>
              <a:t>sem vínculo e cedidos/requisitados</a:t>
            </a:r>
            <a:r>
              <a:rPr lang="pt-BR" dirty="0" smtClean="0"/>
              <a:t>.</a:t>
            </a:r>
          </a:p>
          <a:p>
            <a:r>
              <a:rPr lang="pt-BR" dirty="0"/>
              <a:t>Até 40 pontos, de acordo com os seguintes percentuais de servidores capacitados:</a:t>
            </a:r>
          </a:p>
          <a:p>
            <a:pPr marL="457200" lvl="1" indent="0">
              <a:buNone/>
            </a:pPr>
            <a:r>
              <a:rPr lang="pt-BR" dirty="0"/>
              <a:t>a) de 10,0% a 19,9% (10 pontos);</a:t>
            </a:r>
          </a:p>
          <a:p>
            <a:pPr marL="457200" lvl="1" indent="0">
              <a:buNone/>
            </a:pPr>
            <a:r>
              <a:rPr lang="pt-BR" dirty="0"/>
              <a:t>b) de 20,0% a 29,9% (20 pontos);</a:t>
            </a:r>
          </a:p>
          <a:p>
            <a:pPr marL="457200" lvl="1" indent="0">
              <a:buNone/>
            </a:pPr>
            <a:r>
              <a:rPr lang="pt-BR" dirty="0"/>
              <a:t>c) de 30,0% a 39,9% (30 pontos);</a:t>
            </a:r>
          </a:p>
          <a:p>
            <a:pPr marL="457200" lvl="1" indent="0">
              <a:buNone/>
            </a:pPr>
            <a:r>
              <a:rPr lang="pt-BR" dirty="0"/>
              <a:t>d) de 40,0% a 49,9% (35 pontos</a:t>
            </a:r>
            <a:r>
              <a:rPr lang="pt-BR" dirty="0" smtClean="0"/>
              <a:t>);</a:t>
            </a:r>
            <a:endParaRPr lang="pt-BR" dirty="0"/>
          </a:p>
          <a:p>
            <a:pPr marL="457200" lvl="1" indent="0">
              <a:buNone/>
            </a:pPr>
            <a:r>
              <a:rPr lang="pt-BR" dirty="0"/>
              <a:t>e) a partir de 50,0% (40 pontos).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74812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80558"/>
            <a:ext cx="10515600" cy="1064305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COORDENADORIAS DE INFÂNCIA E JUVENTUDE - ART. 6º, XIV (20 PTS)</a:t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Até 20 pontos, de acordo com os seguintes critérios:</a:t>
            </a:r>
          </a:p>
          <a:p>
            <a:pPr marL="457200" lvl="1" indent="0">
              <a:buNone/>
            </a:pPr>
            <a:r>
              <a:rPr lang="pt-BR" dirty="0"/>
              <a:t>a) possuir e manter em funcionamento as Coordenadorias de Infância e Juventude (10 pontos</a:t>
            </a:r>
            <a:r>
              <a:rPr lang="pt-BR" dirty="0" smtClean="0"/>
              <a:t>);</a:t>
            </a:r>
            <a:endParaRPr lang="pt-BR" dirty="0"/>
          </a:p>
          <a:p>
            <a:pPr marL="457200" lvl="1" indent="0">
              <a:buNone/>
            </a:pPr>
            <a:r>
              <a:rPr lang="pt-BR" dirty="0"/>
              <a:t>b) encaminhar relatório de ações das coordenadorias (10 pontos). </a:t>
            </a:r>
          </a:p>
          <a:p>
            <a:r>
              <a:rPr lang="pt-BR" dirty="0"/>
              <a:t>Para o item (a), a comprovação se dará mediante envio de documentação, via sistema eletrônico:</a:t>
            </a:r>
          </a:p>
          <a:p>
            <a:pPr marL="457200" lvl="1" indent="0">
              <a:buNone/>
            </a:pPr>
            <a:r>
              <a:rPr lang="pt-BR" dirty="0"/>
              <a:t>a.1) norma que instituiu a coordenadoria</a:t>
            </a:r>
            <a:r>
              <a:rPr lang="pt-BR" dirty="0" smtClean="0"/>
              <a:t>;(</a:t>
            </a:r>
            <a:r>
              <a:rPr lang="pt-BR" dirty="0"/>
              <a:t>norma vigente em 31 de agosto de </a:t>
            </a:r>
            <a:r>
              <a:rPr lang="pt-BR" dirty="0" smtClean="0"/>
              <a:t>2019)</a:t>
            </a:r>
            <a:endParaRPr lang="pt-BR" dirty="0"/>
          </a:p>
          <a:p>
            <a:pPr marL="457200" lvl="1" indent="0">
              <a:buNone/>
            </a:pPr>
            <a:r>
              <a:rPr lang="pt-BR" dirty="0"/>
              <a:t>a.2) lista de magistrados e servidores que compõe a coordenadoria, com identificação do nome, cargo e função, data da posse no cargo, contendo a identificação do(a) coordenador(a). </a:t>
            </a:r>
            <a:r>
              <a:rPr lang="pt-BR" dirty="0" smtClean="0"/>
              <a:t>(</a:t>
            </a:r>
            <a:r>
              <a:rPr lang="pt-BR" dirty="0"/>
              <a:t>composição da coordenadoria, vigente em 31 de agosto de 2019</a:t>
            </a:r>
            <a:r>
              <a:rPr lang="pt-BR" dirty="0" smtClean="0"/>
              <a:t>;)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45110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PARTICIPAÇÃO FEMININA - ART. 6º, XV (10PTS)</a:t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Serão consideradas ações realizadas entre 1º de setembro de 2018 e 31 de agosto de </a:t>
            </a:r>
            <a:r>
              <a:rPr lang="pt-BR" dirty="0" smtClean="0"/>
              <a:t>2019;</a:t>
            </a:r>
          </a:p>
          <a:p>
            <a:r>
              <a:rPr lang="pt-BR" dirty="0"/>
              <a:t>Por envio de documentação, via sistema eletrônico, de relatório em formato previamente definido pelo CNJ, com a descrição das ações </a:t>
            </a:r>
            <a:r>
              <a:rPr lang="pt-BR" dirty="0" smtClean="0"/>
              <a:t>realizadas;</a:t>
            </a:r>
          </a:p>
          <a:p>
            <a:r>
              <a:rPr lang="pt-BR" dirty="0"/>
              <a:t>M</a:t>
            </a:r>
            <a:r>
              <a:rPr lang="pt-BR" dirty="0" smtClean="0"/>
              <a:t>ediante </a:t>
            </a:r>
            <a:r>
              <a:rPr lang="pt-BR" dirty="0"/>
              <a:t>encaminhamento de relatório que relacione as ações realizadas pelo tribunal com o objetivo de incentivar a igualdade de gênero no ambiente institucional</a:t>
            </a:r>
            <a:r>
              <a:rPr lang="pt-BR" dirty="0" smtClean="0"/>
              <a:t>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61840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57897"/>
            <a:ext cx="10515600" cy="1217311"/>
          </a:xfrm>
        </p:spPr>
        <p:txBody>
          <a:bodyPr>
            <a:normAutofit fontScale="90000"/>
          </a:bodyPr>
          <a:lstStyle/>
          <a:p>
            <a:r>
              <a:rPr lang="pt-BR" sz="4900" b="1" dirty="0" smtClean="0"/>
              <a:t>PRODUTIVIDADE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3100" b="1" dirty="0" smtClean="0"/>
              <a:t>Neste eixo, </a:t>
            </a:r>
            <a:r>
              <a:rPr lang="pt-BR" sz="3100" b="1" dirty="0"/>
              <a:t>estão contemplados itens que avaliam:</a:t>
            </a:r>
            <a:r>
              <a:rPr lang="pt-BR" b="1" dirty="0"/>
              <a:t/>
            </a:r>
            <a:br>
              <a:rPr lang="pt-BR" b="1" dirty="0"/>
            </a:b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No eixo produtividade, são mais bem avaliados aqueles que conseguem solucionar mais processos com menos recursos </a:t>
            </a:r>
            <a:r>
              <a:rPr lang="pt-BR" dirty="0" smtClean="0"/>
              <a:t>disponíveis;</a:t>
            </a:r>
          </a:p>
          <a:p>
            <a:r>
              <a:rPr lang="pt-BR" dirty="0" smtClean="0"/>
              <a:t>conciliar mais;</a:t>
            </a:r>
          </a:p>
          <a:p>
            <a:r>
              <a:rPr lang="pt-BR" dirty="0" smtClean="0"/>
              <a:t>manter </a:t>
            </a:r>
            <a:r>
              <a:rPr lang="pt-BR" dirty="0"/>
              <a:t>menor acervo de processos </a:t>
            </a:r>
            <a:r>
              <a:rPr lang="pt-BR" dirty="0" smtClean="0"/>
              <a:t>antigos;</a:t>
            </a:r>
          </a:p>
          <a:p>
            <a:r>
              <a:rPr lang="pt-BR" dirty="0" smtClean="0"/>
              <a:t>cumprir </a:t>
            </a:r>
            <a:r>
              <a:rPr lang="pt-BR" dirty="0"/>
              <a:t>com as metas </a:t>
            </a:r>
            <a:r>
              <a:rPr lang="pt-BR" dirty="0" smtClean="0"/>
              <a:t>nacionais;</a:t>
            </a:r>
          </a:p>
          <a:p>
            <a:r>
              <a:rPr lang="pt-BR" dirty="0" smtClean="0"/>
              <a:t>reduzir </a:t>
            </a:r>
            <a:r>
              <a:rPr lang="pt-BR" dirty="0"/>
              <a:t>a taxa de congestionamento e obter maior celeridade </a:t>
            </a:r>
            <a:r>
              <a:rPr lang="pt-BR" dirty="0" smtClean="0"/>
              <a:t>processual;</a:t>
            </a:r>
          </a:p>
          <a:p>
            <a:r>
              <a:rPr lang="pt-BR" b="1" dirty="0"/>
              <a:t>Pontuação Máxima no Eixo Produtividade: 425 pontos (36,2% do total).</a:t>
            </a:r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95029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57897"/>
            <a:ext cx="10515600" cy="1217311"/>
          </a:xfrm>
        </p:spPr>
        <p:txBody>
          <a:bodyPr>
            <a:noAutofit/>
          </a:bodyPr>
          <a:lstStyle/>
          <a:p>
            <a:r>
              <a:rPr lang="pt-BR" sz="3600" b="1" dirty="0" smtClean="0"/>
              <a:t>ÍNDICE DE PRODUTIVIDADE COMPARADA DO PODER JUDICIÁRIO (IPC-JUS) - ART. 7º, I (90 PONTOS);</a:t>
            </a:r>
            <a:br>
              <a:rPr lang="pt-BR" sz="3600" b="1" dirty="0" smtClean="0"/>
            </a:br>
            <a:endParaRPr lang="pt-BR" sz="3600" b="1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é uma </a:t>
            </a:r>
            <a:r>
              <a:rPr lang="pt-BR" dirty="0"/>
              <a:t>medida publicada </a:t>
            </a:r>
            <a:r>
              <a:rPr lang="pt-BR" dirty="0" smtClean="0"/>
              <a:t>anualmente no </a:t>
            </a:r>
            <a:r>
              <a:rPr lang="pt-BR" dirty="0"/>
              <a:t>relatório Justiça em </a:t>
            </a:r>
            <a:r>
              <a:rPr lang="pt-BR" dirty="0" smtClean="0"/>
              <a:t>Números que </a:t>
            </a:r>
            <a:r>
              <a:rPr lang="pt-BR" dirty="0"/>
              <a:t>relaciona o que cada tribunal produziu no ano em </a:t>
            </a:r>
            <a:r>
              <a:rPr lang="pt-BR" dirty="0" smtClean="0"/>
              <a:t>relação aos insumos que possuía;</a:t>
            </a:r>
          </a:p>
          <a:p>
            <a:r>
              <a:rPr lang="pt-BR" dirty="0"/>
              <a:t>visa comparar a partir da técnica de Análise Envoltória de Dados (Data </a:t>
            </a:r>
            <a:r>
              <a:rPr lang="pt-BR" dirty="0" err="1" smtClean="0"/>
              <a:t>Envelopment</a:t>
            </a:r>
            <a:r>
              <a:rPr lang="pt-BR" dirty="0" smtClean="0"/>
              <a:t> </a:t>
            </a:r>
            <a:r>
              <a:rPr lang="pt-BR" dirty="0" err="1" smtClean="0"/>
              <a:t>Analysis</a:t>
            </a:r>
            <a:r>
              <a:rPr lang="pt-BR" dirty="0" smtClean="0"/>
              <a:t> </a:t>
            </a:r>
            <a:r>
              <a:rPr lang="pt-BR" dirty="0"/>
              <a:t>– DEA, em inglês) a eficiência aferida em cada unidade judiciária em relação às </a:t>
            </a:r>
            <a:r>
              <a:rPr lang="pt-BR" dirty="0" smtClean="0"/>
              <a:t>unidades referência</a:t>
            </a:r>
            <a:r>
              <a:rPr lang="pt-BR" dirty="0"/>
              <a:t>, que apresentam índice de 100</a:t>
            </a:r>
            <a:r>
              <a:rPr lang="pt-BR" dirty="0" smtClean="0"/>
              <a:t>%;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2184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80923"/>
            <a:ext cx="10515600" cy="1064305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REDUZIR A TAXA DE CONGESTIONAMENTO LÍQUIDA - ART. 7º, II (50PTS)</a:t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Até 50 pontos, de acordo com os seguintes critérios:</a:t>
            </a:r>
          </a:p>
          <a:p>
            <a:pPr marL="457200" lvl="1" indent="0">
              <a:buNone/>
            </a:pPr>
            <a:r>
              <a:rPr lang="pt-BR" dirty="0"/>
              <a:t>a) redução em até 0,49 ponto percentual (35 pontos);</a:t>
            </a:r>
          </a:p>
          <a:p>
            <a:pPr marL="457200" lvl="1" indent="0">
              <a:buNone/>
            </a:pPr>
            <a:r>
              <a:rPr lang="pt-BR" dirty="0"/>
              <a:t>b) redução de 0,5 a 0,99 ponto percentual (40 pontos);</a:t>
            </a:r>
          </a:p>
          <a:p>
            <a:pPr marL="457200" lvl="1" indent="0">
              <a:buNone/>
            </a:pPr>
            <a:r>
              <a:rPr lang="pt-BR" dirty="0"/>
              <a:t>c) redução de 1 a 1,99 pontos percentuais (45 pontos);</a:t>
            </a:r>
          </a:p>
          <a:p>
            <a:pPr marL="457200" lvl="1" indent="0">
              <a:buNone/>
            </a:pPr>
            <a:r>
              <a:rPr lang="pt-BR" dirty="0"/>
              <a:t>d) redução a partir de 2 pontos percentuais (50 pontos);</a:t>
            </a:r>
          </a:p>
          <a:p>
            <a:pPr marL="457200" lvl="1" indent="0">
              <a:buNone/>
            </a:pPr>
            <a:r>
              <a:rPr lang="pt-BR" dirty="0"/>
              <a:t>e) taxa de congestionamento abaixo do percentil 10 de seu segmento de justiça (50 pontos). </a:t>
            </a:r>
          </a:p>
          <a:p>
            <a:r>
              <a:rPr lang="pt-BR" dirty="0"/>
              <a:t>Os pontos não são cumulativos.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99536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25167"/>
            <a:ext cx="10515600" cy="1064305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TEMPO MÉDIO DE DURAÇÃO DOS PROCESSOS PENDENTES - ART. 7º, III (50PTS)</a:t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Até 50 pontos</a:t>
            </a:r>
            <a:r>
              <a:rPr lang="pt-BR" dirty="0"/>
              <a:t>, de acordo com o valor do tempo médio do tribunal e o quartil do segmento de justiça:</a:t>
            </a:r>
          </a:p>
          <a:p>
            <a:pPr marL="457200" lvl="1" indent="0">
              <a:buNone/>
            </a:pPr>
            <a:r>
              <a:rPr lang="pt-BR" dirty="0"/>
              <a:t>a) maior que o primeiro quartil e igual ou menor que o segundo quartil (35 pontos</a:t>
            </a:r>
            <a:r>
              <a:rPr lang="pt-BR" dirty="0" smtClean="0"/>
              <a:t>);</a:t>
            </a:r>
            <a:endParaRPr lang="pt-BR" dirty="0"/>
          </a:p>
          <a:p>
            <a:pPr marL="457200" lvl="1" indent="0">
              <a:buNone/>
            </a:pPr>
            <a:r>
              <a:rPr lang="pt-BR" dirty="0"/>
              <a:t>b) igual ou menor que o primeiro quartil (50 pontos</a:t>
            </a:r>
            <a:r>
              <a:rPr lang="pt-BR" dirty="0" smtClean="0"/>
              <a:t>).</a:t>
            </a:r>
            <a:endParaRPr lang="pt-BR" dirty="0"/>
          </a:p>
          <a:p>
            <a:r>
              <a:rPr lang="pt-BR" b="1" dirty="0"/>
              <a:t>Para os tribunais superiores: </a:t>
            </a:r>
            <a:endParaRPr lang="pt-BR" dirty="0"/>
          </a:p>
          <a:p>
            <a:pPr marL="457200" lvl="1" indent="0">
              <a:buNone/>
            </a:pPr>
            <a:r>
              <a:rPr lang="pt-BR" dirty="0"/>
              <a:t>a) redução de até 2,99% (35 pontos);</a:t>
            </a:r>
          </a:p>
          <a:p>
            <a:pPr marL="457200" lvl="1" indent="0">
              <a:buNone/>
            </a:pPr>
            <a:r>
              <a:rPr lang="pt-BR" dirty="0"/>
              <a:t>b) redução acima de 3% (50 pontos</a:t>
            </a:r>
            <a:r>
              <a:rPr lang="pt-BR" dirty="0" smtClean="0"/>
              <a:t>).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65115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ÍNDICE DE CONCILIAÇÃO - ART. 7º, IV (50PTS)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Até 50 pontos, de acordo com o índice do tribunal e o quartil do segmento de justiça:</a:t>
            </a:r>
          </a:p>
          <a:p>
            <a:pPr marL="457200" lvl="1" indent="0">
              <a:buNone/>
            </a:pPr>
            <a:r>
              <a:rPr lang="pt-BR" dirty="0"/>
              <a:t>a) igual ou maior que o segundo quartil e menor que o terceiro quartil (35 pontos);</a:t>
            </a:r>
          </a:p>
          <a:p>
            <a:pPr marL="457200" lvl="1" indent="0">
              <a:buNone/>
            </a:pPr>
            <a:r>
              <a:rPr lang="pt-BR" dirty="0"/>
              <a:t>b) a partir do terceiro quartil (50 pontos);</a:t>
            </a:r>
          </a:p>
          <a:p>
            <a:r>
              <a:rPr lang="pt-BR" dirty="0" smtClean="0"/>
              <a:t>com </a:t>
            </a:r>
            <a:r>
              <a:rPr lang="pt-BR" dirty="0"/>
              <a:t>base no indicador “ICC – Índice de Conciliação na fase </a:t>
            </a:r>
            <a:r>
              <a:rPr lang="pt-BR" dirty="0" smtClean="0"/>
              <a:t>de conhecimento</a:t>
            </a:r>
            <a:r>
              <a:rPr lang="pt-BR" dirty="0"/>
              <a:t>”, constante nos anexos da Resolução CNJ nº 76/2009. </a:t>
            </a:r>
            <a:endParaRPr lang="pt-BR" dirty="0" smtClean="0"/>
          </a:p>
          <a:p>
            <a:r>
              <a:rPr lang="pt-BR" dirty="0" smtClean="0"/>
              <a:t>Não </a:t>
            </a:r>
            <a:r>
              <a:rPr lang="pt-BR" dirty="0"/>
              <a:t>serão considerados os processos de execução. </a:t>
            </a:r>
            <a:endParaRPr lang="pt-BR" dirty="0" smtClean="0"/>
          </a:p>
          <a:p>
            <a:r>
              <a:rPr lang="pt-BR" dirty="0" smtClean="0"/>
              <a:t>Consideram-se </a:t>
            </a:r>
            <a:r>
              <a:rPr lang="pt-BR" dirty="0"/>
              <a:t>os processos de primeiro grau e juizados especiais estaduais e federais.</a:t>
            </a:r>
          </a:p>
        </p:txBody>
      </p:sp>
    </p:spTree>
    <p:extLst>
      <p:ext uri="{BB962C8B-B14F-4D97-AF65-F5344CB8AC3E}">
        <p14:creationId xmlns:p14="http://schemas.microsoft.com/office/powerpoint/2010/main" val="41615045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METAS NACIONAIS - ART. 7º, V (60PTS)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b="1" dirty="0"/>
              <a:t>Até 60 pontos</a:t>
            </a:r>
            <a:r>
              <a:rPr lang="pt-BR" dirty="0"/>
              <a:t>, de acordo com o índice de cumprimento do tribunal e o quartil do segmento de justiça. </a:t>
            </a:r>
          </a:p>
          <a:p>
            <a:pPr marL="0" indent="0">
              <a:buNone/>
            </a:pPr>
            <a:r>
              <a:rPr lang="pt-BR" dirty="0"/>
              <a:t>Para cada meta nacional:</a:t>
            </a:r>
          </a:p>
          <a:p>
            <a:pPr marL="457200" lvl="1" indent="0">
              <a:buNone/>
            </a:pPr>
            <a:r>
              <a:rPr lang="pt-BR" dirty="0"/>
              <a:t>a) igual ou maior que o segundo quartil e menor que o terceiro quartil, exceto tribunais superiores e tribunais que não cumpriram a meta (7 pontos);</a:t>
            </a:r>
          </a:p>
          <a:p>
            <a:pPr marL="457200" lvl="1" indent="0">
              <a:buNone/>
            </a:pPr>
            <a:r>
              <a:rPr lang="pt-BR" dirty="0"/>
              <a:t>b) a partir do terceiro quartil, exceto tribunais superiores e tribunais que não cumpriram a meta (10 pontos);</a:t>
            </a:r>
          </a:p>
          <a:p>
            <a:pPr marL="457200" lvl="1" indent="0">
              <a:buNone/>
            </a:pPr>
            <a:r>
              <a:rPr lang="pt-BR" dirty="0"/>
              <a:t>c) para tribunais superiores: cumprimento da Meta maior ou igual a 100% (10 pontos); </a:t>
            </a:r>
            <a:endParaRPr lang="pt-BR" dirty="0" smtClean="0"/>
          </a:p>
          <a:p>
            <a:r>
              <a:rPr lang="pt-BR" dirty="0"/>
              <a:t>No caso do segmento de Justiça possuir mais de um período ou percentual de julgamento </a:t>
            </a:r>
            <a:r>
              <a:rPr lang="pt-BR" dirty="0" smtClean="0"/>
              <a:t>da Meta</a:t>
            </a:r>
            <a:r>
              <a:rPr lang="pt-BR" dirty="0"/>
              <a:t>, será utilizada uma ponderação baseada no percentual de julgamento definido e no quantitativo de processos no passivo de cada Meta do Tribunal, de acordo com a seguinte </a:t>
            </a:r>
            <a:r>
              <a:rPr lang="pt-BR" dirty="0" smtClean="0"/>
              <a:t>fórmula: </a:t>
            </a:r>
          </a:p>
          <a:p>
            <a:pPr marL="0" indent="0">
              <a:buNone/>
            </a:pPr>
            <a:r>
              <a:rPr lang="pt-BR" i="1" dirty="0"/>
              <a:t>	</a:t>
            </a:r>
            <a:r>
              <a:rPr lang="pt-BR" b="1" i="1" dirty="0" smtClean="0"/>
              <a:t>Resultado </a:t>
            </a:r>
            <a:r>
              <a:rPr lang="pt-BR" b="1" i="1" dirty="0"/>
              <a:t>= Número total de processos julgados em todos os períodos da meta / (∑</a:t>
            </a:r>
            <a:r>
              <a:rPr lang="pt-BR" b="1" i="1" baseline="-25000" dirty="0"/>
              <a:t>i</a:t>
            </a:r>
            <a:r>
              <a:rPr lang="pt-BR" b="1" i="1" dirty="0"/>
              <a:t> Passivo </a:t>
            </a:r>
            <a:r>
              <a:rPr lang="pt-BR" b="1" i="1" dirty="0" smtClean="0"/>
              <a:t>	do </a:t>
            </a:r>
            <a:r>
              <a:rPr lang="pt-BR" b="1" i="1" dirty="0"/>
              <a:t>período “i” * Percentual de julgamento da meta no período “i</a:t>
            </a:r>
            <a:r>
              <a:rPr lang="pt-BR" b="1" i="1" dirty="0" smtClean="0"/>
              <a:t>”)</a:t>
            </a:r>
            <a:endParaRPr lang="pt-BR" sz="2400" b="1" dirty="0"/>
          </a:p>
          <a:p>
            <a:pPr marL="457200" lvl="1" indent="0">
              <a:buNone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29102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049" y="1079840"/>
            <a:ext cx="10907751" cy="1064305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JULGAR OS PROCESSOS ANTIGOS - ART. 7º, VI (50PTS)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b="1" dirty="0"/>
              <a:t>Até 50 pontos</a:t>
            </a:r>
            <a:r>
              <a:rPr lang="pt-BR" dirty="0"/>
              <a:t>, de forma que os processos antigos pendentes de julgamento representem:</a:t>
            </a:r>
          </a:p>
          <a:p>
            <a:pPr marL="457200" lvl="1" indent="0">
              <a:buNone/>
            </a:pPr>
            <a:r>
              <a:rPr lang="pt-BR" dirty="0"/>
              <a:t>a) de 30,01% a 40% do total de casos pendentes de julgamento (15 pontos);</a:t>
            </a:r>
          </a:p>
          <a:p>
            <a:pPr marL="457200" lvl="1" indent="0">
              <a:buNone/>
            </a:pPr>
            <a:r>
              <a:rPr lang="pt-BR" dirty="0"/>
              <a:t>b) de 20,01% a 30,00% do total de casos pendentes de julgamento (30 pontos);</a:t>
            </a:r>
          </a:p>
          <a:p>
            <a:pPr marL="457200" lvl="1" indent="0">
              <a:buNone/>
            </a:pPr>
            <a:r>
              <a:rPr lang="pt-BR" dirty="0"/>
              <a:t>c) de 10,01% a 20% do total de casos pendentes de julgamento (45 pontos);</a:t>
            </a:r>
          </a:p>
          <a:p>
            <a:pPr marL="457200" lvl="1" indent="0">
              <a:buNone/>
            </a:pPr>
            <a:r>
              <a:rPr lang="pt-BR" dirty="0"/>
              <a:t>d) até 10% do total de casos pendentes de julgamento (50 pontos).</a:t>
            </a:r>
          </a:p>
          <a:p>
            <a:r>
              <a:rPr lang="pt-BR" dirty="0"/>
              <a:t>São considerados como processos pendentes de julgamento aqueles que nunca foram julgados, em cada grau de jurisdição, conforme regra de parametrização das variáveis SentC1º, Dec2º, </a:t>
            </a:r>
            <a:r>
              <a:rPr lang="pt-BR" dirty="0" err="1"/>
              <a:t>DecTr</a:t>
            </a:r>
            <a:r>
              <a:rPr lang="pt-BR" dirty="0"/>
              <a:t> e </a:t>
            </a:r>
            <a:r>
              <a:rPr lang="pt-BR" dirty="0" err="1"/>
              <a:t>SentCJe</a:t>
            </a:r>
            <a:r>
              <a:rPr lang="pt-BR" dirty="0"/>
              <a:t>, da Resolução CNJ nº 76/2009. </a:t>
            </a:r>
          </a:p>
          <a:p>
            <a:r>
              <a:rPr lang="pt-BR" dirty="0"/>
              <a:t>Não são considerados os processos de execução.</a:t>
            </a:r>
          </a:p>
          <a:p>
            <a:r>
              <a:rPr lang="pt-BR" dirty="0"/>
              <a:t>O CNJ poderá pedir dados complementares por meio de formulário eletrônico.</a:t>
            </a:r>
          </a:p>
        </p:txBody>
      </p:sp>
    </p:spTree>
    <p:extLst>
      <p:ext uri="{BB962C8B-B14F-4D97-AF65-F5344CB8AC3E}">
        <p14:creationId xmlns:p14="http://schemas.microsoft.com/office/powerpoint/2010/main" val="259647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APRESENTAÇÃO</a:t>
            </a:r>
            <a:r>
              <a:rPr lang="pt-BR" sz="4000" dirty="0"/>
              <a:t>	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avaliação segmentada nesses eixos permitirá identificar os melhores tribunais do país sob uma ótica complexa que contempla questões variadas de organização e desempenho do tribunal. </a:t>
            </a:r>
          </a:p>
          <a:p>
            <a:r>
              <a:rPr lang="pt-BR" dirty="0"/>
              <a:t>A </a:t>
            </a:r>
            <a:r>
              <a:rPr lang="pt-BR" b="1" dirty="0"/>
              <a:t>pontuação relativa</a:t>
            </a:r>
            <a:r>
              <a:rPr lang="pt-BR" dirty="0"/>
              <a:t> é definida pela razão entre a pontuação total do tribunal e a pontuação máxima que ele poderia alcançar, em razão do segmento de justiça a que pertence. </a:t>
            </a:r>
          </a:p>
        </p:txBody>
      </p:sp>
    </p:spTree>
    <p:extLst>
      <p:ext uri="{BB962C8B-B14F-4D97-AF65-F5344CB8AC3E}">
        <p14:creationId xmlns:p14="http://schemas.microsoft.com/office/powerpoint/2010/main" val="14331993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025" y="1079840"/>
            <a:ext cx="11374244" cy="1064305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VIOLÊNCIA DOMÉSTICA E FAMILIAR- ART. 7º, VII (40PTS)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Resolução </a:t>
            </a:r>
            <a:r>
              <a:rPr lang="pt-BR" dirty="0"/>
              <a:t>CNJ nº </a:t>
            </a:r>
            <a:r>
              <a:rPr lang="pt-BR" dirty="0" smtClean="0"/>
              <a:t>254/2018;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b="1" dirty="0"/>
              <a:t>Até 40 pontos</a:t>
            </a:r>
            <a:r>
              <a:rPr lang="pt-BR" dirty="0"/>
              <a:t>, sendo:</a:t>
            </a:r>
          </a:p>
          <a:p>
            <a:pPr marL="457200" lvl="1" indent="0" algn="just">
              <a:lnSpc>
                <a:spcPct val="115000"/>
              </a:lnSpc>
              <a:buNone/>
            </a:pPr>
            <a:r>
              <a:rPr lang="pt-BR" dirty="0"/>
              <a:t>a) envio dos dados estatísticos de cada uma das semanas do programa “Justiça pela Paz em Casa” (5 pontos);</a:t>
            </a:r>
          </a:p>
          <a:p>
            <a:pPr marL="457200" lvl="1" indent="0" algn="just">
              <a:lnSpc>
                <a:spcPct val="115000"/>
              </a:lnSpc>
              <a:buNone/>
            </a:pPr>
            <a:r>
              <a:rPr lang="pt-BR" dirty="0"/>
              <a:t>b) envio dos dados estatísticos semestrais e anuais previstos no art. 9º da Resolução (5 pontos);</a:t>
            </a:r>
          </a:p>
          <a:p>
            <a:pPr marL="457200" lvl="1" indent="0" algn="just">
              <a:lnSpc>
                <a:spcPct val="115000"/>
              </a:lnSpc>
              <a:buNone/>
            </a:pPr>
            <a:r>
              <a:rPr lang="pt-BR" dirty="0"/>
              <a:t>c) envio dos dados referentes aos processos de violência doméstica e familiar contra a mulher e </a:t>
            </a:r>
            <a:r>
              <a:rPr lang="pt-BR" dirty="0" err="1"/>
              <a:t>feminicídio</a:t>
            </a:r>
            <a:r>
              <a:rPr lang="pt-BR" dirty="0"/>
              <a:t>, segundo as Tabelas Unificadas do Poder Judiciário e com o lançamento adequado dos registros das classes, assuntos, movimentos e partes (15 pontos);</a:t>
            </a:r>
          </a:p>
          <a:p>
            <a:pPr marL="457200" lvl="1" indent="0" algn="just">
              <a:lnSpc>
                <a:spcPct val="115000"/>
              </a:lnSpc>
              <a:buNone/>
            </a:pPr>
            <a:r>
              <a:rPr lang="pt-BR" dirty="0"/>
              <a:t>d) tempo médio decorrido entre a data do início da ação penal e do julgamento de mérito igual ou menor que o segundo quartil, nos processos de violência doméstica e </a:t>
            </a:r>
            <a:r>
              <a:rPr lang="pt-BR" dirty="0" err="1"/>
              <a:t>feminicídio</a:t>
            </a:r>
            <a:r>
              <a:rPr lang="pt-BR" dirty="0"/>
              <a:t> (15 pontos).</a:t>
            </a:r>
          </a:p>
          <a:p>
            <a:endParaRPr lang="pt-B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98106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MÊS NACIONAL DO JÚRI - ART. 7º, VIII (35PTS)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b="1" dirty="0"/>
              <a:t>Até 35 pontos</a:t>
            </a:r>
            <a:r>
              <a:rPr lang="pt-BR" dirty="0"/>
              <a:t>, sendo:</a:t>
            </a:r>
          </a:p>
          <a:p>
            <a:pPr marL="457200" lvl="1" indent="0">
              <a:buNone/>
            </a:pPr>
            <a:r>
              <a:rPr lang="pt-BR" dirty="0"/>
              <a:t>a) envio dos dados estatísticos do mês de esforço concentrado “Mês Nacional do Júri” (5 pontos);</a:t>
            </a:r>
          </a:p>
          <a:p>
            <a:pPr marL="457200" lvl="1" indent="0">
              <a:buNone/>
            </a:pPr>
            <a:r>
              <a:rPr lang="pt-BR" dirty="0"/>
              <a:t>b) envio dos dados referentes a processos e julgamentos de crimes dolosos contra a vida, segundo parâmetro de informações das Tabelas Unificadas do Poder Judiciário e do lançamento adequado dos registros das classes, assuntos, movimentos e partes, conforme art. 1ª, VIII e art. 5º da Portaria CNJ nº 69/2017 (15 pontos);</a:t>
            </a:r>
          </a:p>
          <a:p>
            <a:pPr marL="457200" lvl="1" indent="0">
              <a:buNone/>
            </a:pPr>
            <a:r>
              <a:rPr lang="pt-BR" dirty="0"/>
              <a:t>c) tempo médio decorrido entre a data do início da ação penal e o julgamento de mérito igual ou menor que o segundo quartil, nos processos de ação penal de competência do júri (15 pontos</a:t>
            </a:r>
            <a:r>
              <a:rPr lang="pt-BR" dirty="0" smtClean="0"/>
              <a:t>).</a:t>
            </a:r>
          </a:p>
          <a:p>
            <a:pPr marL="457200" lvl="1" indent="0">
              <a:buNone/>
            </a:pPr>
            <a:endParaRPr lang="pt-BR" dirty="0"/>
          </a:p>
          <a:p>
            <a:r>
              <a:rPr lang="pt-BR" dirty="0"/>
              <a:t>Para o item (a) serão observados os dados recebidos e os prazos constantes da Portaria CNJ nº 69/2017. </a:t>
            </a:r>
          </a:p>
          <a:p>
            <a:r>
              <a:rPr lang="pt-BR" dirty="0"/>
              <a:t>Para os itens (b) e (c) serão considerados os dados recebidos em razão do cumprimento do art. 8º, II desta portaria (modelo MNI</a:t>
            </a:r>
            <a:r>
              <a:rPr lang="pt-BR" dirty="0" smtClean="0"/>
              <a:t>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39078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57897"/>
            <a:ext cx="10515600" cy="1217311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TRANSPARÊNCIA E INFORMAÇÃO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3100" b="1" dirty="0" smtClean="0"/>
              <a:t>Neste eixo, </a:t>
            </a:r>
            <a:r>
              <a:rPr lang="pt-BR" sz="3100" b="1" dirty="0"/>
              <a:t>estão contemplados itens que avaliam:</a:t>
            </a:r>
            <a:r>
              <a:rPr lang="pt-BR" b="1" dirty="0"/>
              <a:t/>
            </a:r>
            <a:br>
              <a:rPr lang="pt-BR" b="1" dirty="0"/>
            </a:b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</a:t>
            </a:r>
            <a:r>
              <a:rPr lang="pt-BR" dirty="0"/>
              <a:t>envio dos dados estatísticos </a:t>
            </a:r>
            <a:r>
              <a:rPr lang="pt-BR" dirty="0" smtClean="0"/>
              <a:t>validados;</a:t>
            </a:r>
          </a:p>
          <a:p>
            <a:r>
              <a:rPr lang="pt-BR" dirty="0" smtClean="0"/>
              <a:t>observância </a:t>
            </a:r>
            <a:r>
              <a:rPr lang="pt-BR" dirty="0"/>
              <a:t>às Tabelas Processuais </a:t>
            </a:r>
            <a:r>
              <a:rPr lang="pt-BR" dirty="0" smtClean="0"/>
              <a:t>Unificadas;</a:t>
            </a:r>
            <a:endParaRPr lang="pt-BR" dirty="0" smtClean="0"/>
          </a:p>
          <a:p>
            <a:r>
              <a:rPr lang="pt-BR" dirty="0" smtClean="0"/>
              <a:t>ampla </a:t>
            </a:r>
            <a:r>
              <a:rPr lang="pt-BR" dirty="0"/>
              <a:t>transparência ao </a:t>
            </a:r>
            <a:r>
              <a:rPr lang="pt-BR" dirty="0" smtClean="0"/>
              <a:t>cidadão;</a:t>
            </a:r>
            <a:endParaRPr lang="pt-BR" dirty="0" smtClean="0"/>
          </a:p>
          <a:p>
            <a:r>
              <a:rPr lang="pt-BR" b="1" dirty="0"/>
              <a:t>Pontuação Máxima no Eixo Transparência e Informação: 355 pontos (30,2% do total</a:t>
            </a:r>
            <a:r>
              <a:rPr lang="pt-BR" b="1" dirty="0" smtClean="0"/>
              <a:t>).</a:t>
            </a:r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47309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6395" y="1291713"/>
            <a:ext cx="11519210" cy="1064305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JUSTIÇA EM NÚMEROS E MÓDULO DE PRODUTIVIDADE MENSAL - ART. 8º, I (50PTS)</a:t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/>
              <a:t>Resolução CNJ nº 76/2009</a:t>
            </a:r>
          </a:p>
          <a:p>
            <a:r>
              <a:rPr lang="pt-BR" b="1" dirty="0" smtClean="0"/>
              <a:t>Até </a:t>
            </a:r>
            <a:r>
              <a:rPr lang="pt-BR" b="1" dirty="0"/>
              <a:t>50 pontos</a:t>
            </a:r>
            <a:r>
              <a:rPr lang="pt-BR" dirty="0"/>
              <a:t>, sendo obrigatório:</a:t>
            </a:r>
          </a:p>
          <a:p>
            <a:pPr marL="457200" lvl="1" indent="0">
              <a:buNone/>
            </a:pPr>
            <a:r>
              <a:rPr lang="pt-BR" dirty="0"/>
              <a:t>a) o encaminhamento - dentro dos prazos previstos na Resolução e nos Procedimentos de Competência da Comissão Permanente de Gestão Estratégica, Estatística e Orçamento nº 000082109.2015.2.00.0000 e 000403508.2015.2.00.0000 - de todos os dados descritos nos anexos da Resolução CNJ nº 76/2009. Não são consideradas válidas as informações sem preenchimento ou assinaladas como “indisponíveis”;</a:t>
            </a:r>
          </a:p>
          <a:p>
            <a:pPr marL="457200" lvl="1" indent="0">
              <a:buNone/>
            </a:pPr>
            <a:r>
              <a:rPr lang="pt-BR" dirty="0"/>
              <a:t>b) o encaminhamento, dentro dos prazos previstos na Resolução, das retificações ou justificativas de questionamentos porventura existentes. A validade da justificativa ou da retificação será avaliada pela Comissão Avaliadora;</a:t>
            </a:r>
          </a:p>
          <a:p>
            <a:pPr marL="457200" lvl="1" indent="0">
              <a:buNone/>
            </a:pPr>
            <a:r>
              <a:rPr lang="pt-BR" dirty="0"/>
              <a:t>c) ter realizado, no prazo de 10 dias, a correção de todas as falhas/inconsistências identificadas pelo CNJ no fornecimento dos dados que integram o SIESPJ;</a:t>
            </a:r>
          </a:p>
          <a:p>
            <a:pPr marL="457200" lvl="1" indent="0">
              <a:buNone/>
            </a:pPr>
            <a:r>
              <a:rPr lang="pt-BR" dirty="0"/>
              <a:t>d) consistência no conteúdo dos dados informados em ambos os sistemas. </a:t>
            </a:r>
          </a:p>
          <a:p>
            <a:pPr marL="457200" lvl="1" indent="0">
              <a:buNone/>
            </a:pPr>
            <a:r>
              <a:rPr lang="pt-BR" dirty="0"/>
              <a:t> </a:t>
            </a:r>
          </a:p>
          <a:p>
            <a:pPr marL="457200" lvl="1" indent="0">
              <a:buNone/>
            </a:pPr>
            <a:r>
              <a:rPr lang="pt-BR" dirty="0" err="1"/>
              <a:t>Obs</a:t>
            </a:r>
            <a:r>
              <a:rPr lang="pt-BR" dirty="0"/>
              <a:t> 1. O não cumprimento dos itens (a), (b) ou (c) em uma ou mais variáveis ocasionará em perda integral da pontuação.</a:t>
            </a:r>
          </a:p>
          <a:p>
            <a:pPr marL="457200" lvl="1" indent="0">
              <a:buNone/>
            </a:pPr>
            <a:r>
              <a:rPr lang="pt-BR" dirty="0" err="1"/>
              <a:t>Obs</a:t>
            </a:r>
            <a:r>
              <a:rPr lang="pt-BR" dirty="0"/>
              <a:t> 2. Para avaliação do item (d) será verificada a diferença entre as variáveis de casos novos, pendentes, baixados e sentenças. Diferenças abaixo de 10% não perdem ponto; entre 10,01% a 15% perde-se 5 pontos; entre 15,01% e 20% perde-se 10 pontos; entre 20,01% e 25% perde-se 15 pontos; entre 25,01% e 30% perde-se 20 pontos; acima de 30% perde-se 25 pontos.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89799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7629" y="1079840"/>
            <a:ext cx="11418849" cy="1064305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ENVIO DE DADOS NO PADRÃO MNI - ART. 8º, II (200PTS)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dirty="0"/>
              <a:t>transmissão de arquivos que terão por base o Modelo Nacional de Interoperabilidade (MNI) do </a:t>
            </a:r>
            <a:r>
              <a:rPr lang="pt-BR" dirty="0" smtClean="0"/>
              <a:t>CNJ;</a:t>
            </a:r>
          </a:p>
          <a:p>
            <a:r>
              <a:rPr lang="pt-BR" b="1" dirty="0" smtClean="0"/>
              <a:t>200 </a:t>
            </a:r>
            <a:r>
              <a:rPr lang="pt-BR" b="1" dirty="0"/>
              <a:t>pontos</a:t>
            </a:r>
            <a:r>
              <a:rPr lang="pt-BR" dirty="0"/>
              <a:t>, considerando os seguintes aspectos:</a:t>
            </a:r>
          </a:p>
          <a:p>
            <a:pPr marL="457200" lvl="1" indent="0">
              <a:buNone/>
            </a:pPr>
            <a:r>
              <a:rPr lang="pt-BR" dirty="0"/>
              <a:t>a) consistência da informação prestada, considerando o comparativo dos dados enviados com as variáveis existentes nos sistemas Justiça em Números e Módulo de Produtividade Mensal, conforme a proposta de parametrização disponibilizada no site do CNJ (até 100 pontos);</a:t>
            </a:r>
          </a:p>
          <a:p>
            <a:pPr marL="457200" lvl="1" indent="0">
              <a:buNone/>
            </a:pPr>
            <a:r>
              <a:rPr lang="pt-BR" dirty="0"/>
              <a:t>b) validação dos campos informados, considerando os seguintes aspectos (até 100 pontos): </a:t>
            </a:r>
          </a:p>
          <a:p>
            <a:pPr marL="457200" lvl="1" indent="0">
              <a:buNone/>
            </a:pPr>
            <a:r>
              <a:rPr lang="pt-BR" dirty="0"/>
              <a:t>b.1) campos obrigatórios faltantes ou mal preenchidos;</a:t>
            </a:r>
          </a:p>
          <a:p>
            <a:pPr marL="457200" lvl="1" indent="0">
              <a:buNone/>
            </a:pPr>
            <a:r>
              <a:rPr lang="pt-BR" dirty="0"/>
              <a:t>b.2) datas no formato AAAAMMDDHHMMSS (ISO 8601); </a:t>
            </a:r>
          </a:p>
          <a:p>
            <a:pPr marL="457200" lvl="1" indent="0">
              <a:buNone/>
            </a:pPr>
            <a:r>
              <a:rPr lang="pt-BR" dirty="0"/>
              <a:t>b.3) códigos </a:t>
            </a:r>
            <a:r>
              <a:rPr lang="pt-BR" dirty="0" err="1"/>
              <a:t>classeProcessual</a:t>
            </a:r>
            <a:r>
              <a:rPr lang="pt-BR" dirty="0"/>
              <a:t> válidos e em último nível das </a:t>
            </a:r>
            <a:r>
              <a:rPr lang="pt-BR" dirty="0" err="1"/>
              <a:t>TPUs</a:t>
            </a:r>
            <a:r>
              <a:rPr lang="pt-BR" dirty="0"/>
              <a:t>;</a:t>
            </a:r>
          </a:p>
          <a:p>
            <a:pPr marL="457200" lvl="1" indent="0">
              <a:buNone/>
            </a:pPr>
            <a:r>
              <a:rPr lang="pt-BR" dirty="0"/>
              <a:t>b.4) campos </a:t>
            </a:r>
            <a:r>
              <a:rPr lang="pt-BR" dirty="0" err="1"/>
              <a:t>tipoAssuntoProcessual.c</a:t>
            </a:r>
            <a:r>
              <a:rPr lang="pt-BR" dirty="0"/>
              <a:t> </a:t>
            </a:r>
            <a:r>
              <a:rPr lang="pt-BR" dirty="0" err="1"/>
              <a:t>codigoNacional</a:t>
            </a:r>
            <a:r>
              <a:rPr lang="pt-BR" dirty="0"/>
              <a:t> e/ou </a:t>
            </a:r>
            <a:r>
              <a:rPr lang="pt-BR" dirty="0" err="1"/>
              <a:t>tipoAssuntoLocal</a:t>
            </a:r>
            <a:r>
              <a:rPr lang="pt-BR" dirty="0"/>
              <a:t>. </a:t>
            </a:r>
            <a:r>
              <a:rPr lang="pt-BR" dirty="0" err="1"/>
              <a:t>codigoPaiNacional</a:t>
            </a:r>
            <a:r>
              <a:rPr lang="pt-BR" dirty="0"/>
              <a:t> válidos;</a:t>
            </a:r>
          </a:p>
          <a:p>
            <a:pPr marL="457200" lvl="1" indent="0">
              <a:buNone/>
            </a:pPr>
            <a:r>
              <a:rPr lang="pt-BR" dirty="0"/>
              <a:t>b.5) campos </a:t>
            </a:r>
            <a:r>
              <a:rPr lang="pt-BR" dirty="0" err="1"/>
              <a:t>tipoAssuntoProcessual.codigoNacional</a:t>
            </a:r>
            <a:r>
              <a:rPr lang="pt-BR" dirty="0"/>
              <a:t> e/ou </a:t>
            </a:r>
            <a:r>
              <a:rPr lang="pt-BR" dirty="0" err="1"/>
              <a:t>tipoAssuntoLocal</a:t>
            </a:r>
            <a:r>
              <a:rPr lang="pt-BR" dirty="0"/>
              <a:t>. </a:t>
            </a:r>
            <a:r>
              <a:rPr lang="pt-BR" dirty="0" err="1"/>
              <a:t>codigoPaiNacional</a:t>
            </a:r>
            <a:r>
              <a:rPr lang="pt-BR" dirty="0"/>
              <a:t> a partir do terceiro nível ou no último nível das </a:t>
            </a:r>
            <a:r>
              <a:rPr lang="pt-BR" dirty="0" err="1"/>
              <a:t>TPUs</a:t>
            </a:r>
            <a:r>
              <a:rPr lang="pt-BR" dirty="0"/>
              <a:t>; </a:t>
            </a:r>
          </a:p>
          <a:p>
            <a:pPr marL="457200" lvl="1" indent="0">
              <a:buNone/>
            </a:pPr>
            <a:r>
              <a:rPr lang="pt-BR" dirty="0"/>
              <a:t>b.6) campos </a:t>
            </a:r>
            <a:r>
              <a:rPr lang="pt-BR" dirty="0" err="1"/>
              <a:t>tipoMovimentoNacional</a:t>
            </a:r>
            <a:r>
              <a:rPr lang="pt-BR" dirty="0"/>
              <a:t>. </a:t>
            </a:r>
            <a:r>
              <a:rPr lang="pt-BR" dirty="0" err="1"/>
              <a:t>codigoNacional</a:t>
            </a:r>
            <a:r>
              <a:rPr lang="pt-BR" dirty="0"/>
              <a:t> e/ou </a:t>
            </a:r>
            <a:r>
              <a:rPr lang="pt-BR" dirty="0" err="1"/>
              <a:t>tipoMovimentoLocal.codigoPaiNacional</a:t>
            </a:r>
            <a:r>
              <a:rPr lang="pt-BR" dirty="0"/>
              <a:t> válidos;</a:t>
            </a:r>
          </a:p>
          <a:p>
            <a:pPr marL="457200" lvl="1" indent="0">
              <a:buNone/>
            </a:pPr>
            <a:r>
              <a:rPr lang="pt-BR" dirty="0"/>
              <a:t>b.7) campos </a:t>
            </a:r>
            <a:r>
              <a:rPr lang="pt-BR" dirty="0" err="1"/>
              <a:t>movimentoNacional.complemento</a:t>
            </a:r>
            <a:r>
              <a:rPr lang="pt-BR" dirty="0"/>
              <a:t> e/ou </a:t>
            </a:r>
            <a:r>
              <a:rPr lang="pt-BR" dirty="0" err="1"/>
              <a:t>movimentoLocal.complemento</a:t>
            </a:r>
            <a:r>
              <a:rPr lang="pt-BR" dirty="0"/>
              <a:t> preenchido como: &lt;código do complemento&gt;&lt;”:”&gt;&lt;descrição do complemento&gt;&lt;”:”&gt;&lt;código do complemento tabelado&gt;&lt;descrição do complemento tabelado, ou de texto livre, conforme o caso&gt;</a:t>
            </a:r>
          </a:p>
          <a:p>
            <a:pPr marL="457200" lvl="1" indent="0">
              <a:buNone/>
            </a:pPr>
            <a:r>
              <a:rPr lang="pt-BR" dirty="0"/>
              <a:t>b.8) </a:t>
            </a:r>
            <a:r>
              <a:rPr lang="pt-BR" dirty="0" err="1"/>
              <a:t>orgaoJulgador.codigoOrgao</a:t>
            </a:r>
            <a:r>
              <a:rPr lang="pt-BR" dirty="0"/>
              <a:t> de acordo com os códigos das unidades judiciárias / módulo de produtividade; </a:t>
            </a:r>
          </a:p>
          <a:p>
            <a:pPr marL="457200" lvl="1" indent="0">
              <a:buNone/>
            </a:pPr>
            <a:r>
              <a:rPr lang="pt-BR" dirty="0"/>
              <a:t>b.9) campo “grau” preenchido de acordo com as opções G1,G2,TR,JE,TRU,TNU,SUP;</a:t>
            </a:r>
          </a:p>
          <a:p>
            <a:pPr marL="457200" lvl="1" indent="0">
              <a:buNone/>
            </a:pPr>
            <a:r>
              <a:rPr lang="pt-BR" dirty="0"/>
              <a:t>b.10) número do processo no padrão da Resolução CNJ nº 64/2008 e com dígito verificador válido;</a:t>
            </a:r>
          </a:p>
          <a:p>
            <a:pPr marL="457200" lvl="1" indent="0">
              <a:buNone/>
            </a:pPr>
            <a:r>
              <a:rPr lang="pt-BR" dirty="0"/>
              <a:t>b.11) dados das partes devidamente preenchidos (datas de nascimento, sexo, nomes, documentação de identificação, endereço, etc.).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54205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2955" y="1079840"/>
            <a:ext cx="11329639" cy="1064305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NUGEP E BANCO NACIONAL DE DEMANDAS REPETITIVAS - ART. 8º, III (15PTS)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Resolução CNJ nº </a:t>
            </a:r>
            <a:r>
              <a:rPr lang="pt-BR" dirty="0" smtClean="0"/>
              <a:t>235/2016;</a:t>
            </a:r>
            <a:endParaRPr lang="pt-BR" b="1" dirty="0" smtClean="0"/>
          </a:p>
          <a:p>
            <a:r>
              <a:rPr lang="pt-BR" b="1" dirty="0" smtClean="0"/>
              <a:t>Até </a:t>
            </a:r>
            <a:r>
              <a:rPr lang="pt-BR" b="1" dirty="0"/>
              <a:t>15 pontos</a:t>
            </a:r>
            <a:r>
              <a:rPr lang="pt-BR" dirty="0"/>
              <a:t>, sendo:</a:t>
            </a:r>
          </a:p>
          <a:p>
            <a:pPr marL="457200" lvl="1" indent="0">
              <a:buNone/>
            </a:pPr>
            <a:r>
              <a:rPr lang="pt-BR" dirty="0"/>
              <a:t>a) envio dos dados previstos no art. 5º e nos anexos da Resolução CNJ nº 235/2016 (10 pontos);</a:t>
            </a:r>
          </a:p>
          <a:p>
            <a:pPr marL="457200" lvl="1" indent="0">
              <a:buNone/>
            </a:pPr>
            <a:r>
              <a:rPr lang="pt-BR" dirty="0"/>
              <a:t>b) ter criado o NUGEP estruturado na forma prevista nos </a:t>
            </a:r>
            <a:r>
              <a:rPr lang="pt-BR" dirty="0" err="1"/>
              <a:t>arts</a:t>
            </a:r>
            <a:r>
              <a:rPr lang="pt-BR" dirty="0"/>
              <a:t>. 6º e 7º (5 pontos).</a:t>
            </a:r>
          </a:p>
          <a:p>
            <a:r>
              <a:rPr lang="pt-BR" dirty="0"/>
              <a:t>comprovado pelo CNJ, com base nos dados enviados no </a:t>
            </a:r>
            <a:r>
              <a:rPr lang="pt-BR" dirty="0" smtClean="0"/>
              <a:t>BNPR.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51052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9502" y="1079840"/>
            <a:ext cx="10874298" cy="1064305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RANKING DA TRANSPARÊNCIA - ART. 8º, IV (90PTS)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Resolução CNJ nº </a:t>
            </a:r>
            <a:r>
              <a:rPr lang="pt-BR" dirty="0" smtClean="0"/>
              <a:t>215/2015;</a:t>
            </a:r>
          </a:p>
          <a:p>
            <a:r>
              <a:rPr lang="pt-BR" dirty="0" smtClean="0"/>
              <a:t>Será </a:t>
            </a:r>
            <a:r>
              <a:rPr lang="pt-BR" dirty="0"/>
              <a:t>considerado o ranking mais recente apurado e divulgado pelo Conselho Nacional de </a:t>
            </a:r>
            <a:r>
              <a:rPr lang="pt-BR" dirty="0" smtClean="0"/>
              <a:t>Justiça;</a:t>
            </a:r>
            <a:endParaRPr lang="pt-BR" dirty="0"/>
          </a:p>
          <a:p>
            <a:r>
              <a:rPr lang="pt-BR" b="1" dirty="0" smtClean="0"/>
              <a:t>Até </a:t>
            </a:r>
            <a:r>
              <a:rPr lang="pt-BR" b="1" dirty="0"/>
              <a:t>90 pontos</a:t>
            </a:r>
            <a:r>
              <a:rPr lang="pt-BR" dirty="0"/>
              <a:t>, de acordo com as seguintes faixas de pontuação de atendimento aos itens definidos no Anexo II da Resolução:</a:t>
            </a:r>
          </a:p>
          <a:p>
            <a:pPr marL="457200" lvl="1" indent="0">
              <a:buNone/>
            </a:pPr>
            <a:r>
              <a:rPr lang="pt-BR" dirty="0"/>
              <a:t>a) de 50,0% a 59,9% (20 pontos);</a:t>
            </a:r>
          </a:p>
          <a:p>
            <a:pPr marL="457200" lvl="1" indent="0">
              <a:buNone/>
            </a:pPr>
            <a:r>
              <a:rPr lang="pt-BR" dirty="0"/>
              <a:t>b) de 60,0% a 69,9% (60 pontos);</a:t>
            </a:r>
          </a:p>
          <a:p>
            <a:pPr marL="457200" lvl="1" indent="0">
              <a:buNone/>
            </a:pPr>
            <a:r>
              <a:rPr lang="pt-BR" dirty="0"/>
              <a:t>c) de 70,0% a 79,9% (70 pontos);</a:t>
            </a:r>
          </a:p>
          <a:p>
            <a:pPr marL="457200" lvl="1" indent="0">
              <a:buNone/>
            </a:pPr>
            <a:r>
              <a:rPr lang="pt-BR" dirty="0"/>
              <a:t>d) de 80,0% a 89,9% (80 pontos);</a:t>
            </a:r>
          </a:p>
          <a:p>
            <a:pPr marL="457200" lvl="1" indent="0">
              <a:buNone/>
            </a:pPr>
            <a:r>
              <a:rPr lang="pt-BR" dirty="0"/>
              <a:t>e) acima de 90,0% (85 pontos);</a:t>
            </a:r>
          </a:p>
          <a:p>
            <a:pPr marL="457200" lvl="1" indent="0">
              <a:buNone/>
            </a:pPr>
            <a:r>
              <a:rPr lang="pt-BR" dirty="0"/>
              <a:t>f) 100,0% (90 pontos</a:t>
            </a:r>
            <a:r>
              <a:rPr lang="pt-BR" dirty="0" smtClean="0"/>
              <a:t>).</a:t>
            </a:r>
          </a:p>
          <a:p>
            <a:pPr marL="457200" lvl="1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77955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0064" y="1355075"/>
            <a:ext cx="10515600" cy="3712684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/>
              <a:t>Departamento de Pesquisas Judiciárias</a:t>
            </a:r>
            <a:br>
              <a:rPr lang="pt-BR" b="1" dirty="0" smtClean="0"/>
            </a:br>
            <a:r>
              <a:rPr lang="pt-BR" b="1" dirty="0" smtClean="0"/>
              <a:t>Conselho Nacional de Justiça</a:t>
            </a:r>
            <a:br>
              <a:rPr lang="pt-BR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sz="3600" b="1" dirty="0" smtClean="0">
                <a:hlinkClick r:id="rId2"/>
              </a:rPr>
              <a:t>Estatistica@cnj.jus.br</a:t>
            </a:r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600" b="1" dirty="0" smtClean="0"/>
              <a:t>www.cnj.jus.br/pesquisas-judiciarias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885740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/>
              <a:t>APRESENTAÇÃO</a:t>
            </a:r>
            <a:r>
              <a:rPr lang="pt-BR" dirty="0"/>
              <a:t>	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b="1" dirty="0"/>
              <a:t>A Premiação “Melhor do Ano 2019”</a:t>
            </a:r>
            <a:r>
              <a:rPr lang="pt-BR" dirty="0"/>
              <a:t> visa identificar os tribunais que se destacam, comparando-os com seus pares, ou seja, pertencentes ao mesmo segmento de justiça. São cinco categorias, em que concorrem entre si os 27 Tribunais de Justiça, os 5 Tribunais Regionais Federais, os 24 Tribunais Regionais do Trabalho, os 27 Tribunais Regionais Eleitorais e os 3 Tribunais de Justiça Militar dos Estados. Este é o único tipo de premiação que os Tribunais Superiores não concorrem. A exigência para ganhar o prêmio é que o tribunal tenha conseguido obter no </a:t>
            </a:r>
            <a:r>
              <a:rPr lang="pt-BR" sz="3300" b="1" dirty="0"/>
              <a:t>mínimo 60% da pontuação relativa. </a:t>
            </a:r>
          </a:p>
          <a:p>
            <a:r>
              <a:rPr lang="pt-BR" b="1" dirty="0"/>
              <a:t>O “Prêmio Excelência”</a:t>
            </a:r>
            <a:r>
              <a:rPr lang="pt-BR" dirty="0"/>
              <a:t> é o mais difícil de ser alcançado, pois o tribunal precisa necessariamente ter um desempenho excelente em todos os aspectos abordados no regulamento da premiação. É conferido aos órgãos que conseguirem atingir uma </a:t>
            </a:r>
            <a:r>
              <a:rPr lang="pt-BR" b="1" dirty="0"/>
              <a:t>pontuação relativa de 95%.</a:t>
            </a:r>
            <a:r>
              <a:rPr lang="pt-BR" dirty="0"/>
              <a:t> Trata-se de um objetivo a ser alcançado, um desafio a todos os tribunais, que para esse prêmio concorrem consigo mesmos. </a:t>
            </a:r>
          </a:p>
        </p:txBody>
      </p:sp>
    </p:spTree>
    <p:extLst>
      <p:ext uri="{BB962C8B-B14F-4D97-AF65-F5344CB8AC3E}">
        <p14:creationId xmlns:p14="http://schemas.microsoft.com/office/powerpoint/2010/main" val="1109239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/>
              <a:t>APRESENTAÇÃO</a:t>
            </a:r>
            <a:r>
              <a:rPr lang="pt-BR" dirty="0"/>
              <a:t>	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As categorias “</a:t>
            </a:r>
            <a:r>
              <a:rPr lang="pt-BR" b="1" dirty="0"/>
              <a:t>Diamante</a:t>
            </a:r>
            <a:r>
              <a:rPr lang="pt-BR" dirty="0"/>
              <a:t>”, “</a:t>
            </a:r>
            <a:r>
              <a:rPr lang="pt-BR" b="1" dirty="0"/>
              <a:t>Ouro</a:t>
            </a:r>
            <a:r>
              <a:rPr lang="pt-BR" dirty="0"/>
              <a:t>” e “</a:t>
            </a:r>
            <a:r>
              <a:rPr lang="pt-BR" b="1" dirty="0"/>
              <a:t>Prata</a:t>
            </a:r>
            <a:r>
              <a:rPr lang="pt-BR" dirty="0"/>
              <a:t>” são destinadas aos tribunais que tiverem melhor desempenho no ranking geral, considerando todos os ramos de justiça. </a:t>
            </a:r>
          </a:p>
          <a:p>
            <a:pPr lvl="0"/>
            <a:r>
              <a:rPr lang="pt-BR" b="1" u="sng" dirty="0"/>
              <a:t>Diamante</a:t>
            </a:r>
            <a:r>
              <a:rPr lang="pt-BR" dirty="0"/>
              <a:t>: são premiados os tribunais que alcançarem as 10% maiores pontuações relativas, desde que a pontuação relativa do tribunal supere 70%. É diferente do prêmio Excelência, no sentido de que naquele não é somente a pontuação relativa individual a ser considerada, mas também a pontuação relativa comparada com os demais tribunais. Poderão receber o prêmio Diamante os </a:t>
            </a:r>
            <a:r>
              <a:rPr lang="pt-BR" b="1" dirty="0"/>
              <a:t>9 melhores</a:t>
            </a:r>
            <a:r>
              <a:rPr lang="pt-BR" dirty="0"/>
              <a:t>, dos 90 tribunais. </a:t>
            </a:r>
          </a:p>
          <a:p>
            <a:pPr lvl="0"/>
            <a:r>
              <a:rPr lang="pt-BR" b="1" u="sng" dirty="0"/>
              <a:t>Ouro</a:t>
            </a:r>
            <a:r>
              <a:rPr lang="pt-BR" dirty="0"/>
              <a:t>: são premiados os tribunais que estiverem entre as 10,01% e 35% maiores pontuações relativas, desde que a pontuação relativa do tribunal supere 60%. Poderão receber o prêmio Ouro os tribunais que ocuparem da </a:t>
            </a:r>
            <a:r>
              <a:rPr lang="pt-BR" b="1" dirty="0"/>
              <a:t>10ª a 31ª colocação</a:t>
            </a:r>
            <a:r>
              <a:rPr lang="pt-BR" dirty="0"/>
              <a:t>, dos 90 tribunais.</a:t>
            </a:r>
          </a:p>
          <a:p>
            <a:r>
              <a:rPr lang="pt-BR" b="1" u="sng" dirty="0"/>
              <a:t>Prata</a:t>
            </a:r>
            <a:r>
              <a:rPr lang="pt-BR" dirty="0"/>
              <a:t>: são premiados os tribunais que estiverem entre as 35,01% e % e 65,00% maiores pontuações relativas, desde que a pontuação relativa do tribunal supere 50%. Poderão receber o prêmio Prata os tribunais que ocuparem da </a:t>
            </a:r>
            <a:r>
              <a:rPr lang="pt-BR" b="1" dirty="0"/>
              <a:t>32ª a 59ª colocação</a:t>
            </a:r>
            <a:r>
              <a:rPr lang="pt-BR" dirty="0"/>
              <a:t>, dos 90 tribunais.</a:t>
            </a:r>
          </a:p>
        </p:txBody>
      </p:sp>
    </p:spTree>
    <p:extLst>
      <p:ext uri="{BB962C8B-B14F-4D97-AF65-F5344CB8AC3E}">
        <p14:creationId xmlns:p14="http://schemas.microsoft.com/office/powerpoint/2010/main" val="452235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/>
              <a:t>APRESENTAÇÃO</a:t>
            </a:r>
            <a:r>
              <a:rPr lang="pt-BR" dirty="0"/>
              <a:t>	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Dessa forma, poderão ganhar premiação os 59 tribunais de melhor desempenho. Os 31 tribunais de pior desempenho não ganharão. </a:t>
            </a:r>
          </a:p>
          <a:p>
            <a:r>
              <a:rPr lang="pt-BR" dirty="0"/>
              <a:t>Em caso de empate será verificada a pontuação relativa alcançada no eixo produtividade. Repetindo-se o empate, verifica-se a pontuação relativa no eixo transparência e informação. Ocorrendo o terceiro empate, observa-se o eixo governança.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7916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57897"/>
            <a:ext cx="10515600" cy="1217311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GOVERNANÇA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3100" b="1" dirty="0" smtClean="0"/>
              <a:t>Neste eixo, </a:t>
            </a:r>
            <a:r>
              <a:rPr lang="pt-BR" sz="3100" b="1" dirty="0"/>
              <a:t>estão contemplados itens que avaliam:</a:t>
            </a:r>
            <a:r>
              <a:rPr lang="pt-BR" b="1" dirty="0"/>
              <a:t/>
            </a:r>
            <a:br>
              <a:rPr lang="pt-BR" b="1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52546"/>
            <a:ext cx="10515600" cy="3551095"/>
          </a:xfrm>
        </p:spPr>
        <p:txBody>
          <a:bodyPr numCol="2"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sz="2400" dirty="0" smtClean="0"/>
              <a:t>funcionamento de unidades </a:t>
            </a:r>
            <a:r>
              <a:rPr lang="pt-BR" sz="2400" dirty="0"/>
              <a:t>e </a:t>
            </a:r>
            <a:r>
              <a:rPr lang="pt-BR" sz="2400" dirty="0" smtClean="0"/>
              <a:t>comissões;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400" dirty="0" smtClean="0"/>
              <a:t>implantação </a:t>
            </a:r>
            <a:r>
              <a:rPr lang="pt-BR" sz="2400" dirty="0"/>
              <a:t>de </a:t>
            </a:r>
            <a:r>
              <a:rPr lang="pt-BR" sz="2400" dirty="0" smtClean="0"/>
              <a:t>resoluções;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400" dirty="0" smtClean="0"/>
              <a:t>utilização </a:t>
            </a:r>
            <a:r>
              <a:rPr lang="pt-BR" sz="2400" dirty="0"/>
              <a:t>do Processo Judicial </a:t>
            </a:r>
            <a:r>
              <a:rPr lang="pt-BR" sz="2400" dirty="0" smtClean="0"/>
              <a:t>Eletrônico (</a:t>
            </a:r>
            <a:r>
              <a:rPr lang="pt-BR" sz="2400" dirty="0" err="1"/>
              <a:t>PJe</a:t>
            </a:r>
            <a:r>
              <a:rPr lang="pt-BR" sz="2400" dirty="0" smtClean="0"/>
              <a:t>);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400" dirty="0" smtClean="0"/>
              <a:t>estrutura da </a:t>
            </a:r>
            <a:r>
              <a:rPr lang="pt-BR" sz="2400" dirty="0"/>
              <a:t>Área de Tecnologia da </a:t>
            </a:r>
            <a:r>
              <a:rPr lang="pt-BR" sz="2400" dirty="0" smtClean="0"/>
              <a:t>Informação;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400" dirty="0" smtClean="0"/>
              <a:t>práticas socioambientais;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400" dirty="0"/>
              <a:t>c</a:t>
            </a:r>
            <a:r>
              <a:rPr lang="pt-BR" sz="2400" dirty="0" smtClean="0"/>
              <a:t>apacitação;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400" dirty="0" smtClean="0"/>
              <a:t>ações </a:t>
            </a:r>
            <a:r>
              <a:rPr lang="pt-BR" sz="2400" dirty="0"/>
              <a:t>voltadas à saúde de magistrados e </a:t>
            </a:r>
            <a:r>
              <a:rPr lang="pt-BR" sz="2400" dirty="0" smtClean="0"/>
              <a:t>servidores;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400" dirty="0" smtClean="0"/>
              <a:t>respostas </a:t>
            </a:r>
            <a:r>
              <a:rPr lang="pt-BR" sz="2400" dirty="0"/>
              <a:t>às </a:t>
            </a:r>
            <a:r>
              <a:rPr lang="pt-BR" sz="2400" dirty="0" smtClean="0"/>
              <a:t>demandas da ouvidoria;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400" dirty="0" smtClean="0"/>
              <a:t>gestão </a:t>
            </a:r>
            <a:r>
              <a:rPr lang="pt-BR" sz="2400" dirty="0"/>
              <a:t>participativa na formulação de </a:t>
            </a:r>
            <a:r>
              <a:rPr lang="pt-BR" sz="2400" dirty="0" smtClean="0"/>
              <a:t>metas nacionais;</a:t>
            </a:r>
          </a:p>
          <a:p>
            <a:pPr marL="342900" indent="-342900">
              <a:buFont typeface="+mj-lt"/>
              <a:buAutoNum type="arabicPeriod"/>
            </a:pPr>
            <a:r>
              <a:rPr lang="pt-BR" b="1" dirty="0"/>
              <a:t>Pontuação Máxima no Eixo Governança: 395 pontos (33,6% do total)</a:t>
            </a:r>
            <a:endParaRPr lang="pt-BR" dirty="0"/>
          </a:p>
          <a:p>
            <a:pPr marL="342900" indent="-342900">
              <a:buFont typeface="+mj-lt"/>
              <a:buAutoNum type="arabicPeriod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91319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000" b="1" dirty="0" smtClean="0"/>
              <a:t>NÚCLEO DE ESTATÍSTICA - ART. 6º, I (10 PTS)</a:t>
            </a:r>
            <a:r>
              <a:rPr lang="pt-BR" sz="6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t-BR" sz="6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761894"/>
            <a:ext cx="10515600" cy="4041748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O Sistema de Estatística do Poder Judiciário (SIESPJ) está instituído e regulamentado pelo </a:t>
            </a:r>
            <a:r>
              <a:rPr lang="pt-BR" dirty="0" smtClean="0"/>
              <a:t>CNJ pela </a:t>
            </a:r>
            <a:r>
              <a:rPr lang="pt-BR" dirty="0"/>
              <a:t>Resolução </a:t>
            </a:r>
            <a:r>
              <a:rPr lang="pt-BR" dirty="0" smtClean="0"/>
              <a:t>n. 76 </a:t>
            </a:r>
            <a:r>
              <a:rPr lang="pt-BR" dirty="0"/>
              <a:t>de 12 de maio de </a:t>
            </a:r>
            <a:r>
              <a:rPr lang="pt-BR" dirty="0" smtClean="0"/>
              <a:t>2009;</a:t>
            </a:r>
          </a:p>
          <a:p>
            <a:r>
              <a:rPr lang="pt-BR" b="1" dirty="0" smtClean="0"/>
              <a:t>A Resolução n. 49/2007 cria </a:t>
            </a:r>
            <a:r>
              <a:rPr lang="pt-BR" b="1" dirty="0"/>
              <a:t>os Núcleos de </a:t>
            </a:r>
            <a:r>
              <a:rPr lang="pt-BR" b="1" dirty="0" smtClean="0"/>
              <a:t>Estatística e </a:t>
            </a:r>
            <a:r>
              <a:rPr lang="pt-BR" b="1" dirty="0"/>
              <a:t>Gestão </a:t>
            </a:r>
            <a:r>
              <a:rPr lang="pt-BR" b="1" dirty="0" smtClean="0"/>
              <a:t>Estratégica</a:t>
            </a:r>
            <a:endParaRPr lang="pt-BR" dirty="0"/>
          </a:p>
          <a:p>
            <a:r>
              <a:rPr lang="pt-BR" dirty="0" smtClean="0"/>
              <a:t>O </a:t>
            </a:r>
            <a:r>
              <a:rPr lang="pt-BR" dirty="0"/>
              <a:t>cumprimento do quesito deverá ser realizado por meio da apresentação dos seguintes documentos:</a:t>
            </a:r>
          </a:p>
          <a:p>
            <a:pPr marL="0" indent="0">
              <a:buNone/>
            </a:pPr>
            <a:r>
              <a:rPr lang="pt-BR" sz="2600" dirty="0"/>
              <a:t>a) norma que instituiu o Núcleo de Estatística (NE) ou unidade semelhante;</a:t>
            </a:r>
          </a:p>
          <a:p>
            <a:pPr marL="0" indent="0">
              <a:buNone/>
            </a:pPr>
            <a:r>
              <a:rPr lang="pt-BR" sz="2600" dirty="0"/>
              <a:t>b) lista de servidores que o compõem com </a:t>
            </a:r>
            <a:r>
              <a:rPr lang="pt-BR" sz="2600" dirty="0" smtClean="0"/>
              <a:t>identificação </a:t>
            </a:r>
            <a:r>
              <a:rPr lang="pt-BR" sz="2600" dirty="0"/>
              <a:t>da lotação, do cargo, da função e </a:t>
            </a:r>
            <a:r>
              <a:rPr lang="pt-BR" sz="2600" dirty="0" smtClean="0"/>
              <a:t>da formação; </a:t>
            </a:r>
          </a:p>
          <a:p>
            <a:pPr marL="0" indent="0">
              <a:buNone/>
            </a:pPr>
            <a:r>
              <a:rPr lang="pt-BR" sz="2600" dirty="0" smtClean="0"/>
              <a:t>c</a:t>
            </a:r>
            <a:r>
              <a:rPr lang="pt-BR" sz="2600" dirty="0"/>
              <a:t>) diploma de graduação, mestrado stricto sensu ou doutorado para comprovação </a:t>
            </a:r>
            <a:r>
              <a:rPr lang="pt-BR" sz="2600" dirty="0" smtClean="0"/>
              <a:t>da formação </a:t>
            </a:r>
            <a:r>
              <a:rPr lang="pt-BR" sz="2600" dirty="0"/>
              <a:t>em estatística do servidor lotado no núcleo.</a:t>
            </a:r>
            <a:endParaRPr lang="pt-BR" sz="2600" u="sng" dirty="0"/>
          </a:p>
        </p:txBody>
      </p:sp>
    </p:spTree>
    <p:extLst>
      <p:ext uri="{BB962C8B-B14F-4D97-AF65-F5344CB8AC3E}">
        <p14:creationId xmlns:p14="http://schemas.microsoft.com/office/powerpoint/2010/main" val="601567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5979" y="1079840"/>
            <a:ext cx="10794381" cy="1064305"/>
          </a:xfrm>
        </p:spPr>
        <p:txBody>
          <a:bodyPr>
            <a:noAutofit/>
          </a:bodyPr>
          <a:lstStyle/>
          <a:p>
            <a:r>
              <a:rPr lang="pt-BR" sz="4000" b="1" dirty="0" smtClean="0"/>
              <a:t>MÓDULO REUNIÃO DE ANÁLISE DA ESTRATÉGIA - ART. 6º, II (10 PTS)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144146"/>
            <a:ext cx="10515600" cy="3659496"/>
          </a:xfrm>
        </p:spPr>
        <p:txBody>
          <a:bodyPr>
            <a:normAutofit/>
          </a:bodyPr>
          <a:lstStyle/>
          <a:p>
            <a:r>
              <a:rPr lang="pt-BR" dirty="0"/>
              <a:t>regulamentadas </a:t>
            </a:r>
            <a:r>
              <a:rPr lang="pt-BR" dirty="0" smtClean="0"/>
              <a:t>pela Resolução </a:t>
            </a:r>
            <a:r>
              <a:rPr lang="pt-BR" dirty="0"/>
              <a:t>CNJ n. 198, de 1º de julho de </a:t>
            </a:r>
            <a:r>
              <a:rPr lang="pt-BR" dirty="0" smtClean="0"/>
              <a:t>2014;</a:t>
            </a:r>
          </a:p>
          <a:p>
            <a:r>
              <a:rPr lang="pt-BR" b="1" dirty="0" smtClean="0"/>
              <a:t>serão </a:t>
            </a:r>
            <a:r>
              <a:rPr lang="pt-BR" b="1" dirty="0"/>
              <a:t>consideradas as reuniões </a:t>
            </a:r>
            <a:r>
              <a:rPr lang="pt-BR" b="1" dirty="0" smtClean="0"/>
              <a:t>realizadas entre </a:t>
            </a:r>
            <a:r>
              <a:rPr lang="pt-BR" b="1" dirty="0"/>
              <a:t>1º de janeiro e 31 de agosto </a:t>
            </a:r>
            <a:r>
              <a:rPr lang="pt-BR" dirty="0"/>
              <a:t>do ano de apuração do </a:t>
            </a:r>
            <a:r>
              <a:rPr lang="pt-BR" dirty="0" smtClean="0"/>
              <a:t>selo;</a:t>
            </a:r>
            <a:endParaRPr lang="pt-BR" dirty="0"/>
          </a:p>
          <a:p>
            <a:r>
              <a:rPr lang="pt-BR" dirty="0"/>
              <a:t>Os documentos comprobatórios deverão ser encaminhados no período de </a:t>
            </a:r>
            <a:r>
              <a:rPr lang="pt-BR" b="1" dirty="0"/>
              <a:t>1</a:t>
            </a:r>
            <a:r>
              <a:rPr lang="pt-BR" dirty="0"/>
              <a:t>º </a:t>
            </a:r>
            <a:r>
              <a:rPr lang="pt-BR" b="1" dirty="0"/>
              <a:t>a 10 de </a:t>
            </a:r>
            <a:r>
              <a:rPr lang="pt-BR" b="1" dirty="0" smtClean="0"/>
              <a:t>setembro</a:t>
            </a:r>
            <a:r>
              <a:rPr lang="pt-BR" dirty="0" smtClean="0"/>
              <a:t>, por </a:t>
            </a:r>
            <a:r>
              <a:rPr lang="pt-BR" dirty="0"/>
              <a:t>meio de formulário </a:t>
            </a:r>
            <a:r>
              <a:rPr lang="pt-BR" dirty="0" smtClean="0"/>
              <a:t>eletrônico</a:t>
            </a:r>
            <a:r>
              <a:rPr lang="pt-BR" dirty="0"/>
              <a:t>;</a:t>
            </a:r>
            <a:endParaRPr lang="pt-BR" dirty="0" smtClean="0"/>
          </a:p>
          <a:p>
            <a:r>
              <a:rPr lang="pt-BR" dirty="0" smtClean="0"/>
              <a:t>demonstrar </a:t>
            </a:r>
            <a:r>
              <a:rPr lang="pt-BR" dirty="0"/>
              <a:t>que o tribunal, no período de </a:t>
            </a:r>
            <a:r>
              <a:rPr lang="pt-BR" dirty="0" smtClean="0"/>
              <a:t>oito meses</a:t>
            </a:r>
            <a:r>
              <a:rPr lang="pt-BR" dirty="0"/>
              <a:t>, realizou pelo menos duas </a:t>
            </a:r>
            <a:r>
              <a:rPr lang="pt-BR" dirty="0" smtClean="0"/>
              <a:t>reuniões;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43998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3940</Words>
  <Application>Microsoft Office PowerPoint</Application>
  <PresentationFormat>Widescreen</PresentationFormat>
  <Paragraphs>285</Paragraphs>
  <Slides>37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</vt:lpstr>
      <vt:lpstr>APRESENTAÇÃO </vt:lpstr>
      <vt:lpstr>APRESENTAÇÃO </vt:lpstr>
      <vt:lpstr>APRESENTAÇÃO </vt:lpstr>
      <vt:lpstr>APRESENTAÇÃO </vt:lpstr>
      <vt:lpstr>GOVERNANÇA Neste eixo, estão contemplados itens que avaliam: </vt:lpstr>
      <vt:lpstr>NÚCLEO DE ESTATÍSTICA - ART. 6º, I (10 PTS) </vt:lpstr>
      <vt:lpstr>MÓDULO REUNIÃO DE ANÁLISE DA ESTRATÉGIA - ART. 6º, II (10 PTS)</vt:lpstr>
      <vt:lpstr>COMITÊ GESTOR DE PRIORIZAÇÃO DO 1º GRAU - ART. 6º, III (10 PTS)</vt:lpstr>
      <vt:lpstr>IMPLEMENTAÇÃO DA RESOLUÇÃO CNJ N. 219/2016 - ART. 6º, IV (50 PTS)</vt:lpstr>
      <vt:lpstr>IMPLANTAÇÃO DO PROCESSO JUDICIAL ELETRÔNICO - ART. 6º, V (25PTS)</vt:lpstr>
      <vt:lpstr>ÍNDICE DE PROCESSOS ELETRÔNICOS - ART. 6º, VI (25PTS)</vt:lpstr>
      <vt:lpstr>GOVERNANÇA DE TIC (IGOVTIC) - ART. 6º, VII (50PTS) </vt:lpstr>
      <vt:lpstr>GESTÃO PARTICIPATIVA - ART.6º, VIII (30PTS)</vt:lpstr>
      <vt:lpstr>GESTÃO SOCIOAMBIENTAL - ART. 6º, IX (45PTS)</vt:lpstr>
      <vt:lpstr>ACESSIBILIDADE - ART. 6º, X (15PTS) </vt:lpstr>
      <vt:lpstr>SAÚDE DOS MAGISTRADOS E SERVIDORES - ART. 6º, XI (35PTS)</vt:lpstr>
      <vt:lpstr>OUVIDORIA - ART. 6º, XII (20PTS)</vt:lpstr>
      <vt:lpstr>CURSO EAD DO CNJ, DE NIVELAMENTO - ART. 6º, XIII (20PTS) </vt:lpstr>
      <vt:lpstr>COORDENADORIAS DE INFÂNCIA E JUVENTUDE - ART. 6º, XIV (20 PTS) </vt:lpstr>
      <vt:lpstr>PARTICIPAÇÃO FEMININA - ART. 6º, XV (10PTS) </vt:lpstr>
      <vt:lpstr>PRODUTIVIDADE Neste eixo, estão contemplados itens que avaliam: </vt:lpstr>
      <vt:lpstr>ÍNDICE DE PRODUTIVIDADE COMPARADA DO PODER JUDICIÁRIO (IPC-JUS) - ART. 7º, I (90 PONTOS); </vt:lpstr>
      <vt:lpstr>REDUZIR A TAXA DE CONGESTIONAMENTO LÍQUIDA - ART. 7º, II (50PTS) </vt:lpstr>
      <vt:lpstr>TEMPO MÉDIO DE DURAÇÃO DOS PROCESSOS PENDENTES - ART. 7º, III (50PTS) </vt:lpstr>
      <vt:lpstr>ÍNDICE DE CONCILIAÇÃO - ART. 7º, IV (50PTS)</vt:lpstr>
      <vt:lpstr>METAS NACIONAIS - ART. 7º, V (60PTS)</vt:lpstr>
      <vt:lpstr>JULGAR OS PROCESSOS ANTIGOS - ART. 7º, VI (50PTS)</vt:lpstr>
      <vt:lpstr>VIOLÊNCIA DOMÉSTICA E FAMILIAR- ART. 7º, VII (40PTS)</vt:lpstr>
      <vt:lpstr>MÊS NACIONAL DO JÚRI - ART. 7º, VIII (35PTS)</vt:lpstr>
      <vt:lpstr>TRANSPARÊNCIA E INFORMAÇÃO Neste eixo, estão contemplados itens que avaliam: </vt:lpstr>
      <vt:lpstr>JUSTIÇA EM NÚMEROS E MÓDULO DE PRODUTIVIDADE MENSAL - ART. 8º, I (50PTS) </vt:lpstr>
      <vt:lpstr>ENVIO DE DADOS NO PADRÃO MNI - ART. 8º, II (200PTS)</vt:lpstr>
      <vt:lpstr>NUGEP E BANCO NACIONAL DE DEMANDAS REPETITIVAS - ART. 8º, III (15PTS)</vt:lpstr>
      <vt:lpstr>RANKING DA TRANSPARÊNCIA - ART. 8º, IV (90PTS)</vt:lpstr>
      <vt:lpstr>Departamento de Pesquisas Judiciárias Conselho Nacional de Justiça  Estatistica@cnj.jus.br www.cnj.jus.br/pesquisas-judiciarias</vt:lpstr>
    </vt:vector>
  </TitlesOfParts>
  <Company>CNJ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Matheus Durães Leite</dc:creator>
  <cp:lastModifiedBy>Filipe Pereira da Silva</cp:lastModifiedBy>
  <cp:revision>44</cp:revision>
  <dcterms:created xsi:type="dcterms:W3CDTF">2019-06-10T20:18:35Z</dcterms:created>
  <dcterms:modified xsi:type="dcterms:W3CDTF">2019-07-31T20:19:47Z</dcterms:modified>
</cp:coreProperties>
</file>