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80" r:id="rId4"/>
    <p:sldId id="281" r:id="rId5"/>
    <p:sldId id="27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14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B1AE-D40C-4328-A05B-FCC55B41A30E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E0C4-6893-40B4-80FE-FBE7C63B2B3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16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82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78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652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70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527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24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19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71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6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E7168-6537-45F0-9424-CF4D5D544CE3}" type="datetimeFigureOut">
              <a:rPr lang="pt-BR" smtClean="0"/>
              <a:t>31/07/2019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F38E16-679B-47B9-B530-FDC302833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230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079840"/>
            <a:ext cx="10515600" cy="1064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11352"/>
            <a:ext cx="10515600" cy="359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1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j.jus.br/pesquisas-judiciarias/painei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08514" y="2875002"/>
            <a:ext cx="10366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  <a:latin typeface="+mj-lt"/>
              </a:rPr>
              <a:t>Painéis CNJ</a:t>
            </a:r>
            <a:endParaRPr lang="pt-BR" sz="6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87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Socioambiental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</a:t>
            </a:r>
            <a:r>
              <a:rPr lang="pt-BR" dirty="0" smtClean="0"/>
              <a:t>painel </a:t>
            </a:r>
            <a:r>
              <a:rPr lang="pt-BR" dirty="0"/>
              <a:t>apresenta os dados referentes à Resolução n. </a:t>
            </a:r>
            <a:r>
              <a:rPr lang="pt-BR" dirty="0" smtClean="0"/>
              <a:t>201/2015.</a:t>
            </a:r>
          </a:p>
          <a:p>
            <a:r>
              <a:rPr lang="pt-BR" dirty="0"/>
              <a:t>Informações sobre </a:t>
            </a:r>
            <a:r>
              <a:rPr lang="pt-BR" dirty="0" smtClean="0"/>
              <a:t>consumo de papel, impressão, copos descartáveis, água envasada em embalagem plástica, água e esgoto, energia elétrica, gastos (reformas, telefonia, limpeza, contratos de vigilância e motoristas), veículos, destinação de resíduos, qualidade de vida e capacitação por tribunal.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10</a:t>
            </a:fld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11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98" y="952926"/>
            <a:ext cx="6039325" cy="49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12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283" y="935912"/>
            <a:ext cx="6273855" cy="4967627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341756" y="3772524"/>
            <a:ext cx="2988527" cy="14797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2966224" y="1230046"/>
            <a:ext cx="5675971" cy="40918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2502283" y="2060617"/>
            <a:ext cx="1148574" cy="4091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7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42" y="960202"/>
            <a:ext cx="6169572" cy="49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627" y="1384640"/>
            <a:ext cx="10515600" cy="106430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Painel de Consulta ao Banco Nacional de Demandas Repetitivas e Precedentes Obrigatórios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/>
              <a:t>Em cumprimento ao artigo 979 do Código de Processo Civil</a:t>
            </a:r>
            <a:r>
              <a:rPr lang="pt-BR" dirty="0" smtClean="0"/>
              <a:t>. </a:t>
            </a:r>
            <a:endParaRPr lang="pt-BR" dirty="0"/>
          </a:p>
          <a:p>
            <a:r>
              <a:rPr lang="pt-BR" dirty="0" smtClean="0"/>
              <a:t>Consolida </a:t>
            </a:r>
            <a:r>
              <a:rPr lang="pt-BR" dirty="0"/>
              <a:t>os diversos temas submetidos ao julgamento segundo o rito das demandas repetitivas nos Tribunais estaduais, federais e Tribunais superiores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3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976481"/>
            <a:ext cx="9876416" cy="49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0" y="1079840"/>
            <a:ext cx="11463973" cy="48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86" y="1384640"/>
            <a:ext cx="10515600" cy="1064305"/>
          </a:xfrm>
        </p:spPr>
        <p:txBody>
          <a:bodyPr>
            <a:normAutofit/>
          </a:bodyPr>
          <a:lstStyle/>
          <a:p>
            <a:r>
              <a:rPr lang="pt-BR" dirty="0" smtClean="0"/>
              <a:t>Justiça em Números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4987" y="2869324"/>
            <a:ext cx="10478814" cy="2934318"/>
          </a:xfrm>
        </p:spPr>
        <p:txBody>
          <a:bodyPr/>
          <a:lstStyle/>
          <a:p>
            <a:r>
              <a:rPr lang="pt-BR" dirty="0"/>
              <a:t>Principal fonte das estatísticas oficiais do Poder </a:t>
            </a:r>
            <a:r>
              <a:rPr lang="pt-BR" dirty="0" smtClean="0"/>
              <a:t>Judiciário em relação a estrutura </a:t>
            </a:r>
            <a:r>
              <a:rPr lang="pt-BR" dirty="0"/>
              <a:t>e </a:t>
            </a:r>
            <a:r>
              <a:rPr lang="pt-BR" dirty="0" smtClean="0"/>
              <a:t>litigiosidade dos tribunais.</a:t>
            </a:r>
          </a:p>
          <a:p>
            <a:r>
              <a:rPr lang="pt-BR" dirty="0" err="1" smtClean="0"/>
              <a:t>Sub-Aba</a:t>
            </a:r>
            <a:r>
              <a:rPr lang="pt-BR" dirty="0" smtClean="0"/>
              <a:t> Nova: Indicadores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8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925229"/>
            <a:ext cx="7271658" cy="49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09046"/>
            <a:ext cx="7151914" cy="49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2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m para fotos de pessoas com lu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89" y="1835548"/>
            <a:ext cx="3121025" cy="39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53142" y="1284514"/>
            <a:ext cx="1108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 Diretor solicitou um estudo comparativo entre os tribunais do mesmo ramo e porte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8703" y="5370775"/>
            <a:ext cx="1108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Site CNJ </a:t>
            </a:r>
            <a:r>
              <a:rPr lang="pt-BR" sz="2400" dirty="0">
                <a:sym typeface="Wingdings 3" panose="05040102010807070707" pitchFamily="18" charset="2"/>
              </a:rPr>
              <a:t> </a:t>
            </a:r>
            <a:r>
              <a:rPr lang="pt-BR" sz="2400" dirty="0" smtClean="0">
                <a:sym typeface="Wingdings 3" panose="05040102010807070707" pitchFamily="18" charset="2"/>
              </a:rPr>
              <a:t>Pesquisas Judiciárias </a:t>
            </a:r>
            <a:r>
              <a:rPr lang="pt-BR" sz="2400" dirty="0" smtClean="0"/>
              <a:t> Aplicativos </a:t>
            </a:r>
            <a:r>
              <a:rPr lang="pt-BR" sz="2400" dirty="0" smtClean="0">
                <a:sym typeface="Wingdings 3" panose="05040102010807070707" pitchFamily="18" charset="2"/>
              </a:rPr>
              <a:t> Painéis CNJ</a:t>
            </a:r>
            <a:endParaRPr lang="pt-BR" sz="2400" dirty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454204" y="2292820"/>
            <a:ext cx="10515600" cy="3592289"/>
          </a:xfrm>
        </p:spPr>
        <p:txBody>
          <a:bodyPr>
            <a:normAutofit/>
          </a:bodyPr>
          <a:lstStyle/>
          <a:p>
            <a:r>
              <a:rPr lang="pt-BR" dirty="0" smtClean="0"/>
              <a:t>Imprensa</a:t>
            </a:r>
          </a:p>
          <a:p>
            <a:r>
              <a:rPr lang="pt-BR" dirty="0" smtClean="0"/>
              <a:t>Estudantes</a:t>
            </a:r>
          </a:p>
          <a:p>
            <a:r>
              <a:rPr lang="pt-BR" dirty="0" smtClean="0"/>
              <a:t>Pesquisadores</a:t>
            </a:r>
          </a:p>
          <a:p>
            <a:r>
              <a:rPr lang="pt-BR" dirty="0" smtClean="0"/>
              <a:t>Advogados</a:t>
            </a:r>
          </a:p>
          <a:p>
            <a:r>
              <a:rPr lang="pt-BR" dirty="0" smtClean="0"/>
              <a:t>Magistrados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5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161"/>
            <a:ext cx="7002916" cy="4954248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868886" y="2035629"/>
            <a:ext cx="4713514" cy="108516"/>
          </a:xfrm>
        </p:spPr>
        <p:txBody>
          <a:bodyPr>
            <a:noAutofit/>
          </a:bodyPr>
          <a:lstStyle/>
          <a:p>
            <a:r>
              <a:rPr lang="pt-BR" sz="2800" b="1" u="sng" dirty="0" err="1" smtClean="0"/>
              <a:t>Sub-aba</a:t>
            </a:r>
            <a:r>
              <a:rPr lang="pt-BR" sz="2800" b="1" u="sng" dirty="0" smtClean="0"/>
              <a:t> Indicadores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400" b="1" dirty="0" smtClean="0"/>
              <a:t>Estudo: pesquisar a taxa de </a:t>
            </a:r>
            <a:r>
              <a:rPr lang="pt-BR" sz="2400" b="1" dirty="0"/>
              <a:t>congestionamento do tribunal e dos outros tribunais do ramo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7002915" y="3044278"/>
            <a:ext cx="4817377" cy="2864552"/>
          </a:xfrm>
        </p:spPr>
        <p:txBody>
          <a:bodyPr>
            <a:normAutofit/>
          </a:bodyPr>
          <a:lstStyle/>
          <a:p>
            <a:r>
              <a:rPr lang="pt-BR" dirty="0" smtClean="0"/>
              <a:t>Procedimentos:</a:t>
            </a:r>
          </a:p>
          <a:p>
            <a:pPr lvl="1"/>
            <a:r>
              <a:rPr lang="pt-BR" dirty="0" smtClean="0"/>
              <a:t>Clicar na aba “Indicadores” do Painel JN;</a:t>
            </a:r>
          </a:p>
          <a:p>
            <a:pPr lvl="1"/>
            <a:r>
              <a:rPr lang="pt-BR" dirty="0" smtClean="0"/>
              <a:t>Escolher indicador “TC”;</a:t>
            </a:r>
          </a:p>
          <a:p>
            <a:pPr lvl="1"/>
            <a:r>
              <a:rPr lang="pt-BR" dirty="0" smtClean="0"/>
              <a:t>Filtrar tribunal e ano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31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8" y="932451"/>
            <a:ext cx="6715805" cy="49915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905561" y="1492624"/>
            <a:ext cx="51860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/>
              <a:t>Demandas por classe e assunto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Filtros de Classes ou Assuntos são independentes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err="1" smtClean="0"/>
              <a:t>TPUs</a:t>
            </a:r>
            <a:r>
              <a:rPr lang="pt-BR" sz="2400" dirty="0" smtClean="0"/>
              <a:t> </a:t>
            </a:r>
            <a:r>
              <a:rPr lang="pt-BR" sz="2400" dirty="0" err="1" smtClean="0"/>
              <a:t>possem</a:t>
            </a:r>
            <a:r>
              <a:rPr lang="pt-BR" sz="2400" dirty="0" smtClean="0"/>
              <a:t> </a:t>
            </a:r>
            <a:r>
              <a:rPr lang="pt-BR" sz="2400" dirty="0" err="1" smtClean="0"/>
              <a:t>áté</a:t>
            </a:r>
            <a:r>
              <a:rPr lang="pt-BR" sz="2400" dirty="0" smtClean="0"/>
              <a:t> 6 níveis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Informações relativas a casos novos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Pode se pesquisar os níveis inferiores de uma classe ou assunto clicando-se no item desejado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Gráficos de classe ou assunto por instância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Não se refere a número de processos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641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7" y="906823"/>
            <a:ext cx="6634843" cy="505575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05918" y="1008532"/>
            <a:ext cx="518608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Demandas por classe e assunto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Tabelas de classes ou assuntos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No campo “Pesquisar” pode se usar palavras chaves para filtro: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Cuidados com o uso de expressões: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+Tráfico +Pessoa: Tem que ter as duas palavras, não importando ordem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Tráfico Pessoa: pode ter só uma palavra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“Tráfico Pessoa”: as palavras tem que estar juntas e na ordem. Não encontraria nenhuma informação.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776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86" y="1384640"/>
            <a:ext cx="10515600" cy="1064305"/>
          </a:xfrm>
        </p:spPr>
        <p:txBody>
          <a:bodyPr>
            <a:normAutofit/>
          </a:bodyPr>
          <a:lstStyle/>
          <a:p>
            <a:r>
              <a:rPr lang="pt-BR" dirty="0" smtClean="0"/>
              <a:t>Módulo de Produtividade Mensal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4987" y="2869324"/>
            <a:ext cx="10478814" cy="2934318"/>
          </a:xfrm>
        </p:spPr>
        <p:txBody>
          <a:bodyPr/>
          <a:lstStyle/>
          <a:p>
            <a:r>
              <a:rPr lang="pt-BR" dirty="0" smtClean="0"/>
              <a:t>Dados de litigiosidade dos tribunais, por serventia e mês</a:t>
            </a:r>
          </a:p>
          <a:p>
            <a:r>
              <a:rPr lang="pt-BR" dirty="0" smtClean="0"/>
              <a:t>Permite análise de produtividade de serventias e magistrados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74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3" y="959984"/>
            <a:ext cx="5990728" cy="499450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589059" y="1452282"/>
            <a:ext cx="4733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/>
              <a:t>Mapa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Pode se verificar </a:t>
            </a:r>
            <a:r>
              <a:rPr lang="pt-BR" dirty="0" err="1" smtClean="0"/>
              <a:t>georeferenciamento</a:t>
            </a:r>
            <a:r>
              <a:rPr lang="pt-BR" dirty="0" smtClean="0"/>
              <a:t> inconsistente;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Varas com competências exclusivas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Muitas varas sem o preenchimento das variáveis novas (endereço, tipo unidade, classificação unidade ...)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6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727"/>
            <a:ext cx="6531429" cy="49474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589059" y="1452282"/>
            <a:ext cx="4733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/>
              <a:t>Produtividade Serventias</a:t>
            </a:r>
          </a:p>
          <a:p>
            <a:endParaRPr lang="pt-BR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Pode se verificar produtividade de serventias específicas ou de grupos (exclusivas de uma certa competência, por exemplo)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Gráficos série histórica: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Estoque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Processos novos e baixados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TC e IAD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Tabelas: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Produtividade magistrados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Estoques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Informações anuais (CN, Baixados, ...)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8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514"/>
            <a:ext cx="7675789" cy="50281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05777" y="1452282"/>
            <a:ext cx="4386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/>
              <a:t>Produtividade de Magistrados</a:t>
            </a:r>
          </a:p>
          <a:p>
            <a:endParaRPr lang="pt-BR" dirty="0" smtClean="0"/>
          </a:p>
          <a:p>
            <a:r>
              <a:rPr lang="pt-BR" dirty="0" smtClean="0"/>
              <a:t>Produtividade Individual de Magistrados ou dos que atuaram em determinadas serventias filtradas na aba “Mapa” ou “Produtividade Serventias”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10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9144"/>
            <a:ext cx="11712388" cy="49506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464419" y="3738282"/>
            <a:ext cx="3738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Estudo: pesquisar variáveis de pessoal em serventias do TJRR e de outros tribunais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55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" y="925285"/>
            <a:ext cx="7458713" cy="50341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96835" y="1519519"/>
            <a:ext cx="29986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Filtros: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Tribunal: TJRR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Ano: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Tipo Variável: Pessoal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Serventia 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 smtClean="0"/>
              <a:t>Campos </a:t>
            </a:r>
            <a:r>
              <a:rPr lang="pt-BR" dirty="0" err="1" smtClean="0"/>
              <a:t>Agrupadores</a:t>
            </a:r>
            <a:r>
              <a:rPr lang="pt-BR" dirty="0" smtClean="0"/>
              <a:t> (variáveis do relatório):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Código da Serventia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Nome da Serventia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Variável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 smtClean="0"/>
              <a:t>Observar os filtros utilizados embaixo da tabela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58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090" y="1532557"/>
            <a:ext cx="10515600" cy="2878078"/>
          </a:xfrm>
        </p:spPr>
        <p:txBody>
          <a:bodyPr>
            <a:normAutofit/>
          </a:bodyPr>
          <a:lstStyle/>
          <a:p>
            <a:pPr algn="ctr"/>
            <a:r>
              <a:rPr lang="pt-BR" sz="9600" dirty="0" smtClean="0"/>
              <a:t>DPJ/CNJ</a:t>
            </a:r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6000" dirty="0" smtClean="0"/>
              <a:t>061.2326.5266 ou 5268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24971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29" y="957896"/>
            <a:ext cx="8104460" cy="49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dos painéis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Todos os painéis tem manual (</a:t>
            </a:r>
            <a:r>
              <a:rPr lang="pt-BR" dirty="0">
                <a:hlinkClick r:id="rId2"/>
              </a:rPr>
              <a:t>https://www.cnj.jus.br/pesquisas-judiciarias/paineis</a:t>
            </a:r>
            <a:r>
              <a:rPr lang="pt-BR" dirty="0" smtClean="0"/>
              <a:t>)</a:t>
            </a:r>
          </a:p>
          <a:p>
            <a:r>
              <a:rPr lang="pt-BR" dirty="0" smtClean="0"/>
              <a:t>Os dados são exportáveis</a:t>
            </a:r>
          </a:p>
          <a:p>
            <a:r>
              <a:rPr lang="pt-BR" dirty="0"/>
              <a:t>Os filtros de pesquisa </a:t>
            </a:r>
            <a:r>
              <a:rPr lang="pt-BR" dirty="0" smtClean="0"/>
              <a:t>são apresentados ao final de cada página</a:t>
            </a:r>
          </a:p>
          <a:p>
            <a:r>
              <a:rPr lang="pt-BR" dirty="0" smtClean="0"/>
              <a:t>Os filtros de pesquisa vigentes são mantidos ao trocar a aba de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7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86" y="1384640"/>
            <a:ext cx="10515600" cy="106430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Monitoramento da Política Judiciária Nacional de Enfrentamento à Violência contra as Mulheres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4987" y="2869324"/>
            <a:ext cx="10478814" cy="2934318"/>
          </a:xfrm>
        </p:spPr>
        <p:txBody>
          <a:bodyPr/>
          <a:lstStyle/>
          <a:p>
            <a:r>
              <a:rPr lang="pt-BR" dirty="0"/>
              <a:t>O </a:t>
            </a:r>
            <a:r>
              <a:rPr lang="pt-BR" dirty="0" smtClean="0"/>
              <a:t>painel apresenta </a:t>
            </a:r>
            <a:r>
              <a:rPr lang="pt-BR" dirty="0"/>
              <a:t>os dados referentes à Portaria n. </a:t>
            </a:r>
            <a:r>
              <a:rPr lang="pt-BR" dirty="0" smtClean="0"/>
              <a:t>15/2017. </a:t>
            </a:r>
          </a:p>
          <a:p>
            <a:r>
              <a:rPr lang="pt-BR" dirty="0" smtClean="0"/>
              <a:t>Informações </a:t>
            </a:r>
            <a:r>
              <a:rPr lang="pt-BR" dirty="0"/>
              <a:t>sobre a localização das varas exclusivas e número de processos novos, pendentes, baixados e </a:t>
            </a:r>
            <a:r>
              <a:rPr lang="pt-BR" dirty="0" smtClean="0"/>
              <a:t>julgados por tribunal.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49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669" y="979630"/>
            <a:ext cx="7025059" cy="4922622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6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28111" y="300548"/>
            <a:ext cx="4492571" cy="473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Varas e Juizados Exclusivos</a:t>
            </a:r>
          </a:p>
          <a:p>
            <a:endParaRPr lang="pt-BR" dirty="0"/>
          </a:p>
        </p:txBody>
      </p:sp>
      <p:pic>
        <p:nvPicPr>
          <p:cNvPr id="9" name="Imagem 8" descr="Mouse Cursor Click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26" y="5073576"/>
            <a:ext cx="1484170" cy="928886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8882995" y="5428927"/>
            <a:ext cx="3161859" cy="473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 Enviar para Excel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1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7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57" y="944425"/>
            <a:ext cx="7023538" cy="4954442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9889" y="329441"/>
            <a:ext cx="4492571" cy="473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Varas exclusivas e não-exclusivas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263698" y="1205975"/>
            <a:ext cx="6602697" cy="3010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065292" y="1167426"/>
            <a:ext cx="3161859" cy="473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Os filtros se mantem!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4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8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44" y="966951"/>
            <a:ext cx="7122401" cy="496048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9889" y="329441"/>
            <a:ext cx="4492571" cy="473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Varas exclusivas e não-exclusivas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09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91054" cy="365125"/>
          </a:xfrm>
        </p:spPr>
        <p:txBody>
          <a:bodyPr/>
          <a:lstStyle/>
          <a:p>
            <a:fld id="{FEF38E16-679B-47B9-B530-FDC30283331F}" type="slidenum">
              <a:rPr lang="pt-BR" sz="2000" smtClean="0">
                <a:solidFill>
                  <a:schemeClr val="bg1"/>
                </a:solidFill>
              </a:rPr>
              <a:t>9</a:t>
            </a:fld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76" y="928615"/>
            <a:ext cx="7128148" cy="494918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9889" y="329441"/>
            <a:ext cx="4492571" cy="473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Varas exclusivas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7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604</Words>
  <Application>Microsoft Office PowerPoint</Application>
  <PresentationFormat>Widescreen</PresentationFormat>
  <Paragraphs>98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 3</vt:lpstr>
      <vt:lpstr>Tema do Office</vt:lpstr>
      <vt:lpstr>Apresentação do PowerPoint</vt:lpstr>
      <vt:lpstr>Apresentação do PowerPoint</vt:lpstr>
      <vt:lpstr>Apresentação do PowerPoint</vt:lpstr>
      <vt:lpstr>Características dos painéis</vt:lpstr>
      <vt:lpstr>Monitoramento da Política Judiciária Nacional de Enfrentamento à Violência contra as Mulheres</vt:lpstr>
      <vt:lpstr>Apresentação do PowerPoint</vt:lpstr>
      <vt:lpstr>Apresentação do PowerPoint</vt:lpstr>
      <vt:lpstr>Apresentação do PowerPoint</vt:lpstr>
      <vt:lpstr>Apresentação do PowerPoint</vt:lpstr>
      <vt:lpstr>Socioambiental</vt:lpstr>
      <vt:lpstr>Apresentação do PowerPoint</vt:lpstr>
      <vt:lpstr>Apresentação do PowerPoint</vt:lpstr>
      <vt:lpstr>Apresentação do PowerPoint</vt:lpstr>
      <vt:lpstr>Painel de Consulta ao Banco Nacional de Demandas Repetitivas e Precedentes Obrigatórios</vt:lpstr>
      <vt:lpstr>Apresentação do PowerPoint</vt:lpstr>
      <vt:lpstr>Apresentação do PowerPoint</vt:lpstr>
      <vt:lpstr>Justiça em Números</vt:lpstr>
      <vt:lpstr>Apresentação do PowerPoint</vt:lpstr>
      <vt:lpstr>Apresentação do PowerPoint</vt:lpstr>
      <vt:lpstr>Sub-aba Indicadores Estudo: pesquisar a taxa de congestionamento do tribunal e dos outros tribunais do ramo</vt:lpstr>
      <vt:lpstr>Apresentação do PowerPoint</vt:lpstr>
      <vt:lpstr>Apresentação do PowerPoint</vt:lpstr>
      <vt:lpstr>Módulo de Produtividade Mensal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DPJ/CNJ 061.2326.5266 ou 5268</vt:lpstr>
    </vt:vector>
  </TitlesOfParts>
  <Company>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Durães Leite</dc:creator>
  <cp:lastModifiedBy>Jaqueline Barbão</cp:lastModifiedBy>
  <cp:revision>81</cp:revision>
  <dcterms:created xsi:type="dcterms:W3CDTF">2019-06-10T20:18:35Z</dcterms:created>
  <dcterms:modified xsi:type="dcterms:W3CDTF">2019-07-31T19:13:45Z</dcterms:modified>
</cp:coreProperties>
</file>