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9" r:id="rId4"/>
    <p:sldId id="258" r:id="rId5"/>
    <p:sldId id="266" r:id="rId6"/>
    <p:sldId id="262" r:id="rId7"/>
    <p:sldId id="264" r:id="rId8"/>
    <p:sldId id="269" r:id="rId9"/>
    <p:sldId id="267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360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10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6B1AE-D40C-4328-A05B-FCC55B41A30E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3E0C4-6893-40B4-80FE-FBE7C63B2B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65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2828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783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652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70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27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224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19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71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762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79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1E7168-6537-45F0-9424-CF4D5D544CE3}" type="datetimeFigureOut">
              <a:rPr lang="pt-BR" smtClean="0"/>
              <a:t>31/07/2019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F38E16-679B-47B9-B530-FDC3028333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2305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1079840"/>
            <a:ext cx="10515600" cy="1064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2211352"/>
            <a:ext cx="10515600" cy="35922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319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Painel-TJDF/arquivo_extrato.png" TargetMode="External"/><Relationship Id="rId3" Type="http://schemas.openxmlformats.org/officeDocument/2006/relationships/hyperlink" Target="Painel-TJDF/TJDFT-02-ClassesInvalidas.png" TargetMode="External"/><Relationship Id="rId7" Type="http://schemas.openxmlformats.org/officeDocument/2006/relationships/hyperlink" Target="Painel-TJDF/TJDFT-06-DetalheProcesso.png" TargetMode="External"/><Relationship Id="rId2" Type="http://schemas.openxmlformats.org/officeDocument/2006/relationships/hyperlink" Target="Painel-TJDF/TJDFT-01-Resumo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Painel-TJDF/TJDFT-05-FiltroProcessosTabular.png" TargetMode="External"/><Relationship Id="rId5" Type="http://schemas.openxmlformats.org/officeDocument/2006/relationships/hyperlink" Target="Painel-TJDF/TJDFT-04-FiltroProcessos.png" TargetMode="External"/><Relationship Id="rId4" Type="http://schemas.openxmlformats.org/officeDocument/2006/relationships/hyperlink" Target="Painel-TJDF/TJDFT-03-FiltroRegistros.pn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045029" y="2705878"/>
            <a:ext cx="1036631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 smtClean="0">
                <a:solidFill>
                  <a:schemeClr val="bg1"/>
                </a:solidFill>
                <a:latin typeface="+mj-lt"/>
              </a:rPr>
              <a:t>Replicação Nacional</a:t>
            </a:r>
            <a:endParaRPr lang="pt-BR" sz="66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874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Replicação Nacional - Agenda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Contextualização</a:t>
            </a:r>
          </a:p>
          <a:p>
            <a:r>
              <a:rPr lang="pt-BR" dirty="0" smtClean="0"/>
              <a:t>Replicação Nacional – O </a:t>
            </a:r>
            <a:r>
              <a:rPr lang="pt-BR" dirty="0"/>
              <a:t>que é?</a:t>
            </a:r>
            <a:endParaRPr lang="pt-BR" dirty="0" smtClean="0"/>
          </a:p>
          <a:p>
            <a:r>
              <a:rPr lang="pt-BR" dirty="0"/>
              <a:t>Projeto da Nova Replicação Nacional</a:t>
            </a:r>
            <a:endParaRPr lang="pt-BR" dirty="0" smtClean="0"/>
          </a:p>
          <a:p>
            <a:r>
              <a:rPr lang="pt-BR" dirty="0" smtClean="0"/>
              <a:t>Novo </a:t>
            </a:r>
            <a:r>
              <a:rPr lang="pt-BR" dirty="0"/>
              <a:t>Modelo de Dados</a:t>
            </a:r>
            <a:endParaRPr lang="pt-BR" dirty="0" smtClean="0"/>
          </a:p>
          <a:p>
            <a:r>
              <a:rPr lang="pt-BR" dirty="0"/>
              <a:t>Painel de Qualificação dos </a:t>
            </a:r>
            <a:r>
              <a:rPr lang="pt-BR" dirty="0" smtClean="0"/>
              <a:t>Dados</a:t>
            </a:r>
          </a:p>
          <a:p>
            <a:r>
              <a:rPr lang="pt-BR" dirty="0"/>
              <a:t>Replicação Nacional – Conclusões e Perguntas</a:t>
            </a:r>
          </a:p>
        </p:txBody>
      </p:sp>
    </p:spTree>
    <p:extLst>
      <p:ext uri="{BB962C8B-B14F-4D97-AF65-F5344CB8AC3E}">
        <p14:creationId xmlns:p14="http://schemas.microsoft.com/office/powerpoint/2010/main" val="29525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Replicação Nacional - </a:t>
            </a:r>
            <a:r>
              <a:rPr lang="pt-BR" dirty="0" smtClean="0"/>
              <a:t>Contextualização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Sistema de Estatística do Poder </a:t>
            </a:r>
            <a:r>
              <a:rPr lang="pt-BR" dirty="0" smtClean="0"/>
              <a:t>Judiciário</a:t>
            </a:r>
            <a:endParaRPr lang="pt-BR" dirty="0" smtClean="0"/>
          </a:p>
          <a:p>
            <a:pPr lvl="1"/>
            <a:r>
              <a:rPr lang="pt-BR" dirty="0"/>
              <a:t>Resolução CNJ nº 76/2009</a:t>
            </a:r>
          </a:p>
          <a:p>
            <a:pPr lvl="2"/>
            <a:r>
              <a:rPr lang="pt-BR" dirty="0" smtClean="0"/>
              <a:t>Estabelece prazos de envios de dados estatísticos;</a:t>
            </a:r>
          </a:p>
          <a:p>
            <a:pPr lvl="2"/>
            <a:r>
              <a:rPr lang="pt-BR" dirty="0" smtClean="0"/>
              <a:t>Define indicadores;</a:t>
            </a:r>
            <a:endParaRPr lang="pt-BR" dirty="0"/>
          </a:p>
          <a:p>
            <a:pPr lvl="1"/>
            <a:r>
              <a:rPr lang="pt-BR" dirty="0" smtClean="0"/>
              <a:t>Justiça em Números / Módulo </a:t>
            </a:r>
            <a:r>
              <a:rPr lang="pt-BR" dirty="0"/>
              <a:t>de </a:t>
            </a:r>
            <a:r>
              <a:rPr lang="pt-BR" dirty="0"/>
              <a:t>P</a:t>
            </a:r>
            <a:r>
              <a:rPr lang="pt-BR" dirty="0" smtClean="0"/>
              <a:t>rodutividade Mensal</a:t>
            </a:r>
          </a:p>
          <a:p>
            <a:pPr lvl="2"/>
            <a:r>
              <a:rPr lang="pt-BR" dirty="0" smtClean="0"/>
              <a:t>Dados </a:t>
            </a:r>
            <a:r>
              <a:rPr lang="pt-BR" dirty="0" err="1" smtClean="0"/>
              <a:t>Agredados</a:t>
            </a:r>
            <a:endParaRPr lang="pt-BR" dirty="0" smtClean="0"/>
          </a:p>
          <a:p>
            <a:pPr lvl="1"/>
            <a:endParaRPr lang="pt-BR" dirty="0" smtClean="0"/>
          </a:p>
          <a:p>
            <a:r>
              <a:rPr lang="pt-BR" dirty="0"/>
              <a:t>Selo Justiça em Números (</a:t>
            </a:r>
            <a:r>
              <a:rPr lang="pt-BR" dirty="0" smtClean="0"/>
              <a:t>2015) </a:t>
            </a:r>
            <a:endParaRPr lang="pt-BR" dirty="0"/>
          </a:p>
          <a:p>
            <a:pPr lvl="1"/>
            <a:r>
              <a:rPr lang="pt-BR" dirty="0" smtClean="0"/>
              <a:t>Movimentação Analítica Processual;</a:t>
            </a:r>
          </a:p>
          <a:p>
            <a:pPr lvl="1"/>
            <a:r>
              <a:rPr lang="pt-BR" dirty="0" smtClean="0"/>
              <a:t>Pontuação para o envio </a:t>
            </a:r>
            <a:r>
              <a:rPr lang="pt-BR" dirty="0" smtClean="0"/>
              <a:t>dos arquivos </a:t>
            </a:r>
            <a:r>
              <a:rPr lang="pt-BR" dirty="0" smtClean="0"/>
              <a:t>baseados </a:t>
            </a:r>
            <a:r>
              <a:rPr lang="pt-BR" dirty="0" smtClean="0"/>
              <a:t>no modelo </a:t>
            </a:r>
            <a:r>
              <a:rPr lang="pt-BR" dirty="0" smtClean="0"/>
              <a:t>MNI.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Base de Dados </a:t>
            </a:r>
            <a:r>
              <a:rPr lang="pt-BR" u="sng" dirty="0" smtClean="0"/>
              <a:t>Processuais</a:t>
            </a:r>
            <a:r>
              <a:rPr lang="pt-BR" dirty="0" smtClean="0"/>
              <a:t> – Projeto </a:t>
            </a:r>
            <a:r>
              <a:rPr lang="pt-BR" dirty="0" smtClean="0"/>
              <a:t>Nova Replicação </a:t>
            </a:r>
            <a:r>
              <a:rPr lang="pt-BR" dirty="0" smtClean="0"/>
              <a:t>Nacional (2018)</a:t>
            </a:r>
          </a:p>
          <a:p>
            <a:pPr lvl="1"/>
            <a:endParaRPr lang="pt-BR" dirty="0"/>
          </a:p>
          <a:p>
            <a:pPr marL="457200" lvl="1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7201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Replicação Nacional </a:t>
            </a:r>
            <a:r>
              <a:rPr lang="pt-BR" dirty="0" smtClean="0"/>
              <a:t>– O que é?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Solução </a:t>
            </a:r>
            <a:r>
              <a:rPr lang="pt-BR" dirty="0" smtClean="0"/>
              <a:t>de TI para </a:t>
            </a:r>
            <a:r>
              <a:rPr lang="pt-BR" dirty="0" smtClean="0"/>
              <a:t>envio, recepção, armazenamento e disponibilização </a:t>
            </a:r>
            <a:r>
              <a:rPr lang="pt-BR" dirty="0" smtClean="0"/>
              <a:t>de </a:t>
            </a:r>
            <a:r>
              <a:rPr lang="pt-BR" dirty="0" err="1" smtClean="0"/>
              <a:t>metadados</a:t>
            </a:r>
            <a:r>
              <a:rPr lang="pt-BR" dirty="0" smtClean="0"/>
              <a:t> processuais </a:t>
            </a:r>
            <a:r>
              <a:rPr lang="pt-BR" dirty="0" smtClean="0"/>
              <a:t>baseados </a:t>
            </a:r>
            <a:r>
              <a:rPr lang="pt-BR" dirty="0" smtClean="0"/>
              <a:t>no </a:t>
            </a:r>
            <a:r>
              <a:rPr lang="pt-BR" dirty="0" smtClean="0"/>
              <a:t>MNI</a:t>
            </a:r>
            <a:endParaRPr lang="pt-BR" dirty="0" smtClean="0"/>
          </a:p>
          <a:p>
            <a:pPr lvl="1"/>
            <a:r>
              <a:rPr lang="pt-BR" dirty="0"/>
              <a:t>Armazenamento centralizado;</a:t>
            </a:r>
          </a:p>
          <a:p>
            <a:pPr lvl="1"/>
            <a:r>
              <a:rPr lang="pt-BR" dirty="0" smtClean="0"/>
              <a:t>Serviço de envio </a:t>
            </a:r>
            <a:r>
              <a:rPr lang="pt-BR" dirty="0"/>
              <a:t>e</a:t>
            </a:r>
            <a:r>
              <a:rPr lang="pt-BR" dirty="0" smtClean="0"/>
              <a:t> recepção de dados processuais;</a:t>
            </a:r>
          </a:p>
          <a:p>
            <a:pPr lvl="1"/>
            <a:r>
              <a:rPr lang="pt-BR" dirty="0" smtClean="0"/>
              <a:t>Validação e higienização de dados recebidos;</a:t>
            </a:r>
          </a:p>
          <a:p>
            <a:pPr lvl="1"/>
            <a:r>
              <a:rPr lang="pt-BR" dirty="0" smtClean="0"/>
              <a:t>Funcionalidades para acompanhamento do status de envio;</a:t>
            </a:r>
            <a:endParaRPr lang="pt-BR" dirty="0" smtClean="0"/>
          </a:p>
          <a:p>
            <a:pPr lvl="1"/>
            <a:r>
              <a:rPr lang="pt-BR" dirty="0" smtClean="0"/>
              <a:t>Ferramentas para consulta </a:t>
            </a:r>
            <a:r>
              <a:rPr lang="pt-BR" dirty="0" smtClean="0"/>
              <a:t>e análise dos dados </a:t>
            </a:r>
            <a:r>
              <a:rPr lang="pt-BR" dirty="0" smtClean="0"/>
              <a:t>processuais.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43924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079840"/>
            <a:ext cx="12192000" cy="1064305"/>
          </a:xfrm>
        </p:spPr>
        <p:txBody>
          <a:bodyPr/>
          <a:lstStyle/>
          <a:p>
            <a:pPr algn="ctr"/>
            <a:r>
              <a:rPr lang="pt-BR" dirty="0" smtClean="0"/>
              <a:t>Projeto da Nova Replicação Nacional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64028" y="2144145"/>
            <a:ext cx="10515600" cy="3592289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Melhoria </a:t>
            </a:r>
            <a:r>
              <a:rPr lang="pt-BR" dirty="0" smtClean="0"/>
              <a:t>da infraestrutura tecnológica para envio/recepção de </a:t>
            </a:r>
            <a:r>
              <a:rPr lang="pt-BR" dirty="0" smtClean="0"/>
              <a:t>dados</a:t>
            </a:r>
          </a:p>
          <a:p>
            <a:pPr lvl="1"/>
            <a:r>
              <a:rPr lang="pt-BR" dirty="0" smtClean="0"/>
              <a:t>Prospecção de tecnologias;</a:t>
            </a:r>
          </a:p>
          <a:p>
            <a:pPr lvl="1"/>
            <a:r>
              <a:rPr lang="pt-BR" dirty="0" smtClean="0"/>
              <a:t>Implementação de nova arquitetura tecnológica;</a:t>
            </a:r>
          </a:p>
          <a:p>
            <a:pPr lvl="1"/>
            <a:r>
              <a:rPr lang="pt-BR" dirty="0" smtClean="0"/>
              <a:t>Desenvolvimento de funcionalidades e serviços.</a:t>
            </a:r>
            <a:endParaRPr lang="pt-BR" dirty="0" smtClean="0"/>
          </a:p>
          <a:p>
            <a:r>
              <a:rPr lang="pt-BR" dirty="0"/>
              <a:t>Racionalização de sistemas e de formas de coletas de </a:t>
            </a:r>
            <a:r>
              <a:rPr lang="pt-BR" dirty="0" smtClean="0"/>
              <a:t>dados</a:t>
            </a:r>
          </a:p>
          <a:p>
            <a:pPr lvl="1"/>
            <a:r>
              <a:rPr lang="pt-BR" dirty="0" smtClean="0"/>
              <a:t>Sistemas Justiça em Números, Módulo de Produtividade Mensal, entre outros.</a:t>
            </a:r>
            <a:endParaRPr lang="pt-BR" dirty="0"/>
          </a:p>
          <a:p>
            <a:r>
              <a:rPr lang="pt-BR" dirty="0" smtClean="0"/>
              <a:t>Criação </a:t>
            </a:r>
            <a:r>
              <a:rPr lang="pt-BR" dirty="0" smtClean="0"/>
              <a:t>de mecanismos para garantir transparência </a:t>
            </a:r>
            <a:r>
              <a:rPr lang="pt-BR" dirty="0"/>
              <a:t>d</a:t>
            </a:r>
            <a:r>
              <a:rPr lang="pt-BR" dirty="0" smtClean="0"/>
              <a:t>os </a:t>
            </a:r>
            <a:r>
              <a:rPr lang="pt-BR" dirty="0"/>
              <a:t>dados do poder </a:t>
            </a:r>
            <a:r>
              <a:rPr lang="pt-BR" dirty="0" smtClean="0"/>
              <a:t>judiciário</a:t>
            </a:r>
          </a:p>
          <a:p>
            <a:pPr lvl="1"/>
            <a:r>
              <a:rPr lang="pt-BR" dirty="0" smtClean="0"/>
              <a:t>Desenvolvimento de painéis de visualização de dados.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478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Replicação Nacional </a:t>
            </a:r>
            <a:r>
              <a:rPr lang="pt-BR" dirty="0" smtClean="0"/>
              <a:t>– Novo Modelo de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Definição da chave única processual</a:t>
            </a:r>
          </a:p>
          <a:p>
            <a:pPr lvl="1"/>
            <a:r>
              <a:rPr lang="pt-BR" dirty="0" err="1" smtClean="0"/>
              <a:t>siglaTribunal</a:t>
            </a:r>
            <a:r>
              <a:rPr lang="pt-BR" dirty="0" smtClean="0"/>
              <a:t>, </a:t>
            </a:r>
            <a:r>
              <a:rPr lang="pt-BR" dirty="0" err="1" smtClean="0"/>
              <a:t>classeProcessual</a:t>
            </a:r>
            <a:r>
              <a:rPr lang="pt-BR" dirty="0" smtClean="0"/>
              <a:t>, grau, </a:t>
            </a:r>
            <a:r>
              <a:rPr lang="pt-BR" dirty="0" err="1" smtClean="0"/>
              <a:t>orgoJulgador</a:t>
            </a:r>
            <a:r>
              <a:rPr lang="pt-BR" dirty="0" smtClean="0"/>
              <a:t> </a:t>
            </a:r>
            <a:r>
              <a:rPr lang="pt-BR" dirty="0" smtClean="0"/>
              <a:t>e </a:t>
            </a:r>
            <a:r>
              <a:rPr lang="pt-BR" dirty="0" smtClean="0"/>
              <a:t>número </a:t>
            </a:r>
            <a:r>
              <a:rPr lang="pt-BR" dirty="0" smtClean="0"/>
              <a:t>do processo</a:t>
            </a:r>
          </a:p>
          <a:p>
            <a:pPr lvl="1"/>
            <a:endParaRPr lang="pt-BR" dirty="0"/>
          </a:p>
          <a:p>
            <a:r>
              <a:rPr lang="pt-BR" dirty="0" smtClean="0"/>
              <a:t>Novo Modelo de Dados</a:t>
            </a:r>
          </a:p>
          <a:p>
            <a:pPr lvl="1"/>
            <a:r>
              <a:rPr lang="pt-BR" dirty="0" smtClean="0"/>
              <a:t>Baseado no modelo </a:t>
            </a:r>
            <a:r>
              <a:rPr lang="pt-BR" dirty="0"/>
              <a:t>MNI 2.2.2;</a:t>
            </a:r>
          </a:p>
          <a:p>
            <a:pPr lvl="1"/>
            <a:r>
              <a:rPr lang="pt-BR" dirty="0" smtClean="0"/>
              <a:t>Possibilitará a racionalização de sistemas de cadastro;</a:t>
            </a:r>
          </a:p>
          <a:p>
            <a:pPr lvl="1"/>
            <a:r>
              <a:rPr lang="pt-BR" dirty="0" smtClean="0"/>
              <a:t>Novos </a:t>
            </a:r>
            <a:r>
              <a:rPr lang="pt-BR" dirty="0" smtClean="0"/>
              <a:t>campos</a:t>
            </a:r>
          </a:p>
          <a:p>
            <a:pPr lvl="2"/>
            <a:r>
              <a:rPr lang="pt-BR" dirty="0" smtClean="0"/>
              <a:t>Ex.: </a:t>
            </a:r>
            <a:r>
              <a:rPr lang="pt-BR" dirty="0" err="1" smtClean="0"/>
              <a:t>siglaTribunal</a:t>
            </a:r>
            <a:r>
              <a:rPr lang="pt-BR" dirty="0" smtClean="0"/>
              <a:t>, grau, </a:t>
            </a:r>
            <a:r>
              <a:rPr lang="pt-BR" dirty="0" err="1" smtClean="0"/>
              <a:t>procEI</a:t>
            </a:r>
            <a:r>
              <a:rPr lang="pt-BR" dirty="0" smtClean="0"/>
              <a:t>, </a:t>
            </a:r>
            <a:r>
              <a:rPr lang="pt-BR" dirty="0" err="1" smtClean="0"/>
              <a:t>dscSistema</a:t>
            </a:r>
            <a:r>
              <a:rPr lang="pt-BR" dirty="0" smtClean="0"/>
              <a:t>, </a:t>
            </a:r>
            <a:r>
              <a:rPr lang="pt-BR" dirty="0" err="1" smtClean="0"/>
              <a:t>complementoMovimento</a:t>
            </a:r>
            <a:r>
              <a:rPr lang="pt-BR" dirty="0" smtClean="0"/>
              <a:t>, </a:t>
            </a:r>
            <a:r>
              <a:rPr lang="pt-BR" dirty="0" err="1" smtClean="0"/>
              <a:t>magistradoProlator</a:t>
            </a:r>
            <a:r>
              <a:rPr lang="pt-BR" dirty="0" smtClean="0"/>
              <a:t> ...</a:t>
            </a:r>
          </a:p>
          <a:p>
            <a:pPr lvl="2"/>
            <a:endParaRPr lang="pt-BR" dirty="0"/>
          </a:p>
          <a:p>
            <a:pPr lvl="1"/>
            <a:endParaRPr lang="pt-BR" dirty="0"/>
          </a:p>
          <a:p>
            <a:pPr marL="457200" lvl="1" indent="0">
              <a:buNone/>
            </a:pPr>
            <a:endParaRPr lang="pt-BR" dirty="0" smtClean="0"/>
          </a:p>
          <a:p>
            <a:pPr marL="457200" lvl="1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3457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Painel de Qualificação dos </a:t>
            </a:r>
            <a:r>
              <a:rPr lang="pt-BR" dirty="0" smtClean="0"/>
              <a:t>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581467"/>
            <a:ext cx="10515600" cy="3592289"/>
          </a:xfrm>
        </p:spPr>
        <p:txBody>
          <a:bodyPr>
            <a:normAutofit/>
          </a:bodyPr>
          <a:lstStyle/>
          <a:p>
            <a:r>
              <a:rPr lang="pt-BR" dirty="0"/>
              <a:t>Acompanhamento dos dados processuais enviados ao CNJ;</a:t>
            </a:r>
          </a:p>
          <a:p>
            <a:r>
              <a:rPr lang="pt-BR" dirty="0"/>
              <a:t>Extrato das inconsistências processuais;</a:t>
            </a:r>
          </a:p>
          <a:p>
            <a:r>
              <a:rPr lang="pt-BR" dirty="0"/>
              <a:t>Transparência de dados;</a:t>
            </a:r>
          </a:p>
          <a:p>
            <a:r>
              <a:rPr lang="pt-BR" dirty="0"/>
              <a:t>Prêmio CNJ de Qualidade;</a:t>
            </a:r>
          </a:p>
          <a:p>
            <a:r>
              <a:rPr lang="pt-BR" dirty="0"/>
              <a:t>TJDFT – Piloto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pPr marL="457200" lvl="1" indent="0">
              <a:buNone/>
            </a:pPr>
            <a:endParaRPr lang="pt-BR" dirty="0" smtClean="0"/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  <a:p>
            <a:pPr marL="457200" lvl="1" indent="0">
              <a:buNone/>
            </a:pPr>
            <a:endParaRPr lang="pt-BR" u="sng" dirty="0" smtClean="0"/>
          </a:p>
          <a:p>
            <a:pPr marL="457200" lvl="1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42704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Painel de Qualificação dos Dados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hlinkClick r:id="rId2" action="ppaction://hlinkfile"/>
              </a:rPr>
              <a:t>Resumo da Qualificação dos Dados</a:t>
            </a:r>
            <a:endParaRPr lang="pt-BR" dirty="0" smtClean="0"/>
          </a:p>
          <a:p>
            <a:r>
              <a:rPr lang="pt-BR" dirty="0" smtClean="0">
                <a:hlinkClick r:id="rId3" action="ppaction://hlinkfile"/>
              </a:rPr>
              <a:t>Registros Inválidos</a:t>
            </a:r>
            <a:endParaRPr lang="pt-BR" dirty="0" smtClean="0"/>
          </a:p>
          <a:p>
            <a:r>
              <a:rPr lang="pt-BR" dirty="0" smtClean="0">
                <a:hlinkClick r:id="rId4" action="ppaction://hlinkfile"/>
              </a:rPr>
              <a:t>Filtro de Registros</a:t>
            </a:r>
            <a:endParaRPr lang="pt-BR" dirty="0" smtClean="0"/>
          </a:p>
          <a:p>
            <a:r>
              <a:rPr lang="pt-BR" dirty="0" smtClean="0">
                <a:hlinkClick r:id="rId5" action="ppaction://hlinkfile"/>
              </a:rPr>
              <a:t>Filtro de Processos </a:t>
            </a:r>
            <a:endParaRPr lang="pt-BR" dirty="0" smtClean="0"/>
          </a:p>
          <a:p>
            <a:r>
              <a:rPr lang="pt-BR" dirty="0" smtClean="0">
                <a:hlinkClick r:id="rId6" action="ppaction://hlinkfile"/>
              </a:rPr>
              <a:t>Dados em tabela</a:t>
            </a:r>
            <a:endParaRPr lang="pt-BR" dirty="0" smtClean="0"/>
          </a:p>
          <a:p>
            <a:r>
              <a:rPr lang="pt-BR" dirty="0" smtClean="0">
                <a:hlinkClick r:id="rId7" action="ppaction://hlinkfile"/>
              </a:rPr>
              <a:t>Detalhe do Processo</a:t>
            </a:r>
            <a:endParaRPr lang="pt-BR" dirty="0" smtClean="0"/>
          </a:p>
          <a:p>
            <a:r>
              <a:rPr lang="pt-BR" dirty="0" smtClean="0">
                <a:hlinkClick r:id="rId8" action="ppaction://hlinkfile"/>
              </a:rPr>
              <a:t>Arquivo para download dos processos</a:t>
            </a:r>
            <a:endParaRPr lang="pt-BR" dirty="0" smtClean="0"/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  <a:p>
            <a:pPr marL="457200" lvl="1" indent="0">
              <a:buNone/>
            </a:pPr>
            <a:endParaRPr lang="pt-BR" u="sng" dirty="0" smtClean="0"/>
          </a:p>
          <a:p>
            <a:pPr marL="457200" lvl="1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14377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Replicação Nacional </a:t>
            </a:r>
            <a:r>
              <a:rPr lang="pt-BR" dirty="0" smtClean="0"/>
              <a:t>– Conclusões e Perguntas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Replicação Nacional</a:t>
            </a:r>
          </a:p>
          <a:p>
            <a:pPr lvl="1"/>
            <a:r>
              <a:rPr lang="pt-BR" dirty="0" smtClean="0"/>
              <a:t>Redução de sistemas de cadastro;</a:t>
            </a:r>
          </a:p>
          <a:p>
            <a:pPr lvl="1"/>
            <a:r>
              <a:rPr lang="pt-BR" dirty="0" smtClean="0"/>
              <a:t>Unificação </a:t>
            </a:r>
            <a:r>
              <a:rPr lang="pt-BR" dirty="0"/>
              <a:t>dos dados </a:t>
            </a:r>
            <a:r>
              <a:rPr lang="pt-BR" dirty="0" smtClean="0"/>
              <a:t>processuais;</a:t>
            </a:r>
            <a:endParaRPr lang="pt-BR" dirty="0"/>
          </a:p>
          <a:p>
            <a:pPr lvl="1"/>
            <a:r>
              <a:rPr lang="pt-BR" dirty="0"/>
              <a:t>Chave Única </a:t>
            </a:r>
            <a:r>
              <a:rPr lang="pt-BR" dirty="0" smtClean="0"/>
              <a:t>Processual;</a:t>
            </a:r>
            <a:endParaRPr lang="pt-BR" dirty="0"/>
          </a:p>
          <a:p>
            <a:pPr lvl="1"/>
            <a:r>
              <a:rPr lang="pt-BR" dirty="0" smtClean="0"/>
              <a:t>Unificação </a:t>
            </a:r>
            <a:r>
              <a:rPr lang="pt-BR" dirty="0"/>
              <a:t>dos painéis </a:t>
            </a:r>
            <a:r>
              <a:rPr lang="pt-BR" dirty="0" smtClean="0"/>
              <a:t>estatísticos;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Perguntas</a:t>
            </a: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/>
          </a:p>
          <a:p>
            <a:pPr marL="457200" lvl="1" indent="0">
              <a:buNone/>
            </a:pPr>
            <a:endParaRPr lang="pt-BR" u="sng" dirty="0" smtClean="0"/>
          </a:p>
          <a:p>
            <a:pPr marL="457200" lvl="1" indent="0"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02092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</TotalTime>
  <Words>380</Words>
  <Application>Microsoft Office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Apresentação do PowerPoint</vt:lpstr>
      <vt:lpstr>Replicação Nacional - Agenda</vt:lpstr>
      <vt:lpstr>Replicação Nacional - Contextualização</vt:lpstr>
      <vt:lpstr>Replicação Nacional – O que é?</vt:lpstr>
      <vt:lpstr>Projeto da Nova Replicação Nacional</vt:lpstr>
      <vt:lpstr>Replicação Nacional – Novo Modelo de Dados</vt:lpstr>
      <vt:lpstr>Painel de Qualificação dos Dados</vt:lpstr>
      <vt:lpstr>Painel de Qualificação dos Dados</vt:lpstr>
      <vt:lpstr>Replicação Nacional – Conclusões e Perguntas</vt:lpstr>
    </vt:vector>
  </TitlesOfParts>
  <Company>CNJ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Matheus Durães Leite</dc:creator>
  <cp:lastModifiedBy>Igor Guimarães Pedreira</cp:lastModifiedBy>
  <cp:revision>35</cp:revision>
  <dcterms:created xsi:type="dcterms:W3CDTF">2019-06-10T20:18:35Z</dcterms:created>
  <dcterms:modified xsi:type="dcterms:W3CDTF">2019-08-01T03:29:15Z</dcterms:modified>
</cp:coreProperties>
</file>