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56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90" r:id="rId11"/>
    <p:sldId id="283" r:id="rId12"/>
    <p:sldId id="284" r:id="rId13"/>
    <p:sldId id="285" r:id="rId14"/>
    <p:sldId id="291" r:id="rId15"/>
    <p:sldId id="287" r:id="rId16"/>
    <p:sldId id="292" r:id="rId17"/>
    <p:sldId id="289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995" autoAdjust="0"/>
  </p:normalViewPr>
  <p:slideViewPr>
    <p:cSldViewPr>
      <p:cViewPr varScale="1">
        <p:scale>
          <a:sx n="75" d="100"/>
          <a:sy n="75" d="100"/>
        </p:scale>
        <p:origin x="166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55D9C-509C-4597-AE75-54D7FB99114E}" type="datetimeFigureOut">
              <a:rPr lang="pt-BR" smtClean="0"/>
              <a:t>29/05/2019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2AA5E-96B2-4956-A25E-EF81D7F52C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5563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Núcleo</a:t>
            </a:r>
            <a:r>
              <a:rPr lang="pt-BR" baseline="0" dirty="0" smtClean="0"/>
              <a:t> de estatística – exige-se que o servidor não somente tenha formação em estatística, mas também que ocupe um cargo que ocupe seja compatível com as atribuições.</a:t>
            </a:r>
          </a:p>
          <a:p>
            <a:r>
              <a:rPr lang="pt-BR" baseline="0" dirty="0" smtClean="0"/>
              <a:t>RAE – Resolução 198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2AA5E-96B2-4956-A25E-EF81D7F52C08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7694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2AA5E-96B2-4956-A25E-EF81D7F52C08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4852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Explicar conceito de quartil – dos 90,</a:t>
            </a:r>
            <a:r>
              <a:rPr lang="pt-BR" baseline="0" dirty="0" smtClean="0"/>
              <a:t> ficam aproximadamente 22 em cada.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2AA5E-96B2-4956-A25E-EF81D7F52C08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0538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de 10,0% a 19,9% (10 pontos);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de 20,0% a 29,9% (20 pontos);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de 30,0% a 39,9% (30 pontos);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de 40,0% a 49,9% (35 pontos).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a partir de 50,0% (40 pontos).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5FC89-6FFD-4FFC-8A7E-47F41FA5CCB2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6552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Explicar a diferença – nas metas a conciliação consiste em aumentar o índice individual. No prêmio, consiste em identificar os melhores.</a:t>
            </a:r>
          </a:p>
          <a:p>
            <a:r>
              <a:rPr lang="pt-BR" dirty="0"/>
              <a:t>No julgamento dos processos mais antigos foi observado pela base de dados da replicação nacional (MNI) o volume do acervo. A ideia é trazer todos para valores ´mais próximos do primeiro quartil</a:t>
            </a:r>
          </a:p>
          <a:p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de 30,01% a 40% do total de casos pendentes de julgamento (15 pontos);</a:t>
            </a:r>
          </a:p>
          <a:p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de 20,01% a 30,00% do total de casos pendentes de julgamento (30 pontos);</a:t>
            </a:r>
          </a:p>
          <a:p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de 10,01% a 20% do total de casos pendentes de julgamento (45 pontos);</a:t>
            </a:r>
          </a:p>
          <a:p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até 10% do total de casos pendentes de julgamento (50 pontos).</a:t>
            </a:r>
          </a:p>
          <a:p>
            <a:endParaRPr lang="pt-B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t-B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95FC89-6FFD-4FFC-8A7E-47F41FA5CCB2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4711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Violência doméstica</a:t>
            </a:r>
            <a:r>
              <a:rPr lang="pt-BR" baseline="0" dirty="0" smtClean="0"/>
              <a:t> – envio do paz em casa, dos dados do justiça em números, tempo médio e consistência </a:t>
            </a:r>
            <a:r>
              <a:rPr lang="pt-BR" baseline="0" dirty="0" err="1" smtClean="0"/>
              <a:t>dno</a:t>
            </a:r>
            <a:r>
              <a:rPr lang="pt-BR" baseline="0" dirty="0" smtClean="0"/>
              <a:t> MNI</a:t>
            </a:r>
            <a:endParaRPr lang="pt-BR" dirty="0" smtClean="0"/>
          </a:p>
          <a:p>
            <a:r>
              <a:rPr lang="pt-BR" dirty="0" smtClean="0"/>
              <a:t>Citar </a:t>
            </a:r>
            <a:r>
              <a:rPr lang="pt-BR" dirty="0"/>
              <a:t>exemplo do relatório do diagnóstico do júri em que o movimento de procedência / improcedência não é lançado.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95FC89-6FFD-4FFC-8A7E-47F41FA5CCB2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015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Lembrar da importância dos dados iguais e dos painéis como método de conferência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95FC89-6FFD-4FFC-8A7E-47F41FA5CCB2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22748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Lembrar da importância dos dados iguais e dos painéis como método de conferência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95FC89-6FFD-4FFC-8A7E-47F41FA5CCB2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2310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88DC-5D2A-4E32-9DF4-204C47BC6773}" type="datetimeFigureOut">
              <a:rPr lang="pt-BR" smtClean="0"/>
              <a:t>29/05/2019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1D9E-EF81-476A-A4EC-F30590CBAB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5241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88DC-5D2A-4E32-9DF4-204C47BC6773}" type="datetimeFigureOut">
              <a:rPr lang="pt-BR" smtClean="0"/>
              <a:t>29/05/2019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1D9E-EF81-476A-A4EC-F30590CBAB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0738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88DC-5D2A-4E32-9DF4-204C47BC6773}" type="datetimeFigureOut">
              <a:rPr lang="pt-BR" smtClean="0"/>
              <a:t>29/05/2019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1D9E-EF81-476A-A4EC-F30590CBAB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7066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E0618-C2BA-4EC2-A11B-90DD4C5AF581}" type="datetimeFigureOut">
              <a:rPr lang="pt-BR" smtClean="0"/>
              <a:t>29/05/2019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5FD5-64AE-41CD-A985-A594F2E60B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424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E0618-C2BA-4EC2-A11B-90DD4C5AF581}" type="datetimeFigureOut">
              <a:rPr lang="pt-BR" smtClean="0"/>
              <a:t>29/05/2019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5FD5-64AE-41CD-A985-A594F2E60B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465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E0618-C2BA-4EC2-A11B-90DD4C5AF581}" type="datetimeFigureOut">
              <a:rPr lang="pt-BR" smtClean="0"/>
              <a:t>29/05/2019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5FD5-64AE-41CD-A985-A594F2E60B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7178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E0618-C2BA-4EC2-A11B-90DD4C5AF581}" type="datetimeFigureOut">
              <a:rPr lang="pt-BR" smtClean="0"/>
              <a:t>29/05/2019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5FD5-64AE-41CD-A985-A594F2E60B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24924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E0618-C2BA-4EC2-A11B-90DD4C5AF581}" type="datetimeFigureOut">
              <a:rPr lang="pt-BR" smtClean="0"/>
              <a:t>29/05/2019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5FD5-64AE-41CD-A985-A594F2E60B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60637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E0618-C2BA-4EC2-A11B-90DD4C5AF581}" type="datetimeFigureOut">
              <a:rPr lang="pt-BR" smtClean="0"/>
              <a:t>29/05/2019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5FD5-64AE-41CD-A985-A594F2E60B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78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E0618-C2BA-4EC2-A11B-90DD4C5AF581}" type="datetimeFigureOut">
              <a:rPr lang="pt-BR" smtClean="0"/>
              <a:t>29/05/2019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5FD5-64AE-41CD-A985-A594F2E60B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22517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E0618-C2BA-4EC2-A11B-90DD4C5AF581}" type="datetimeFigureOut">
              <a:rPr lang="pt-BR" smtClean="0"/>
              <a:t>29/05/2019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5FD5-64AE-41CD-A985-A594F2E60B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5123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88DC-5D2A-4E32-9DF4-204C47BC6773}" type="datetimeFigureOut">
              <a:rPr lang="pt-BR" smtClean="0"/>
              <a:t>29/05/2019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1D9E-EF81-476A-A4EC-F30590CBAB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84593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E0618-C2BA-4EC2-A11B-90DD4C5AF581}" type="datetimeFigureOut">
              <a:rPr lang="pt-BR" smtClean="0"/>
              <a:t>29/05/2019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5FD5-64AE-41CD-A985-A594F2E60B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25275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E0618-C2BA-4EC2-A11B-90DD4C5AF581}" type="datetimeFigureOut">
              <a:rPr lang="pt-BR" smtClean="0"/>
              <a:t>29/05/2019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5FD5-64AE-41CD-A985-A594F2E60B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01870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E0618-C2BA-4EC2-A11B-90DD4C5AF581}" type="datetimeFigureOut">
              <a:rPr lang="pt-BR" smtClean="0"/>
              <a:t>29/05/2019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5FD5-64AE-41CD-A985-A594F2E60B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8884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88DC-5D2A-4E32-9DF4-204C47BC6773}" type="datetimeFigureOut">
              <a:rPr lang="pt-BR" smtClean="0"/>
              <a:t>29/05/2019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1D9E-EF81-476A-A4EC-F30590CBAB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4444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88DC-5D2A-4E32-9DF4-204C47BC6773}" type="datetimeFigureOut">
              <a:rPr lang="pt-BR" smtClean="0"/>
              <a:t>29/05/2019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1D9E-EF81-476A-A4EC-F30590CBAB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849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88DC-5D2A-4E32-9DF4-204C47BC6773}" type="datetimeFigureOut">
              <a:rPr lang="pt-BR" smtClean="0"/>
              <a:t>29/05/2019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1D9E-EF81-476A-A4EC-F30590CBAB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225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88DC-5D2A-4E32-9DF4-204C47BC6773}" type="datetimeFigureOut">
              <a:rPr lang="pt-BR" smtClean="0"/>
              <a:t>29/05/2019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1D9E-EF81-476A-A4EC-F30590CBAB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505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88DC-5D2A-4E32-9DF4-204C47BC6773}" type="datetimeFigureOut">
              <a:rPr lang="pt-BR" smtClean="0"/>
              <a:t>29/05/2019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1D9E-EF81-476A-A4EC-F30590CBAB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1440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88DC-5D2A-4E32-9DF4-204C47BC6773}" type="datetimeFigureOut">
              <a:rPr lang="pt-BR" smtClean="0"/>
              <a:t>29/05/2019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1D9E-EF81-476A-A4EC-F30590CBAB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3324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88DC-5D2A-4E32-9DF4-204C47BC6773}" type="datetimeFigureOut">
              <a:rPr lang="pt-BR" smtClean="0"/>
              <a:t>29/05/2019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1D9E-EF81-476A-A4EC-F30590CBAB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586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5" y="0"/>
            <a:ext cx="9132930" cy="6858000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2161659"/>
            <a:ext cx="8229600" cy="3859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</a:t>
            </a:r>
            <a:r>
              <a:rPr lang="pt-BR" dirty="0" err="1" smtClean="0"/>
              <a:t>nívelV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179012"/>
            <a:ext cx="2133600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B88DC-5D2A-4E32-9DF4-204C47BC6773}" type="datetimeFigureOut">
              <a:rPr lang="pt-BR" smtClean="0"/>
              <a:t>29/05/2019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179012"/>
            <a:ext cx="2895600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179012"/>
            <a:ext cx="2133600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01D9E-EF81-476A-A4EC-F30590CBAB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0798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E0618-C2BA-4EC2-A11B-90DD4C5AF581}" type="datetimeFigureOut">
              <a:rPr lang="pt-BR" smtClean="0"/>
              <a:t>29/05/2019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65FD5-64AE-41CD-A985-A594F2E60B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6571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j.jus.br/pesquisas-judiciaria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estat&#237;stica@cnj.jus.br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5" y="0"/>
            <a:ext cx="9132930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26639BF4-8B89-4A88-95BD-A45D2F473A8A}"/>
              </a:ext>
            </a:extLst>
          </p:cNvPr>
          <p:cNvSpPr txBox="1"/>
          <p:nvPr/>
        </p:nvSpPr>
        <p:spPr>
          <a:xfrm>
            <a:off x="876957" y="2459504"/>
            <a:ext cx="73900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solidFill>
                  <a:schemeClr val="bg1"/>
                </a:solidFill>
                <a:latin typeface="Berlin Sans FB Demi" panose="020E0802020502020306" pitchFamily="34" charset="0"/>
              </a:rPr>
              <a:t>O Prêmio CNJ de Qualidade</a:t>
            </a:r>
          </a:p>
        </p:txBody>
      </p:sp>
    </p:spTree>
    <p:extLst>
      <p:ext uri="{BB962C8B-B14F-4D97-AF65-F5344CB8AC3E}">
        <p14:creationId xmlns:p14="http://schemas.microsoft.com/office/powerpoint/2010/main" val="88460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B376E2C7-936C-4132-9DDE-DC0EA4FB9CCC}"/>
              </a:ext>
            </a:extLst>
          </p:cNvPr>
          <p:cNvSpPr txBox="1"/>
          <p:nvPr/>
        </p:nvSpPr>
        <p:spPr>
          <a:xfrm>
            <a:off x="611560" y="1916832"/>
            <a:ext cx="797814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514350" indent="-514350">
              <a:buFont typeface="+mj-lt"/>
              <a:buAutoNum type="arabicPeriod" startAt="14"/>
              <a:defRPr sz="3200">
                <a:latin typeface="Arial Narrow" panose="020B0606020202030204" pitchFamily="34" charset="0"/>
              </a:defRPr>
            </a:lvl1pPr>
            <a:lvl2pPr lvl="1">
              <a:defRPr sz="3200">
                <a:latin typeface="Arial Narrow" panose="020B0606020202030204" pitchFamily="34" charset="0"/>
              </a:defRPr>
            </a:lvl2pPr>
          </a:lstStyle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pt-BR" sz="2800" dirty="0"/>
              <a:t>Melhores Índices no IPC-Jus (90 pontos</a:t>
            </a:r>
            <a:r>
              <a:rPr lang="pt-BR" sz="2800" dirty="0" smtClean="0"/>
              <a:t>);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t-BR" sz="2000" dirty="0" smtClean="0"/>
              <a:t>         Nã</a:t>
            </a:r>
            <a:r>
              <a:rPr lang="pt-BR" sz="2000" dirty="0" smtClean="0"/>
              <a:t>o serão consideradas as execuções fiscais e os processos suspensos.</a:t>
            </a:r>
            <a:endParaRPr lang="pt-BR" sz="2000" dirty="0"/>
          </a:p>
          <a:p>
            <a:pPr>
              <a:spcAft>
                <a:spcPts val="1200"/>
              </a:spcAft>
              <a:buAutoNum type="arabicPeriod"/>
            </a:pPr>
            <a:r>
              <a:rPr lang="pt-BR" sz="2800" dirty="0" smtClean="0"/>
              <a:t>Reduzir </a:t>
            </a:r>
            <a:r>
              <a:rPr lang="pt-BR" sz="2800" dirty="0"/>
              <a:t>a Taxa de Congestionamento Líquida em um ano, excluídos os processos de execução (50 pontos);</a:t>
            </a:r>
          </a:p>
          <a:p>
            <a:pPr>
              <a:spcAft>
                <a:spcPts val="1200"/>
              </a:spcAft>
              <a:buAutoNum type="arabicPeriod"/>
            </a:pPr>
            <a:r>
              <a:rPr lang="pt-BR" sz="2800" dirty="0" smtClean="0"/>
              <a:t>Alcançar </a:t>
            </a:r>
            <a:r>
              <a:rPr lang="pt-BR" sz="2800" dirty="0"/>
              <a:t>os menores tempos médios de tramitação dos processos pendentes, excluídos os processos de execução e os suspensos ou sobrestados aguardando julgamento de recurso repetitivo ou de repercussão geral (50 pontos);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5A4A45A-72F7-4A96-BCA0-43F6B573025F}"/>
              </a:ext>
            </a:extLst>
          </p:cNvPr>
          <p:cNvSpPr txBox="1"/>
          <p:nvPr/>
        </p:nvSpPr>
        <p:spPr>
          <a:xfrm>
            <a:off x="827584" y="1126485"/>
            <a:ext cx="5932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Berlin Sans FB Demi" panose="020E0802020502020306" pitchFamily="34" charset="0"/>
              </a:rPr>
              <a:t>Produtividade</a:t>
            </a:r>
            <a:endParaRPr lang="pt-BR" sz="3600" dirty="0">
              <a:solidFill>
                <a:schemeClr val="accent1">
                  <a:lumMod val="75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D2F9C7F-B6B8-4E73-B529-43368F075B94}"/>
              </a:ext>
            </a:extLst>
          </p:cNvPr>
          <p:cNvSpPr txBox="1"/>
          <p:nvPr/>
        </p:nvSpPr>
        <p:spPr>
          <a:xfrm>
            <a:off x="1115616" y="116632"/>
            <a:ext cx="5932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Berlin Sans FB Demi" panose="020E0802020502020306" pitchFamily="34" charset="0"/>
              </a:rPr>
              <a:t>O Prêmio CNJ de Qualidade</a:t>
            </a:r>
          </a:p>
        </p:txBody>
      </p:sp>
    </p:spTree>
    <p:extLst>
      <p:ext uri="{BB962C8B-B14F-4D97-AF65-F5344CB8AC3E}">
        <p14:creationId xmlns:p14="http://schemas.microsoft.com/office/powerpoint/2010/main" val="236216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B376E2C7-936C-4132-9DDE-DC0EA4FB9CCC}"/>
              </a:ext>
            </a:extLst>
          </p:cNvPr>
          <p:cNvSpPr txBox="1"/>
          <p:nvPr/>
        </p:nvSpPr>
        <p:spPr>
          <a:xfrm>
            <a:off x="582930" y="2387783"/>
            <a:ext cx="797814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514350" indent="-514350">
              <a:buFont typeface="+mj-lt"/>
              <a:buAutoNum type="arabicPeriod" startAt="14"/>
              <a:defRPr sz="3200">
                <a:latin typeface="Arial Narrow" panose="020B0606020202030204" pitchFamily="34" charset="0"/>
              </a:defRPr>
            </a:lvl1pPr>
            <a:lvl2pPr lvl="1">
              <a:defRPr sz="3200">
                <a:latin typeface="Arial Narrow" panose="020B0606020202030204" pitchFamily="34" charset="0"/>
              </a:defRPr>
            </a:lvl2pPr>
          </a:lstStyle>
          <a:p>
            <a:pPr>
              <a:spcAft>
                <a:spcPts val="1200"/>
              </a:spcAft>
              <a:buFont typeface="+mj-lt"/>
              <a:buAutoNum type="arabicPeriod" startAt="4"/>
            </a:pPr>
            <a:r>
              <a:rPr lang="pt-BR" sz="2800" dirty="0"/>
              <a:t>Melhores Índices de Conciliação na fase de conhecimento do 1º grau (50 pontos); </a:t>
            </a:r>
          </a:p>
          <a:p>
            <a:pPr>
              <a:spcAft>
                <a:spcPts val="1200"/>
              </a:spcAft>
              <a:buAutoNum type="arabicPeriod" startAt="4"/>
            </a:pPr>
            <a:r>
              <a:rPr lang="pt-BR" sz="2800" dirty="0" smtClean="0"/>
              <a:t>Melhores </a:t>
            </a:r>
            <a:r>
              <a:rPr lang="pt-BR" sz="2800" dirty="0"/>
              <a:t>Índices de Cumprimento em cada Meta Nacional  (10 pontos por meta – máx. 60 </a:t>
            </a:r>
            <a:r>
              <a:rPr lang="pt-BR" sz="2800" dirty="0" err="1"/>
              <a:t>pts</a:t>
            </a:r>
            <a:r>
              <a:rPr lang="pt-BR" sz="2800" dirty="0"/>
              <a:t>);</a:t>
            </a:r>
          </a:p>
          <a:p>
            <a:pPr>
              <a:spcAft>
                <a:spcPts val="1200"/>
              </a:spcAft>
              <a:buAutoNum type="arabicPeriod" startAt="4"/>
            </a:pPr>
            <a:r>
              <a:rPr lang="pt-BR" sz="2800" dirty="0" smtClean="0"/>
              <a:t>Julgar </a:t>
            </a:r>
            <a:r>
              <a:rPr lang="pt-BR" sz="2800" dirty="0"/>
              <a:t>os processos mais antigos (50 pontos) – reduzir o acervo anterior a 2014 / 2015 (justiça eleitoral);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D2F9C7F-B6B8-4E73-B529-43368F075B94}"/>
              </a:ext>
            </a:extLst>
          </p:cNvPr>
          <p:cNvSpPr txBox="1"/>
          <p:nvPr/>
        </p:nvSpPr>
        <p:spPr>
          <a:xfrm>
            <a:off x="1115616" y="116632"/>
            <a:ext cx="5932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Berlin Sans FB Demi" panose="020E0802020502020306" pitchFamily="34" charset="0"/>
              </a:rPr>
              <a:t>O Prêmio CNJ de Qualidade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5A4A45A-72F7-4A96-BCA0-43F6B573025F}"/>
              </a:ext>
            </a:extLst>
          </p:cNvPr>
          <p:cNvSpPr txBox="1"/>
          <p:nvPr/>
        </p:nvSpPr>
        <p:spPr>
          <a:xfrm>
            <a:off x="827584" y="1126485"/>
            <a:ext cx="5932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Berlin Sans FB Demi" panose="020E0802020502020306" pitchFamily="34" charset="0"/>
              </a:rPr>
              <a:t>Produtividade</a:t>
            </a:r>
            <a:endParaRPr lang="pt-BR" sz="3600" dirty="0">
              <a:solidFill>
                <a:schemeClr val="accent1">
                  <a:lumMod val="75000"/>
                </a:schemeClr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899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B376E2C7-936C-4132-9DDE-DC0EA4FB9CCC}"/>
              </a:ext>
            </a:extLst>
          </p:cNvPr>
          <p:cNvSpPr txBox="1"/>
          <p:nvPr/>
        </p:nvSpPr>
        <p:spPr>
          <a:xfrm>
            <a:off x="510922" y="2204864"/>
            <a:ext cx="81655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514350" indent="-514350">
              <a:buFont typeface="+mj-lt"/>
              <a:buAutoNum type="arabicPeriod" startAt="14"/>
              <a:defRPr sz="3200">
                <a:latin typeface="Arial Narrow" panose="020B0606020202030204" pitchFamily="34" charset="0"/>
              </a:defRPr>
            </a:lvl1pPr>
            <a:lvl2pPr lvl="1">
              <a:defRPr sz="3200">
                <a:latin typeface="Arial Narrow" panose="020B0606020202030204" pitchFamily="34" charset="0"/>
              </a:defRPr>
            </a:lvl2pPr>
          </a:lstStyle>
          <a:p>
            <a:pPr>
              <a:spcAft>
                <a:spcPts val="1200"/>
              </a:spcAft>
              <a:buFont typeface="+mj-lt"/>
              <a:buAutoNum type="arabicPeriod" startAt="7"/>
            </a:pPr>
            <a:r>
              <a:rPr lang="pt-BR" sz="2800" dirty="0"/>
              <a:t>Enfrentamento à Violência Doméstica e Familiar contra as Mulheres (40 pontos);</a:t>
            </a:r>
          </a:p>
          <a:p>
            <a:pPr>
              <a:spcAft>
                <a:spcPts val="1200"/>
              </a:spcAft>
              <a:buAutoNum type="arabicPeriod" startAt="7"/>
            </a:pPr>
            <a:r>
              <a:rPr lang="pt-BR" sz="2800" dirty="0" smtClean="0"/>
              <a:t>Ações </a:t>
            </a:r>
            <a:r>
              <a:rPr lang="pt-BR" sz="2800" dirty="0"/>
              <a:t>Penais de Competência do Júri (35 pontos);</a:t>
            </a:r>
          </a:p>
          <a:p>
            <a:pPr lvl="1">
              <a:spcAft>
                <a:spcPts val="1200"/>
              </a:spcAft>
            </a:pPr>
            <a:r>
              <a:rPr lang="pt-BR" sz="2800" dirty="0" smtClean="0"/>
              <a:t>Serão </a:t>
            </a:r>
            <a:r>
              <a:rPr lang="pt-BR" sz="2800" dirty="0"/>
              <a:t>avaliados o envio dos dados, os registros primários constantes nos arquivos XML (dados das partes, sexo, data de nascimento, uso das </a:t>
            </a:r>
            <a:r>
              <a:rPr lang="pt-BR" sz="2800" dirty="0" err="1"/>
              <a:t>TPUs</a:t>
            </a:r>
            <a:r>
              <a:rPr lang="pt-BR" sz="2800" dirty="0"/>
              <a:t>, datas dos movimentos, tempo médio até julgamento da ação penal)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D2F9C7F-B6B8-4E73-B529-43368F075B94}"/>
              </a:ext>
            </a:extLst>
          </p:cNvPr>
          <p:cNvSpPr txBox="1"/>
          <p:nvPr/>
        </p:nvSpPr>
        <p:spPr>
          <a:xfrm>
            <a:off x="1115616" y="116632"/>
            <a:ext cx="5932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Berlin Sans FB Demi" panose="020E0802020502020306" pitchFamily="34" charset="0"/>
              </a:rPr>
              <a:t>O Prêmio CNJ de Qualidade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5A4A45A-72F7-4A96-BCA0-43F6B573025F}"/>
              </a:ext>
            </a:extLst>
          </p:cNvPr>
          <p:cNvSpPr txBox="1"/>
          <p:nvPr/>
        </p:nvSpPr>
        <p:spPr>
          <a:xfrm>
            <a:off x="827584" y="1126485"/>
            <a:ext cx="5932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Berlin Sans FB Demi" panose="020E0802020502020306" pitchFamily="34" charset="0"/>
              </a:rPr>
              <a:t>Produtividade</a:t>
            </a:r>
            <a:endParaRPr lang="pt-BR" sz="3600" dirty="0">
              <a:solidFill>
                <a:schemeClr val="accent1">
                  <a:lumMod val="75000"/>
                </a:schemeClr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327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B376E2C7-936C-4132-9DDE-DC0EA4FB9CCC}"/>
              </a:ext>
            </a:extLst>
          </p:cNvPr>
          <p:cNvSpPr txBox="1"/>
          <p:nvPr/>
        </p:nvSpPr>
        <p:spPr>
          <a:xfrm>
            <a:off x="395536" y="1268760"/>
            <a:ext cx="799288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 smtClean="0">
                <a:solidFill>
                  <a:schemeClr val="tx2">
                    <a:lumMod val="75000"/>
                  </a:schemeClr>
                </a:solidFill>
                <a:latin typeface="Berlin Sans FB Demi" panose="020E0802020502020306" pitchFamily="34" charset="0"/>
              </a:rPr>
              <a:t>Requisitos:</a:t>
            </a:r>
          </a:p>
          <a:p>
            <a:r>
              <a:rPr lang="pt-BR" sz="4400" dirty="0" smtClean="0">
                <a:solidFill>
                  <a:schemeClr val="tx2">
                    <a:lumMod val="75000"/>
                  </a:schemeClr>
                </a:solidFill>
                <a:latin typeface="Berlin Sans FB Demi" panose="020E0802020502020306" pitchFamily="34" charset="0"/>
              </a:rPr>
              <a:t> </a:t>
            </a:r>
          </a:p>
          <a:p>
            <a:r>
              <a:rPr lang="pt-BR" sz="44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Berlin Sans FB Demi" panose="020E0802020502020306" pitchFamily="34" charset="0"/>
              </a:rPr>
              <a:t>Governança</a:t>
            </a:r>
          </a:p>
          <a:p>
            <a:r>
              <a:rPr lang="pt-BR" sz="4400" dirty="0">
                <a:solidFill>
                  <a:schemeClr val="tx2">
                    <a:lumMod val="20000"/>
                    <a:lumOff val="80000"/>
                  </a:schemeClr>
                </a:solidFill>
                <a:latin typeface="Berlin Sans FB Demi" panose="020E0802020502020306" pitchFamily="34" charset="0"/>
              </a:rPr>
              <a:t>Produtividade</a:t>
            </a:r>
          </a:p>
          <a:p>
            <a:r>
              <a:rPr lang="pt-BR" sz="4400" dirty="0">
                <a:solidFill>
                  <a:schemeClr val="tx2">
                    <a:lumMod val="75000"/>
                  </a:schemeClr>
                </a:solidFill>
                <a:latin typeface="Berlin Sans FB Demi" panose="020E0802020502020306" pitchFamily="34" charset="0"/>
              </a:rPr>
              <a:t>Transparência e Informação </a:t>
            </a:r>
            <a:endParaRPr lang="pt-BR" sz="4400" dirty="0">
              <a:solidFill>
                <a:schemeClr val="tx2">
                  <a:lumMod val="75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D2F9C7F-B6B8-4E73-B529-43368F075B94}"/>
              </a:ext>
            </a:extLst>
          </p:cNvPr>
          <p:cNvSpPr txBox="1"/>
          <p:nvPr/>
        </p:nvSpPr>
        <p:spPr>
          <a:xfrm>
            <a:off x="1115616" y="116632"/>
            <a:ext cx="5932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Berlin Sans FB Demi" panose="020E0802020502020306" pitchFamily="34" charset="0"/>
              </a:rPr>
              <a:t>O Prêmio CNJ de Qualidade</a:t>
            </a:r>
          </a:p>
        </p:txBody>
      </p:sp>
    </p:spTree>
    <p:extLst>
      <p:ext uri="{BB962C8B-B14F-4D97-AF65-F5344CB8AC3E}">
        <p14:creationId xmlns:p14="http://schemas.microsoft.com/office/powerpoint/2010/main" val="4157083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B376E2C7-936C-4132-9DDE-DC0EA4FB9CCC}"/>
              </a:ext>
            </a:extLst>
          </p:cNvPr>
          <p:cNvSpPr txBox="1"/>
          <p:nvPr/>
        </p:nvSpPr>
        <p:spPr>
          <a:xfrm>
            <a:off x="582930" y="2204864"/>
            <a:ext cx="79781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514350" indent="-514350">
              <a:buFont typeface="+mj-lt"/>
              <a:buAutoNum type="arabicPeriod" startAt="14"/>
              <a:defRPr sz="3200">
                <a:latin typeface="Arial Narrow" panose="020B0606020202030204" pitchFamily="34" charset="0"/>
              </a:defRPr>
            </a:lvl1pPr>
            <a:lvl2pPr lvl="1">
              <a:defRPr sz="3200">
                <a:latin typeface="Arial Narrow" panose="020B0606020202030204" pitchFamily="34" charset="0"/>
              </a:defRPr>
            </a:lvl2pPr>
          </a:lstStyle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pt-BR" sz="2800" dirty="0"/>
              <a:t>Justiça em Números e Módulo de Produtividade </a:t>
            </a:r>
            <a:r>
              <a:rPr lang="pt-BR" sz="2800" b="1" dirty="0"/>
              <a:t>(50 pontos)</a:t>
            </a:r>
            <a:r>
              <a:rPr lang="pt-BR" sz="2800" dirty="0"/>
              <a:t>;</a:t>
            </a:r>
          </a:p>
          <a:p>
            <a:pPr>
              <a:spcAft>
                <a:spcPts val="1200"/>
              </a:spcAft>
              <a:buAutoNum type="arabicPeriod"/>
            </a:pPr>
            <a:r>
              <a:rPr lang="pt-BR" sz="2800" dirty="0" smtClean="0"/>
              <a:t>Dados </a:t>
            </a:r>
            <a:r>
              <a:rPr lang="pt-BR" sz="2800" dirty="0"/>
              <a:t>JSON no modelo MNI </a:t>
            </a:r>
            <a:r>
              <a:rPr lang="pt-BR" sz="2800" b="1" dirty="0"/>
              <a:t>(200 pontos)</a:t>
            </a:r>
            <a:r>
              <a:rPr lang="pt-BR" sz="2800" dirty="0"/>
              <a:t>;</a:t>
            </a:r>
          </a:p>
          <a:p>
            <a:pPr>
              <a:spcAft>
                <a:spcPts val="1200"/>
              </a:spcAft>
              <a:buAutoNum type="arabicPeriod"/>
            </a:pPr>
            <a:r>
              <a:rPr lang="pt-BR" sz="2800" dirty="0" smtClean="0"/>
              <a:t>Existência </a:t>
            </a:r>
            <a:r>
              <a:rPr lang="pt-BR" sz="2800" dirty="0"/>
              <a:t>do NUGEP e envio de dados  sobre demandas repetitivas e precedentes obrigatórios (BNPR) </a:t>
            </a:r>
            <a:r>
              <a:rPr lang="pt-BR" sz="2800" b="1" dirty="0"/>
              <a:t>(15 pontos</a:t>
            </a:r>
            <a:r>
              <a:rPr lang="pt-BR" sz="2800" b="1" dirty="0" smtClean="0"/>
              <a:t>)</a:t>
            </a:r>
            <a:r>
              <a:rPr lang="pt-BR" sz="2800" dirty="0" smtClean="0"/>
              <a:t>;</a:t>
            </a:r>
          </a:p>
          <a:p>
            <a:pPr>
              <a:spcAft>
                <a:spcPts val="1200"/>
              </a:spcAft>
              <a:buAutoNum type="arabicPeriod"/>
            </a:pPr>
            <a:r>
              <a:rPr lang="pt-BR" sz="2800" dirty="0" smtClean="0"/>
              <a:t>Ranking da Transparência (</a:t>
            </a:r>
            <a:r>
              <a:rPr lang="pt-BR" sz="2800" b="1" dirty="0" smtClean="0"/>
              <a:t>90 pontos</a:t>
            </a:r>
            <a:r>
              <a:rPr lang="pt-BR" sz="2800" dirty="0" smtClean="0"/>
              <a:t>).</a:t>
            </a:r>
            <a:endParaRPr lang="pt-BR" sz="2800" dirty="0"/>
          </a:p>
          <a:p>
            <a:pPr>
              <a:buFont typeface="+mj-lt"/>
              <a:buAutoNum type="arabicPeriod"/>
            </a:pPr>
            <a:endParaRPr lang="pt-BR" sz="28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5A4A45A-72F7-4A96-BCA0-43F6B573025F}"/>
              </a:ext>
            </a:extLst>
          </p:cNvPr>
          <p:cNvSpPr txBox="1"/>
          <p:nvPr/>
        </p:nvSpPr>
        <p:spPr>
          <a:xfrm>
            <a:off x="755576" y="1198493"/>
            <a:ext cx="5932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Berlin Sans FB Demi" panose="020E0802020502020306" pitchFamily="34" charset="0"/>
              </a:rPr>
              <a:t>Transparência </a:t>
            </a:r>
            <a:r>
              <a:rPr lang="pt-BR" sz="3600" dirty="0">
                <a:solidFill>
                  <a:schemeClr val="accent1">
                    <a:lumMod val="75000"/>
                  </a:schemeClr>
                </a:solidFill>
                <a:latin typeface="Berlin Sans FB Demi" panose="020E0802020502020306" pitchFamily="34" charset="0"/>
              </a:rPr>
              <a:t>e Informação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D2F9C7F-B6B8-4E73-B529-43368F075B94}"/>
              </a:ext>
            </a:extLst>
          </p:cNvPr>
          <p:cNvSpPr txBox="1"/>
          <p:nvPr/>
        </p:nvSpPr>
        <p:spPr>
          <a:xfrm>
            <a:off x="1115616" y="116632"/>
            <a:ext cx="5932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Berlin Sans FB Demi" panose="020E0802020502020306" pitchFamily="34" charset="0"/>
              </a:rPr>
              <a:t>O Prêmio CNJ de Qualidade</a:t>
            </a:r>
          </a:p>
        </p:txBody>
      </p:sp>
    </p:spTree>
    <p:extLst>
      <p:ext uri="{BB962C8B-B14F-4D97-AF65-F5344CB8AC3E}">
        <p14:creationId xmlns:p14="http://schemas.microsoft.com/office/powerpoint/2010/main" val="4258959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B376E2C7-936C-4132-9DDE-DC0EA4FB9CCC}"/>
              </a:ext>
            </a:extLst>
          </p:cNvPr>
          <p:cNvSpPr txBox="1"/>
          <p:nvPr/>
        </p:nvSpPr>
        <p:spPr>
          <a:xfrm>
            <a:off x="726697" y="1844824"/>
            <a:ext cx="797814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514350" indent="-514350">
              <a:buFont typeface="+mj-lt"/>
              <a:buAutoNum type="arabicPeriod" startAt="14"/>
              <a:defRPr sz="3200">
                <a:latin typeface="Arial Narrow" panose="020B0606020202030204" pitchFamily="34" charset="0"/>
              </a:defRPr>
            </a:lvl1pPr>
            <a:lvl2pPr lvl="1">
              <a:defRPr sz="3200">
                <a:latin typeface="Arial Narrow" panose="020B0606020202030204" pitchFamily="34" charset="0"/>
              </a:defRPr>
            </a:lvl2pPr>
          </a:lstStyle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2800" b="1" dirty="0" smtClean="0"/>
              <a:t>Período </a:t>
            </a:r>
            <a:r>
              <a:rPr lang="pt-BR" sz="2800" b="1" dirty="0" smtClean="0"/>
              <a:t>de envio de informações complementares: </a:t>
            </a:r>
          </a:p>
          <a:p>
            <a:pPr marL="0" lvl="1" indent="-57150">
              <a:spcAft>
                <a:spcPts val="1200"/>
              </a:spcAft>
            </a:pPr>
            <a:r>
              <a:rPr lang="pt-BR" sz="2800" dirty="0" smtClean="0"/>
              <a:t>      1º a 10 de setembr</a:t>
            </a:r>
            <a:r>
              <a:rPr lang="pt-BR" sz="2800" dirty="0" smtClean="0"/>
              <a:t>o de 2019</a:t>
            </a:r>
          </a:p>
          <a:p>
            <a:pPr marL="400050" lvl="1" indent="-4572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2800" b="1" dirty="0" smtClean="0"/>
              <a:t>Modelo de formulário: </a:t>
            </a:r>
          </a:p>
          <a:p>
            <a:pPr marL="0" lvl="1">
              <a:spcAft>
                <a:spcPts val="1200"/>
              </a:spcAft>
            </a:pPr>
            <a:r>
              <a:rPr lang="pt-BR" sz="2800" dirty="0"/>
              <a:t> </a:t>
            </a:r>
            <a:r>
              <a:rPr lang="pt-BR" sz="2800" dirty="0" smtClean="0"/>
              <a:t>     Página no prêmio, disponível em </a:t>
            </a:r>
          </a:p>
          <a:p>
            <a:pPr marL="0" lvl="1">
              <a:spcAft>
                <a:spcPts val="1200"/>
              </a:spcAft>
            </a:pPr>
            <a:r>
              <a:rPr lang="pt-BR" sz="2800" dirty="0"/>
              <a:t> </a:t>
            </a:r>
            <a:r>
              <a:rPr lang="pt-BR" sz="2800" dirty="0" smtClean="0"/>
              <a:t>     </a:t>
            </a:r>
            <a:r>
              <a:rPr lang="pt-BR" sz="2800" dirty="0" smtClean="0">
                <a:hlinkClick r:id="rId3"/>
              </a:rPr>
              <a:t>http</a:t>
            </a:r>
            <a:r>
              <a:rPr lang="pt-BR" sz="2800" dirty="0">
                <a:hlinkClick r:id="rId3"/>
              </a:rPr>
              <a:t>://</a:t>
            </a:r>
            <a:r>
              <a:rPr lang="pt-BR" sz="2800" dirty="0" smtClean="0">
                <a:hlinkClick r:id="rId3"/>
              </a:rPr>
              <a:t>www.cnj.jus.br/pesquisas-judiciarias</a:t>
            </a:r>
            <a:r>
              <a:rPr lang="pt-BR" sz="2800" dirty="0" smtClean="0"/>
              <a:t> </a:t>
            </a:r>
          </a:p>
          <a:p>
            <a:pPr lvl="1" indent="-4572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2800" b="1" dirty="0" smtClean="0"/>
              <a:t>Acesso mediante cadastramento prévio de um ou dois servidores por tribunal. Solicitação: </a:t>
            </a:r>
            <a:r>
              <a:rPr lang="pt-BR" sz="2800" b="1" dirty="0" smtClean="0">
                <a:hlinkClick r:id="rId4"/>
              </a:rPr>
              <a:t>estatistica@cnj.jus.br</a:t>
            </a:r>
            <a:r>
              <a:rPr lang="pt-BR" sz="2800" b="1" dirty="0" smtClean="0"/>
              <a:t>.  </a:t>
            </a:r>
            <a:endParaRPr lang="pt-BR" sz="2800" dirty="0" smtClean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5A4A45A-72F7-4A96-BCA0-43F6B573025F}"/>
              </a:ext>
            </a:extLst>
          </p:cNvPr>
          <p:cNvSpPr txBox="1"/>
          <p:nvPr/>
        </p:nvSpPr>
        <p:spPr>
          <a:xfrm>
            <a:off x="755576" y="1052736"/>
            <a:ext cx="5932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Berlin Sans FB Demi" panose="020E0802020502020306" pitchFamily="34" charset="0"/>
              </a:rPr>
              <a:t>Informações adicionais: </a:t>
            </a:r>
            <a:endParaRPr lang="pt-BR" sz="3600" dirty="0">
              <a:solidFill>
                <a:schemeClr val="accent1">
                  <a:lumMod val="75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D2F9C7F-B6B8-4E73-B529-43368F075B94}"/>
              </a:ext>
            </a:extLst>
          </p:cNvPr>
          <p:cNvSpPr txBox="1"/>
          <p:nvPr/>
        </p:nvSpPr>
        <p:spPr>
          <a:xfrm>
            <a:off x="1115616" y="116632"/>
            <a:ext cx="5932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Berlin Sans FB Demi" panose="020E0802020502020306" pitchFamily="34" charset="0"/>
              </a:rPr>
              <a:t>O Prêmio CNJ de Qualidade</a:t>
            </a:r>
          </a:p>
        </p:txBody>
      </p:sp>
    </p:spTree>
    <p:extLst>
      <p:ext uri="{BB962C8B-B14F-4D97-AF65-F5344CB8AC3E}">
        <p14:creationId xmlns:p14="http://schemas.microsoft.com/office/powerpoint/2010/main" val="1498104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5" y="0"/>
            <a:ext cx="9132930" cy="685800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E5A4A45A-72F7-4A96-BCA0-43F6B573025F}"/>
              </a:ext>
            </a:extLst>
          </p:cNvPr>
          <p:cNvSpPr txBox="1"/>
          <p:nvPr/>
        </p:nvSpPr>
        <p:spPr>
          <a:xfrm>
            <a:off x="912803" y="1240299"/>
            <a:ext cx="731839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dirty="0">
                <a:solidFill>
                  <a:schemeClr val="bg1"/>
                </a:solidFill>
                <a:latin typeface="Berlin Sans FB Demi" panose="020E0802020502020306" pitchFamily="34" charset="0"/>
              </a:rPr>
              <a:t>Comissão Permanente de Gestão Estratégica, Estatística e Orçamento</a:t>
            </a:r>
          </a:p>
          <a:p>
            <a:pPr algn="ctr"/>
            <a:endParaRPr lang="pt-BR" sz="3000" dirty="0">
              <a:solidFill>
                <a:schemeClr val="bg1"/>
              </a:solidFill>
              <a:latin typeface="Berlin Sans FB Demi" panose="020E0802020502020306" pitchFamily="34" charset="0"/>
            </a:endParaRPr>
          </a:p>
          <a:p>
            <a:pPr algn="ctr"/>
            <a:r>
              <a:rPr lang="pt-BR" sz="3000" dirty="0">
                <a:solidFill>
                  <a:schemeClr val="bg1"/>
                </a:solidFill>
                <a:latin typeface="Berlin Sans FB Demi" panose="020E0802020502020306" pitchFamily="34" charset="0"/>
              </a:rPr>
              <a:t>Secretaria Especial de Programas Pesquisas e Gestão Estratégica</a:t>
            </a:r>
          </a:p>
          <a:p>
            <a:pPr algn="ctr"/>
            <a:endParaRPr lang="pt-BR" sz="3000" dirty="0">
              <a:solidFill>
                <a:schemeClr val="bg1"/>
              </a:solidFill>
              <a:latin typeface="Berlin Sans FB Demi" panose="020E0802020502020306" pitchFamily="34" charset="0"/>
            </a:endParaRPr>
          </a:p>
          <a:p>
            <a:pPr algn="ctr"/>
            <a:r>
              <a:rPr lang="pt-BR" sz="3000" dirty="0">
                <a:solidFill>
                  <a:schemeClr val="bg1"/>
                </a:solidFill>
                <a:latin typeface="Berlin Sans FB Demi" panose="020E0802020502020306" pitchFamily="34" charset="0"/>
              </a:rPr>
              <a:t>Departamento de Pesquisas Judiciárias</a:t>
            </a:r>
          </a:p>
          <a:p>
            <a:pPr algn="ctr"/>
            <a:endParaRPr lang="pt-BR" sz="3000" dirty="0">
              <a:solidFill>
                <a:schemeClr val="bg1"/>
              </a:solidFill>
              <a:latin typeface="Berlin Sans FB Demi" panose="020E0802020502020306" pitchFamily="34" charset="0"/>
            </a:endParaRPr>
          </a:p>
          <a:p>
            <a:pPr algn="ctr"/>
            <a:r>
              <a:rPr lang="pt-BR" sz="3000" dirty="0">
                <a:solidFill>
                  <a:schemeClr val="bg1"/>
                </a:solidFill>
                <a:latin typeface="Berlin Sans FB Demi" panose="020E0802020502020306" pitchFamily="34" charset="0"/>
              </a:rPr>
              <a:t>Dúvidas: (61) 2326-5266/5268</a:t>
            </a:r>
          </a:p>
          <a:p>
            <a:pPr algn="ctr"/>
            <a:r>
              <a:rPr lang="pt-BR" sz="3000" dirty="0">
                <a:solidFill>
                  <a:schemeClr val="bg1"/>
                </a:solidFill>
                <a:latin typeface="Berlin Sans FB Demi" panose="020E0802020502020306" pitchFamily="34" charset="0"/>
              </a:rPr>
              <a:t>Estatistica@cnj.jus.br</a:t>
            </a:r>
          </a:p>
        </p:txBody>
      </p:sp>
    </p:spTree>
    <p:extLst>
      <p:ext uri="{BB962C8B-B14F-4D97-AF65-F5344CB8AC3E}">
        <p14:creationId xmlns:p14="http://schemas.microsoft.com/office/powerpoint/2010/main" val="415881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B376E2C7-936C-4132-9DDE-DC0EA4FB9CCC}"/>
              </a:ext>
            </a:extLst>
          </p:cNvPr>
          <p:cNvSpPr txBox="1"/>
          <p:nvPr/>
        </p:nvSpPr>
        <p:spPr>
          <a:xfrm>
            <a:off x="395536" y="1268760"/>
            <a:ext cx="799288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 smtClean="0">
                <a:solidFill>
                  <a:schemeClr val="tx2">
                    <a:lumMod val="75000"/>
                  </a:schemeClr>
                </a:solidFill>
                <a:latin typeface="Berlin Sans FB Demi" panose="020E0802020502020306" pitchFamily="34" charset="0"/>
              </a:rPr>
              <a:t>Requisitos:</a:t>
            </a:r>
          </a:p>
          <a:p>
            <a:r>
              <a:rPr lang="pt-BR" sz="4400" dirty="0" smtClean="0">
                <a:solidFill>
                  <a:schemeClr val="tx2">
                    <a:lumMod val="75000"/>
                  </a:schemeClr>
                </a:solidFill>
                <a:latin typeface="Berlin Sans FB Demi" panose="020E0802020502020306" pitchFamily="34" charset="0"/>
              </a:rPr>
              <a:t> </a:t>
            </a:r>
          </a:p>
          <a:p>
            <a:r>
              <a:rPr lang="pt-BR" sz="4400" dirty="0" smtClean="0">
                <a:solidFill>
                  <a:schemeClr val="tx2">
                    <a:lumMod val="75000"/>
                  </a:schemeClr>
                </a:solidFill>
                <a:latin typeface="Berlin Sans FB Demi" panose="020E0802020502020306" pitchFamily="34" charset="0"/>
              </a:rPr>
              <a:t>Governança</a:t>
            </a:r>
          </a:p>
          <a:p>
            <a:r>
              <a:rPr lang="pt-BR" sz="44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Berlin Sans FB Demi" panose="020E0802020502020306" pitchFamily="34" charset="0"/>
              </a:rPr>
              <a:t>Produtividade</a:t>
            </a:r>
          </a:p>
          <a:p>
            <a:r>
              <a:rPr lang="pt-BR" sz="44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Berlin Sans FB Demi" panose="020E0802020502020306" pitchFamily="34" charset="0"/>
              </a:rPr>
              <a:t>Transparência e Informação </a:t>
            </a:r>
            <a:endParaRPr lang="pt-BR" sz="4400" dirty="0">
              <a:solidFill>
                <a:schemeClr val="tx2">
                  <a:lumMod val="20000"/>
                  <a:lumOff val="80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D2F9C7F-B6B8-4E73-B529-43368F075B94}"/>
              </a:ext>
            </a:extLst>
          </p:cNvPr>
          <p:cNvSpPr txBox="1"/>
          <p:nvPr/>
        </p:nvSpPr>
        <p:spPr>
          <a:xfrm>
            <a:off x="1115616" y="116632"/>
            <a:ext cx="5932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Berlin Sans FB Demi" panose="020E0802020502020306" pitchFamily="34" charset="0"/>
              </a:rPr>
              <a:t>O Prêmio CNJ de Qualidade</a:t>
            </a:r>
          </a:p>
        </p:txBody>
      </p:sp>
    </p:spTree>
    <p:extLst>
      <p:ext uri="{BB962C8B-B14F-4D97-AF65-F5344CB8AC3E}">
        <p14:creationId xmlns:p14="http://schemas.microsoft.com/office/powerpoint/2010/main" val="661720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B376E2C7-936C-4132-9DDE-DC0EA4FB9CCC}"/>
              </a:ext>
            </a:extLst>
          </p:cNvPr>
          <p:cNvSpPr txBox="1"/>
          <p:nvPr/>
        </p:nvSpPr>
        <p:spPr>
          <a:xfrm>
            <a:off x="582930" y="2060848"/>
            <a:ext cx="79781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5763" indent="-385763">
              <a:spcAft>
                <a:spcPts val="1200"/>
              </a:spcAft>
              <a:buFont typeface="+mj-lt"/>
              <a:buAutoNum type="arabicPeriod"/>
            </a:pPr>
            <a:r>
              <a:rPr lang="pt-BR" sz="2800" dirty="0">
                <a:latin typeface="Arial Narrow" panose="020B0606020202030204" pitchFamily="34" charset="0"/>
              </a:rPr>
              <a:t>Núcleo de Estatística </a:t>
            </a:r>
            <a:r>
              <a:rPr lang="pt-BR" sz="2800" b="1" dirty="0">
                <a:latin typeface="Arial Narrow" panose="020B0606020202030204" pitchFamily="34" charset="0"/>
              </a:rPr>
              <a:t>(10 pontos)</a:t>
            </a:r>
            <a:r>
              <a:rPr lang="pt-BR" sz="2800" dirty="0">
                <a:latin typeface="Arial Narrow" panose="020B0606020202030204" pitchFamily="34" charset="0"/>
              </a:rPr>
              <a:t>;</a:t>
            </a:r>
          </a:p>
          <a:p>
            <a:pPr marL="385763" indent="-385763">
              <a:spcAft>
                <a:spcPts val="1200"/>
              </a:spcAft>
              <a:buFont typeface="+mj-lt"/>
              <a:buAutoNum type="arabicPeriod"/>
            </a:pPr>
            <a:r>
              <a:rPr lang="pt-BR" sz="2800" dirty="0" smtClean="0">
                <a:latin typeface="Arial Narrow" panose="020B0606020202030204" pitchFamily="34" charset="0"/>
              </a:rPr>
              <a:t>Realizar </a:t>
            </a:r>
            <a:r>
              <a:rPr lang="pt-BR" sz="2800" dirty="0">
                <a:latin typeface="Arial Narrow" panose="020B0606020202030204" pitchFamily="34" charset="0"/>
              </a:rPr>
              <a:t>3 Reuniões de Análise da Estratégia (RAE) em 12 </a:t>
            </a:r>
            <a:r>
              <a:rPr lang="pt-BR" sz="2800" dirty="0" smtClean="0">
                <a:latin typeface="Arial Narrow" panose="020B0606020202030204" pitchFamily="34" charset="0"/>
              </a:rPr>
              <a:t>meses </a:t>
            </a:r>
            <a:r>
              <a:rPr lang="pt-BR" sz="2800" b="1" dirty="0" smtClean="0">
                <a:latin typeface="Arial Narrow" panose="020B0606020202030204" pitchFamily="34" charset="0"/>
              </a:rPr>
              <a:t>(</a:t>
            </a:r>
            <a:r>
              <a:rPr lang="pt-BR" sz="2800" b="1" dirty="0">
                <a:latin typeface="Arial Narrow" panose="020B0606020202030204" pitchFamily="34" charset="0"/>
              </a:rPr>
              <a:t>10 pontos</a:t>
            </a:r>
            <a:r>
              <a:rPr lang="pt-BR" sz="2800" b="1" dirty="0" smtClean="0">
                <a:latin typeface="Arial Narrow" panose="020B0606020202030204" pitchFamily="34" charset="0"/>
              </a:rPr>
              <a:t>)</a:t>
            </a:r>
            <a:r>
              <a:rPr lang="pt-BR" sz="2800" dirty="0" smtClean="0">
                <a:latin typeface="Arial Narrow" panose="020B0606020202030204" pitchFamily="34" charset="0"/>
              </a:rPr>
              <a:t>;</a:t>
            </a:r>
            <a:endParaRPr lang="pt-BR" sz="2800" dirty="0">
              <a:latin typeface="Arial Narrow" panose="020B0606020202030204" pitchFamily="34" charset="0"/>
            </a:endParaRPr>
          </a:p>
          <a:p>
            <a:pPr marL="385763" indent="-385763">
              <a:buFont typeface="+mj-lt"/>
              <a:buAutoNum type="arabicPeriod"/>
            </a:pPr>
            <a:r>
              <a:rPr lang="pt-BR" sz="2800" dirty="0" smtClean="0">
                <a:latin typeface="Arial Narrow" panose="020B0606020202030204" pitchFamily="34" charset="0"/>
              </a:rPr>
              <a:t>Realizar </a:t>
            </a:r>
            <a:r>
              <a:rPr lang="pt-BR" sz="2800" dirty="0">
                <a:latin typeface="Arial Narrow" panose="020B0606020202030204" pitchFamily="34" charset="0"/>
              </a:rPr>
              <a:t>pelo menos duas reuniões do Comitê Gestor Regional da Política de Atenção Prioritária ao Primeiro Grau de Jurisdição </a:t>
            </a:r>
            <a:r>
              <a:rPr lang="pt-BR" sz="2800" dirty="0">
                <a:solidFill>
                  <a:srgbClr val="FF0000"/>
                </a:solidFill>
                <a:latin typeface="Arial Narrow" panose="020B0606020202030204" pitchFamily="34" charset="0"/>
              </a:rPr>
              <a:t>– análise das ações realizadas pela ata e inclusão do comitê orçamentário </a:t>
            </a:r>
            <a:r>
              <a:rPr lang="pt-BR" sz="2800" b="1" dirty="0">
                <a:latin typeface="Arial Narrow" panose="020B0606020202030204" pitchFamily="34" charset="0"/>
              </a:rPr>
              <a:t>(10 pontos).</a:t>
            </a:r>
            <a:endParaRPr lang="pt-BR" sz="2800" dirty="0">
              <a:latin typeface="Arial Narrow" panose="020B060602020203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5A4A45A-72F7-4A96-BCA0-43F6B573025F}"/>
              </a:ext>
            </a:extLst>
          </p:cNvPr>
          <p:cNvSpPr txBox="1"/>
          <p:nvPr/>
        </p:nvSpPr>
        <p:spPr>
          <a:xfrm>
            <a:off x="683568" y="1124744"/>
            <a:ext cx="5932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Berlin Sans FB Demi" panose="020E0802020502020306" pitchFamily="34" charset="0"/>
              </a:rPr>
              <a:t>Governança</a:t>
            </a:r>
            <a:endParaRPr lang="pt-BR" sz="3600" dirty="0">
              <a:solidFill>
                <a:schemeClr val="accent1">
                  <a:lumMod val="75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D2F9C7F-B6B8-4E73-B529-43368F075B94}"/>
              </a:ext>
            </a:extLst>
          </p:cNvPr>
          <p:cNvSpPr txBox="1"/>
          <p:nvPr/>
        </p:nvSpPr>
        <p:spPr>
          <a:xfrm>
            <a:off x="1115616" y="116632"/>
            <a:ext cx="5932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Berlin Sans FB Demi" panose="020E0802020502020306" pitchFamily="34" charset="0"/>
              </a:rPr>
              <a:t>O Prêmio CNJ de Qualidade</a:t>
            </a:r>
          </a:p>
        </p:txBody>
      </p:sp>
    </p:spTree>
    <p:extLst>
      <p:ext uri="{BB962C8B-B14F-4D97-AF65-F5344CB8AC3E}">
        <p14:creationId xmlns:p14="http://schemas.microsoft.com/office/powerpoint/2010/main" val="4237480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B376E2C7-936C-4132-9DDE-DC0EA4FB9CCC}"/>
              </a:ext>
            </a:extLst>
          </p:cNvPr>
          <p:cNvSpPr txBox="1"/>
          <p:nvPr/>
        </p:nvSpPr>
        <p:spPr>
          <a:xfrm>
            <a:off x="582930" y="1844824"/>
            <a:ext cx="818388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5763" indent="-385763">
              <a:spcAft>
                <a:spcPts val="1200"/>
              </a:spcAft>
              <a:buFont typeface="+mj-lt"/>
              <a:buAutoNum type="arabicPeriod" startAt="4"/>
            </a:pPr>
            <a:r>
              <a:rPr lang="pt-BR" sz="2800" dirty="0">
                <a:latin typeface="Arial Narrow" panose="020B0606020202030204" pitchFamily="34" charset="0"/>
              </a:rPr>
              <a:t>Implantar Resolução CNJ nº 219/2016 - distribuição de servidores, de cargos em comissão e de funções de confiança </a:t>
            </a:r>
            <a:r>
              <a:rPr lang="pt-BR" sz="2800" b="1" dirty="0">
                <a:latin typeface="Arial Narrow" panose="020B0606020202030204" pitchFamily="34" charset="0"/>
              </a:rPr>
              <a:t>(50 pontos)</a:t>
            </a:r>
            <a:r>
              <a:rPr lang="pt-BR" sz="2800" dirty="0">
                <a:latin typeface="Arial Narrow" panose="020B0606020202030204" pitchFamily="34" charset="0"/>
              </a:rPr>
              <a:t>;</a:t>
            </a:r>
          </a:p>
          <a:p>
            <a:pPr marL="385763" indent="-385763">
              <a:spcAft>
                <a:spcPts val="1200"/>
              </a:spcAft>
              <a:buFont typeface="+mj-lt"/>
              <a:buAutoNum type="arabicPeriod" startAt="4"/>
            </a:pPr>
            <a:r>
              <a:rPr lang="pt-BR" sz="2800" dirty="0" smtClean="0">
                <a:latin typeface="Arial Narrow" panose="020B0606020202030204" pitchFamily="34" charset="0"/>
              </a:rPr>
              <a:t>Utilizar </a:t>
            </a:r>
            <a:r>
              <a:rPr lang="pt-BR" sz="2800" dirty="0">
                <a:latin typeface="Arial Narrow" panose="020B0606020202030204" pitchFamily="34" charset="0"/>
              </a:rPr>
              <a:t>o sistema de Processo Judicial Eletrônico – </a:t>
            </a:r>
            <a:r>
              <a:rPr lang="pt-BR" sz="2800" dirty="0" err="1">
                <a:latin typeface="Arial Narrow" panose="020B0606020202030204" pitchFamily="34" charset="0"/>
              </a:rPr>
              <a:t>Pje</a:t>
            </a:r>
            <a:r>
              <a:rPr lang="pt-BR" sz="2800" dirty="0">
                <a:latin typeface="Arial Narrow" panose="020B0606020202030204" pitchFamily="34" charset="0"/>
              </a:rPr>
              <a:t>. </a:t>
            </a:r>
            <a:r>
              <a:rPr lang="pt-BR" sz="28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(exceto varas criminais) </a:t>
            </a:r>
            <a:r>
              <a:rPr lang="pt-BR" sz="2800" b="1" dirty="0" smtClean="0">
                <a:latin typeface="Arial Narrow" panose="020B0606020202030204" pitchFamily="34" charset="0"/>
              </a:rPr>
              <a:t>(25 </a:t>
            </a:r>
            <a:r>
              <a:rPr lang="pt-BR" sz="2800" b="1" dirty="0">
                <a:latin typeface="Arial Narrow" panose="020B0606020202030204" pitchFamily="34" charset="0"/>
              </a:rPr>
              <a:t>pontos)</a:t>
            </a:r>
            <a:r>
              <a:rPr lang="pt-BR" sz="2800" dirty="0">
                <a:latin typeface="Arial Narrow" panose="020B0606020202030204" pitchFamily="34" charset="0"/>
              </a:rPr>
              <a:t>;</a:t>
            </a:r>
          </a:p>
          <a:p>
            <a:pPr marL="385763" indent="-385763">
              <a:spcAft>
                <a:spcPts val="1200"/>
              </a:spcAft>
              <a:buFont typeface="+mj-lt"/>
              <a:buAutoNum type="arabicPeriod" startAt="4"/>
            </a:pPr>
            <a:r>
              <a:rPr lang="pt-BR" sz="2800" dirty="0" smtClean="0">
                <a:latin typeface="Arial Narrow" panose="020B0606020202030204" pitchFamily="34" charset="0"/>
              </a:rPr>
              <a:t>Possuir </a:t>
            </a:r>
            <a:r>
              <a:rPr lang="pt-BR" sz="2800" dirty="0">
                <a:latin typeface="Arial Narrow" panose="020B0606020202030204" pitchFamily="34" charset="0"/>
              </a:rPr>
              <a:t>casos novos eletrônicos </a:t>
            </a:r>
            <a:r>
              <a:rPr lang="pt-BR" sz="2800" b="1" dirty="0">
                <a:latin typeface="Arial Narrow" panose="020B0606020202030204" pitchFamily="34" charset="0"/>
              </a:rPr>
              <a:t>(25 pontos)</a:t>
            </a:r>
            <a:r>
              <a:rPr lang="pt-BR" sz="2800" dirty="0">
                <a:latin typeface="Arial Narrow" panose="020B0606020202030204" pitchFamily="34" charset="0"/>
              </a:rPr>
              <a:t>; </a:t>
            </a:r>
          </a:p>
          <a:p>
            <a:pPr marL="385763" indent="-385763">
              <a:spcAft>
                <a:spcPts val="1200"/>
              </a:spcAft>
              <a:buFont typeface="+mj-lt"/>
              <a:buAutoNum type="arabicPeriod" startAt="4"/>
            </a:pPr>
            <a:r>
              <a:rPr lang="pt-BR" sz="2800" dirty="0" smtClean="0">
                <a:latin typeface="Arial Narrow" panose="020B0606020202030204" pitchFamily="34" charset="0"/>
              </a:rPr>
              <a:t>Classificações </a:t>
            </a:r>
            <a:r>
              <a:rPr lang="pt-BR" sz="2800" dirty="0">
                <a:latin typeface="Arial Narrow" panose="020B0606020202030204" pitchFamily="34" charset="0"/>
              </a:rPr>
              <a:t>“satisfatório”, “aprimorado” ou “excelência” (&gt; 60%) no </a:t>
            </a:r>
            <a:r>
              <a:rPr lang="pt-BR" sz="2800" dirty="0" err="1">
                <a:latin typeface="Arial Narrow" panose="020B0606020202030204" pitchFamily="34" charset="0"/>
              </a:rPr>
              <a:t>iGovTIC</a:t>
            </a:r>
            <a:r>
              <a:rPr lang="pt-BR" sz="2800" dirty="0">
                <a:latin typeface="Arial Narrow" panose="020B0606020202030204" pitchFamily="34" charset="0"/>
              </a:rPr>
              <a:t>-JUD </a:t>
            </a:r>
            <a:r>
              <a:rPr lang="pt-BR" sz="2800" b="1" dirty="0">
                <a:latin typeface="Arial Narrow" panose="020B0606020202030204" pitchFamily="34" charset="0"/>
              </a:rPr>
              <a:t>(50 pontos)</a:t>
            </a:r>
            <a:r>
              <a:rPr lang="pt-BR" sz="2800" dirty="0">
                <a:latin typeface="Arial Narrow" panose="020B0606020202030204" pitchFamily="34" charset="0"/>
              </a:rPr>
              <a:t>;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D2F9C7F-B6B8-4E73-B529-43368F075B94}"/>
              </a:ext>
            </a:extLst>
          </p:cNvPr>
          <p:cNvSpPr txBox="1"/>
          <p:nvPr/>
        </p:nvSpPr>
        <p:spPr>
          <a:xfrm>
            <a:off x="1115616" y="116632"/>
            <a:ext cx="5932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Berlin Sans FB Demi" panose="020E0802020502020306" pitchFamily="34" charset="0"/>
              </a:rPr>
              <a:t>O Prêmio CNJ de Qualidade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5A4A45A-72F7-4A96-BCA0-43F6B573025F}"/>
              </a:ext>
            </a:extLst>
          </p:cNvPr>
          <p:cNvSpPr txBox="1"/>
          <p:nvPr/>
        </p:nvSpPr>
        <p:spPr>
          <a:xfrm>
            <a:off x="683568" y="1124744"/>
            <a:ext cx="5932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Berlin Sans FB Demi" panose="020E0802020502020306" pitchFamily="34" charset="0"/>
              </a:rPr>
              <a:t>Governança</a:t>
            </a:r>
            <a:endParaRPr lang="pt-BR" sz="3600" dirty="0">
              <a:solidFill>
                <a:schemeClr val="accent1">
                  <a:lumMod val="75000"/>
                </a:schemeClr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876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B376E2C7-936C-4132-9DDE-DC0EA4FB9CCC}"/>
              </a:ext>
            </a:extLst>
          </p:cNvPr>
          <p:cNvSpPr txBox="1"/>
          <p:nvPr/>
        </p:nvSpPr>
        <p:spPr>
          <a:xfrm>
            <a:off x="582930" y="1887210"/>
            <a:ext cx="833247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5763" indent="-385763">
              <a:spcAft>
                <a:spcPts val="1200"/>
              </a:spcAft>
              <a:buFont typeface="+mj-lt"/>
              <a:buAutoNum type="arabicPeriod" startAt="8"/>
            </a:pPr>
            <a:r>
              <a:rPr lang="pt-BR" sz="2800" dirty="0">
                <a:latin typeface="Arial Narrow" panose="020B0606020202030204" pitchFamily="34" charset="0"/>
              </a:rPr>
              <a:t>Gestão Participativa </a:t>
            </a:r>
            <a:r>
              <a:rPr lang="pt-BR" sz="2800" b="1" dirty="0">
                <a:latin typeface="Arial Narrow" panose="020B0606020202030204" pitchFamily="34" charset="0"/>
              </a:rPr>
              <a:t>(30 pontos)</a:t>
            </a:r>
            <a:r>
              <a:rPr lang="pt-BR" sz="2800" dirty="0">
                <a:latin typeface="Arial Narrow" panose="020B0606020202030204" pitchFamily="34" charset="0"/>
              </a:rPr>
              <a:t>;</a:t>
            </a:r>
          </a:p>
          <a:p>
            <a:pPr marL="385763" indent="-385763">
              <a:spcAft>
                <a:spcPts val="1200"/>
              </a:spcAft>
              <a:buFont typeface="+mj-lt"/>
              <a:buAutoNum type="arabicPeriod" startAt="8"/>
            </a:pPr>
            <a:r>
              <a:rPr lang="pt-BR" sz="2800" dirty="0" smtClean="0">
                <a:latin typeface="Arial Narrow" panose="020B0606020202030204" pitchFamily="34" charset="0"/>
              </a:rPr>
              <a:t>Resolução </a:t>
            </a:r>
            <a:r>
              <a:rPr lang="pt-BR" sz="2800" dirty="0">
                <a:latin typeface="Arial Narrow" panose="020B0606020202030204" pitchFamily="34" charset="0"/>
              </a:rPr>
              <a:t>CNJ nº 201/2015: envio de dados; publicação relatório; possuir núcleo socioambiental e alcançar os melhores índices no consumo de papel, copos descartáveis e água envasada per </a:t>
            </a:r>
            <a:r>
              <a:rPr lang="pt-BR" sz="2800" dirty="0" smtClean="0">
                <a:latin typeface="Arial Narrow" panose="020B0606020202030204" pitchFamily="34" charset="0"/>
              </a:rPr>
              <a:t>capita - quartil. </a:t>
            </a:r>
            <a:r>
              <a:rPr lang="pt-BR" sz="2800" b="1" dirty="0">
                <a:latin typeface="Arial Narrow" panose="020B0606020202030204" pitchFamily="34" charset="0"/>
              </a:rPr>
              <a:t>(45 pontos)</a:t>
            </a:r>
            <a:r>
              <a:rPr lang="pt-BR" sz="2800" dirty="0">
                <a:latin typeface="Arial Narrow" panose="020B0606020202030204" pitchFamily="34" charset="0"/>
              </a:rPr>
              <a:t>;</a:t>
            </a:r>
          </a:p>
          <a:p>
            <a:pPr marL="385763" indent="-385763">
              <a:spcAft>
                <a:spcPts val="1200"/>
              </a:spcAft>
              <a:buFont typeface="+mj-lt"/>
              <a:buAutoNum type="arabicPeriod" startAt="8"/>
            </a:pPr>
            <a:r>
              <a:rPr lang="pt-BR" sz="2800" dirty="0" smtClean="0">
                <a:latin typeface="Arial Narrow" panose="020B0606020202030204" pitchFamily="34" charset="0"/>
              </a:rPr>
              <a:t>Realizar </a:t>
            </a:r>
            <a:r>
              <a:rPr lang="pt-BR" sz="2800" dirty="0">
                <a:latin typeface="Arial Narrow" panose="020B0606020202030204" pitchFamily="34" charset="0"/>
              </a:rPr>
              <a:t>pelo menos duas reuniões da Comissão Permanente de Acessibilidade e Inclusão e manter em funcionamento a unidade administrativa (Resolução CNJ nº 230/2016) </a:t>
            </a:r>
            <a:r>
              <a:rPr lang="pt-BR" sz="2800" b="1" dirty="0">
                <a:latin typeface="Arial Narrow" panose="020B0606020202030204" pitchFamily="34" charset="0"/>
              </a:rPr>
              <a:t>(15 pontos)</a:t>
            </a:r>
            <a:r>
              <a:rPr lang="pt-BR" sz="2800" dirty="0">
                <a:latin typeface="Arial Narrow" panose="020B0606020202030204" pitchFamily="34" charset="0"/>
              </a:rPr>
              <a:t>; 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D2F9C7F-B6B8-4E73-B529-43368F075B94}"/>
              </a:ext>
            </a:extLst>
          </p:cNvPr>
          <p:cNvSpPr txBox="1"/>
          <p:nvPr/>
        </p:nvSpPr>
        <p:spPr>
          <a:xfrm>
            <a:off x="1115616" y="116632"/>
            <a:ext cx="5932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Berlin Sans FB Demi" panose="020E0802020502020306" pitchFamily="34" charset="0"/>
              </a:rPr>
              <a:t>O Prêmio CNJ de Qualidade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5A4A45A-72F7-4A96-BCA0-43F6B573025F}"/>
              </a:ext>
            </a:extLst>
          </p:cNvPr>
          <p:cNvSpPr txBox="1"/>
          <p:nvPr/>
        </p:nvSpPr>
        <p:spPr>
          <a:xfrm>
            <a:off x="683568" y="1124744"/>
            <a:ext cx="5932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Berlin Sans FB Demi" panose="020E0802020502020306" pitchFamily="34" charset="0"/>
              </a:rPr>
              <a:t>Governança</a:t>
            </a:r>
            <a:endParaRPr lang="pt-BR" sz="3600" dirty="0">
              <a:solidFill>
                <a:schemeClr val="accent1">
                  <a:lumMod val="75000"/>
                </a:schemeClr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978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B376E2C7-936C-4132-9DDE-DC0EA4FB9CCC}"/>
              </a:ext>
            </a:extLst>
          </p:cNvPr>
          <p:cNvSpPr txBox="1"/>
          <p:nvPr/>
        </p:nvSpPr>
        <p:spPr>
          <a:xfrm>
            <a:off x="582930" y="2204864"/>
            <a:ext cx="833247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5763" indent="-385763">
              <a:spcAft>
                <a:spcPts val="1200"/>
              </a:spcAft>
              <a:buFont typeface="+mj-lt"/>
              <a:buAutoNum type="arabicPeriod" startAt="11"/>
            </a:pPr>
            <a:r>
              <a:rPr lang="pt-BR" sz="2800" dirty="0">
                <a:latin typeface="Arial Narrow" panose="020B0606020202030204" pitchFamily="34" charset="0"/>
              </a:rPr>
              <a:t>Saúde de Magistrados e Servidores do Poder Judiciário – envio dos dados e realização ações voltadas à redução da incidência das 5 principais patologias do absenteísmo e diagnosticadas no EPS </a:t>
            </a:r>
            <a:r>
              <a:rPr lang="pt-BR" sz="2800" b="1" dirty="0">
                <a:latin typeface="Arial Narrow" panose="020B0606020202030204" pitchFamily="34" charset="0"/>
              </a:rPr>
              <a:t>(35 pontos)</a:t>
            </a:r>
            <a:r>
              <a:rPr lang="pt-BR" sz="2800" dirty="0">
                <a:latin typeface="Arial Narrow" panose="020B0606020202030204" pitchFamily="34" charset="0"/>
              </a:rPr>
              <a:t>; </a:t>
            </a:r>
            <a:r>
              <a:rPr lang="pt-BR" sz="2800" b="1" dirty="0">
                <a:latin typeface="Arial Narrow" panose="020B0606020202030204" pitchFamily="34" charset="0"/>
              </a:rPr>
              <a:t>  </a:t>
            </a:r>
          </a:p>
          <a:p>
            <a:pPr marL="385763" indent="-385763">
              <a:spcAft>
                <a:spcPts val="1200"/>
              </a:spcAft>
              <a:buFont typeface="+mj-lt"/>
              <a:buAutoNum type="arabicPeriod" startAt="11"/>
            </a:pPr>
            <a:r>
              <a:rPr lang="pt-BR" sz="2800" dirty="0" smtClean="0">
                <a:latin typeface="Arial Narrow" panose="020B0606020202030204" pitchFamily="34" charset="0"/>
              </a:rPr>
              <a:t> </a:t>
            </a:r>
            <a:r>
              <a:rPr lang="pt-BR" sz="2800" dirty="0">
                <a:latin typeface="Arial Narrow" panose="020B0606020202030204" pitchFamily="34" charset="0"/>
              </a:rPr>
              <a:t>Resposta à ouvidoria do CNJ, em até 30 dias </a:t>
            </a:r>
            <a:r>
              <a:rPr lang="pt-BR" sz="2800" b="1" dirty="0">
                <a:latin typeface="Arial Narrow" panose="020B0606020202030204" pitchFamily="34" charset="0"/>
              </a:rPr>
              <a:t>(20 pontos). </a:t>
            </a:r>
            <a:r>
              <a:rPr lang="pt-BR" sz="2800" dirty="0">
                <a:latin typeface="Arial Narrow" panose="020B0606020202030204" pitchFamily="34" charset="0"/>
              </a:rPr>
              <a:t>Não havendo questionamento, deduz-se da pontuação máxima;</a:t>
            </a:r>
          </a:p>
          <a:p>
            <a:pPr marL="385763" indent="-385763">
              <a:buFont typeface="+mj-lt"/>
              <a:buAutoNum type="arabicPeriod" startAt="11"/>
            </a:pPr>
            <a:endParaRPr lang="pt-BR" sz="2800" dirty="0">
              <a:latin typeface="Arial Narrow" panose="020B060602020203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D2F9C7F-B6B8-4E73-B529-43368F075B94}"/>
              </a:ext>
            </a:extLst>
          </p:cNvPr>
          <p:cNvSpPr txBox="1"/>
          <p:nvPr/>
        </p:nvSpPr>
        <p:spPr>
          <a:xfrm>
            <a:off x="1115616" y="116632"/>
            <a:ext cx="5932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Berlin Sans FB Demi" panose="020E0802020502020306" pitchFamily="34" charset="0"/>
              </a:rPr>
              <a:t>O Prêmio CNJ de Qualidade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5A4A45A-72F7-4A96-BCA0-43F6B573025F}"/>
              </a:ext>
            </a:extLst>
          </p:cNvPr>
          <p:cNvSpPr txBox="1"/>
          <p:nvPr/>
        </p:nvSpPr>
        <p:spPr>
          <a:xfrm>
            <a:off x="683568" y="1124744"/>
            <a:ext cx="5932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Berlin Sans FB Demi" panose="020E0802020502020306" pitchFamily="34" charset="0"/>
              </a:rPr>
              <a:t>Governança</a:t>
            </a:r>
            <a:endParaRPr lang="pt-BR" sz="3600" dirty="0">
              <a:solidFill>
                <a:schemeClr val="accent1">
                  <a:lumMod val="75000"/>
                </a:schemeClr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234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B376E2C7-936C-4132-9DDE-DC0EA4FB9CCC}"/>
              </a:ext>
            </a:extLst>
          </p:cNvPr>
          <p:cNvSpPr txBox="1"/>
          <p:nvPr/>
        </p:nvSpPr>
        <p:spPr>
          <a:xfrm>
            <a:off x="582930" y="1772816"/>
            <a:ext cx="838155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5763" indent="-385763">
              <a:buFont typeface="+mj-lt"/>
              <a:buAutoNum type="arabicPeriod" startAt="13"/>
            </a:pPr>
            <a:r>
              <a:rPr lang="pt-BR" sz="2800" dirty="0">
                <a:latin typeface="Arial Narrow" panose="020B0606020202030204" pitchFamily="34" charset="0"/>
              </a:rPr>
              <a:t>Curso de Nivelamento dos Servidores do </a:t>
            </a:r>
            <a:r>
              <a:rPr lang="pt-BR" sz="2800" dirty="0" smtClean="0">
                <a:latin typeface="Arial Narrow" panose="020B0606020202030204" pitchFamily="34" charset="0"/>
              </a:rPr>
              <a:t>Poder Judiciário</a:t>
            </a:r>
            <a:r>
              <a:rPr lang="pt-BR" sz="2800" dirty="0">
                <a:latin typeface="Arial Narrow" panose="020B0606020202030204" pitchFamily="34" charset="0"/>
              </a:rPr>
              <a:t>, na modalidade de Educação à Distância, </a:t>
            </a:r>
            <a:r>
              <a:rPr lang="pt-BR" sz="2800" dirty="0">
                <a:solidFill>
                  <a:srgbClr val="FF0000"/>
                </a:solidFill>
                <a:latin typeface="Arial Narrow" panose="020B0606020202030204" pitchFamily="34" charset="0"/>
              </a:rPr>
              <a:t>para todas as unidades </a:t>
            </a:r>
            <a:r>
              <a:rPr lang="pt-BR" sz="2800" b="1" dirty="0">
                <a:latin typeface="Arial Narrow" panose="020B0606020202030204" pitchFamily="34" charset="0"/>
              </a:rPr>
              <a:t>(40 pontos)</a:t>
            </a:r>
            <a:r>
              <a:rPr lang="pt-BR" sz="2800" dirty="0">
                <a:latin typeface="Arial Narrow" panose="020B0606020202030204" pitchFamily="34" charset="0"/>
              </a:rPr>
              <a:t>. Assuntos abordados, em caráter introdutório:</a:t>
            </a:r>
          </a:p>
          <a:p>
            <a:pPr marL="728663" lvl="1" indent="-385763">
              <a:buFont typeface="Arial" panose="020B0604020202020204" pitchFamily="34" charset="0"/>
              <a:buChar char="•"/>
            </a:pPr>
            <a:r>
              <a:rPr lang="pt-BR" sz="2800" dirty="0">
                <a:latin typeface="Arial Narrow" panose="020B0606020202030204" pitchFamily="34" charset="0"/>
              </a:rPr>
              <a:t>Estrutura do Poder Judiciário</a:t>
            </a:r>
          </a:p>
          <a:p>
            <a:pPr marL="728663" lvl="1" indent="-385763">
              <a:buFont typeface="Arial" panose="020B0604020202020204" pitchFamily="34" charset="0"/>
              <a:buChar char="•"/>
            </a:pPr>
            <a:r>
              <a:rPr lang="pt-BR" sz="2800" dirty="0">
                <a:latin typeface="Arial Narrow" panose="020B0606020202030204" pitchFamily="34" charset="0"/>
              </a:rPr>
              <a:t>Gestão de pessoas</a:t>
            </a:r>
          </a:p>
          <a:p>
            <a:pPr marL="728663" lvl="1" indent="-385763">
              <a:buFont typeface="Arial" panose="020B0604020202020204" pitchFamily="34" charset="0"/>
              <a:buChar char="•"/>
            </a:pPr>
            <a:r>
              <a:rPr lang="pt-BR" sz="2800" dirty="0">
                <a:latin typeface="Arial Narrow" panose="020B0606020202030204" pitchFamily="34" charset="0"/>
              </a:rPr>
              <a:t>Gestão estratégica e estratégia nacional</a:t>
            </a:r>
          </a:p>
          <a:p>
            <a:pPr marL="728663" lvl="1" indent="-385763">
              <a:buFont typeface="Arial" panose="020B0604020202020204" pitchFamily="34" charset="0"/>
              <a:buChar char="•"/>
            </a:pPr>
            <a:r>
              <a:rPr lang="pt-BR" sz="2800" dirty="0">
                <a:latin typeface="Arial Narrow" panose="020B0606020202030204" pitchFamily="34" charset="0"/>
              </a:rPr>
              <a:t>Indicadores do Sistema de Estatística do Poder Judiciário</a:t>
            </a:r>
          </a:p>
          <a:p>
            <a:pPr marL="728663" lvl="1" indent="-385763">
              <a:buFont typeface="Arial" panose="020B0604020202020204" pitchFamily="34" charset="0"/>
              <a:buChar char="•"/>
            </a:pPr>
            <a:r>
              <a:rPr lang="pt-BR" sz="2800" dirty="0">
                <a:latin typeface="Arial Narrow" panose="020B0606020202030204" pitchFamily="34" charset="0"/>
              </a:rPr>
              <a:t>Sustentabilidade - PLS</a:t>
            </a:r>
          </a:p>
          <a:p>
            <a:pPr marL="728663" lvl="1" indent="-385763">
              <a:buFont typeface="Arial" panose="020B0604020202020204" pitchFamily="34" charset="0"/>
              <a:buChar char="•"/>
            </a:pPr>
            <a:r>
              <a:rPr lang="pt-BR" sz="2800" dirty="0">
                <a:latin typeface="Arial Narrow" panose="020B0606020202030204" pitchFamily="34" charset="0"/>
              </a:rPr>
              <a:t>Tabelas Processuais Unificadas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D2F9C7F-B6B8-4E73-B529-43368F075B94}"/>
              </a:ext>
            </a:extLst>
          </p:cNvPr>
          <p:cNvSpPr txBox="1"/>
          <p:nvPr/>
        </p:nvSpPr>
        <p:spPr>
          <a:xfrm>
            <a:off x="1115616" y="116632"/>
            <a:ext cx="5932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Berlin Sans FB Demi" panose="020E0802020502020306" pitchFamily="34" charset="0"/>
              </a:rPr>
              <a:t>O Prêmio CNJ de Qualidade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5A4A45A-72F7-4A96-BCA0-43F6B573025F}"/>
              </a:ext>
            </a:extLst>
          </p:cNvPr>
          <p:cNvSpPr txBox="1"/>
          <p:nvPr/>
        </p:nvSpPr>
        <p:spPr>
          <a:xfrm>
            <a:off x="683568" y="1124744"/>
            <a:ext cx="5932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Berlin Sans FB Demi" panose="020E0802020502020306" pitchFamily="34" charset="0"/>
              </a:rPr>
              <a:t>Governança</a:t>
            </a:r>
            <a:endParaRPr lang="pt-BR" sz="3600" dirty="0">
              <a:solidFill>
                <a:schemeClr val="accent1">
                  <a:lumMod val="75000"/>
                </a:schemeClr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232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B376E2C7-936C-4132-9DDE-DC0EA4FB9CCC}"/>
              </a:ext>
            </a:extLst>
          </p:cNvPr>
          <p:cNvSpPr txBox="1"/>
          <p:nvPr/>
        </p:nvSpPr>
        <p:spPr>
          <a:xfrm>
            <a:off x="582930" y="2382590"/>
            <a:ext cx="812673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5763" indent="-385763">
              <a:buFont typeface="+mj-lt"/>
              <a:buAutoNum type="arabicPeriod" startAt="14"/>
            </a:pPr>
            <a:r>
              <a:rPr lang="pt-BR" sz="2800" dirty="0">
                <a:latin typeface="Arial Narrow" panose="020B0606020202030204" pitchFamily="34" charset="0"/>
              </a:rPr>
              <a:t>Coordenadorias da Infância e da Juventude </a:t>
            </a:r>
            <a:r>
              <a:rPr lang="pt-BR" sz="2800" b="1" dirty="0">
                <a:latin typeface="Arial Narrow" panose="020B0606020202030204" pitchFamily="34" charset="0"/>
              </a:rPr>
              <a:t>(20 pontos)</a:t>
            </a:r>
            <a:r>
              <a:rPr lang="pt-BR" sz="2800" dirty="0">
                <a:latin typeface="Arial Narrow" panose="020B0606020202030204" pitchFamily="34" charset="0"/>
              </a:rPr>
              <a:t>. </a:t>
            </a:r>
          </a:p>
          <a:p>
            <a:pPr lvl="1">
              <a:spcAft>
                <a:spcPts val="1200"/>
              </a:spcAft>
            </a:pPr>
            <a:r>
              <a:rPr lang="pt-BR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Comprovação </a:t>
            </a:r>
            <a:r>
              <a:rPr lang="pt-BR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de funcionamento e avaliação do relatório de atividades</a:t>
            </a:r>
          </a:p>
          <a:p>
            <a:pPr marL="385763" indent="-385763">
              <a:spcAft>
                <a:spcPts val="1200"/>
              </a:spcAft>
              <a:buFont typeface="+mj-lt"/>
              <a:buAutoNum type="arabicPeriod" startAt="14"/>
            </a:pPr>
            <a:r>
              <a:rPr lang="pt-BR" sz="2800" dirty="0" smtClean="0">
                <a:latin typeface="Arial Narrow" panose="020B0606020202030204" pitchFamily="34" charset="0"/>
              </a:rPr>
              <a:t>Realização </a:t>
            </a:r>
            <a:r>
              <a:rPr lang="pt-BR" sz="2800" dirty="0">
                <a:latin typeface="Arial Narrow" panose="020B0606020202030204" pitchFamily="34" charset="0"/>
              </a:rPr>
              <a:t>de atividades para incentivo à Participação Feminina no Poder Judiciário (</a:t>
            </a:r>
            <a:r>
              <a:rPr lang="pt-BR" sz="2800" b="1" dirty="0">
                <a:latin typeface="Arial Narrow" panose="020B0606020202030204" pitchFamily="34" charset="0"/>
              </a:rPr>
              <a:t>10 pontos)</a:t>
            </a:r>
            <a:r>
              <a:rPr lang="pt-BR" sz="2800" dirty="0">
                <a:latin typeface="Arial Narrow" panose="020B0606020202030204" pitchFamily="34" charset="0"/>
              </a:rPr>
              <a:t>.</a:t>
            </a:r>
          </a:p>
          <a:p>
            <a:r>
              <a:rPr lang="pt-BR" sz="2800" dirty="0">
                <a:solidFill>
                  <a:srgbClr val="FF0000"/>
                </a:solidFill>
                <a:latin typeface="Arial Narrow" panose="020B0606020202030204" pitchFamily="34" charset="0"/>
              </a:rPr>
              <a:t>      </a:t>
            </a:r>
            <a:r>
              <a:rPr lang="pt-BR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Encaminhamento </a:t>
            </a:r>
            <a:r>
              <a:rPr lang="pt-BR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de relatório de atividades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D2F9C7F-B6B8-4E73-B529-43368F075B94}"/>
              </a:ext>
            </a:extLst>
          </p:cNvPr>
          <p:cNvSpPr txBox="1"/>
          <p:nvPr/>
        </p:nvSpPr>
        <p:spPr>
          <a:xfrm>
            <a:off x="1115616" y="116632"/>
            <a:ext cx="5932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Berlin Sans FB Demi" panose="020E0802020502020306" pitchFamily="34" charset="0"/>
              </a:rPr>
              <a:t>O Prêmio CNJ de Qualidade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5A4A45A-72F7-4A96-BCA0-43F6B573025F}"/>
              </a:ext>
            </a:extLst>
          </p:cNvPr>
          <p:cNvSpPr txBox="1"/>
          <p:nvPr/>
        </p:nvSpPr>
        <p:spPr>
          <a:xfrm>
            <a:off x="683568" y="1124744"/>
            <a:ext cx="5932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Berlin Sans FB Demi" panose="020E0802020502020306" pitchFamily="34" charset="0"/>
              </a:rPr>
              <a:t>Governança</a:t>
            </a:r>
            <a:endParaRPr lang="pt-BR" sz="3600" dirty="0">
              <a:solidFill>
                <a:schemeClr val="accent1">
                  <a:lumMod val="75000"/>
                </a:schemeClr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157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B376E2C7-936C-4132-9DDE-DC0EA4FB9CCC}"/>
              </a:ext>
            </a:extLst>
          </p:cNvPr>
          <p:cNvSpPr txBox="1"/>
          <p:nvPr/>
        </p:nvSpPr>
        <p:spPr>
          <a:xfrm>
            <a:off x="395536" y="1268760"/>
            <a:ext cx="799288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 smtClean="0">
                <a:solidFill>
                  <a:schemeClr val="tx2">
                    <a:lumMod val="75000"/>
                  </a:schemeClr>
                </a:solidFill>
                <a:latin typeface="Berlin Sans FB Demi" panose="020E0802020502020306" pitchFamily="34" charset="0"/>
              </a:rPr>
              <a:t>Requisitos:</a:t>
            </a:r>
          </a:p>
          <a:p>
            <a:r>
              <a:rPr lang="pt-BR" sz="4400" dirty="0" smtClean="0">
                <a:solidFill>
                  <a:schemeClr val="tx2">
                    <a:lumMod val="75000"/>
                  </a:schemeClr>
                </a:solidFill>
                <a:latin typeface="Berlin Sans FB Demi" panose="020E0802020502020306" pitchFamily="34" charset="0"/>
              </a:rPr>
              <a:t> </a:t>
            </a:r>
          </a:p>
          <a:p>
            <a:r>
              <a:rPr lang="pt-BR" sz="44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Berlin Sans FB Demi" panose="020E0802020502020306" pitchFamily="34" charset="0"/>
              </a:rPr>
              <a:t>Governança</a:t>
            </a:r>
          </a:p>
          <a:p>
            <a:r>
              <a:rPr lang="pt-BR" sz="4400" dirty="0">
                <a:solidFill>
                  <a:schemeClr val="tx2">
                    <a:lumMod val="75000"/>
                  </a:schemeClr>
                </a:solidFill>
                <a:latin typeface="Berlin Sans FB Demi" panose="020E0802020502020306" pitchFamily="34" charset="0"/>
              </a:rPr>
              <a:t>Produtividade</a:t>
            </a:r>
          </a:p>
          <a:p>
            <a:r>
              <a:rPr lang="pt-BR" sz="44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Berlin Sans FB Demi" panose="020E0802020502020306" pitchFamily="34" charset="0"/>
              </a:rPr>
              <a:t>Transparência e Informação </a:t>
            </a:r>
            <a:endParaRPr lang="pt-BR" sz="4400" dirty="0">
              <a:solidFill>
                <a:schemeClr val="tx2">
                  <a:lumMod val="20000"/>
                  <a:lumOff val="80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D2F9C7F-B6B8-4E73-B529-43368F075B94}"/>
              </a:ext>
            </a:extLst>
          </p:cNvPr>
          <p:cNvSpPr txBox="1"/>
          <p:nvPr/>
        </p:nvSpPr>
        <p:spPr>
          <a:xfrm>
            <a:off x="1115616" y="116632"/>
            <a:ext cx="5932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Berlin Sans FB Demi" panose="020E0802020502020306" pitchFamily="34" charset="0"/>
              </a:rPr>
              <a:t>O Prêmio CNJ de Qualidade</a:t>
            </a:r>
          </a:p>
        </p:txBody>
      </p:sp>
    </p:spTree>
    <p:extLst>
      <p:ext uri="{BB962C8B-B14F-4D97-AF65-F5344CB8AC3E}">
        <p14:creationId xmlns:p14="http://schemas.microsoft.com/office/powerpoint/2010/main" val="12566510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958</Words>
  <Application>Microsoft Office PowerPoint</Application>
  <PresentationFormat>Apresentação na tela (4:3)</PresentationFormat>
  <Paragraphs>119</Paragraphs>
  <Slides>16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16</vt:i4>
      </vt:variant>
    </vt:vector>
  </HeadingPairs>
  <TitlesOfParts>
    <vt:vector size="24" baseType="lpstr">
      <vt:lpstr>Arial</vt:lpstr>
      <vt:lpstr>Arial Narrow</vt:lpstr>
      <vt:lpstr>Berlin Sans FB Demi</vt:lpstr>
      <vt:lpstr>Calibri</vt:lpstr>
      <vt:lpstr>Calibri Light</vt:lpstr>
      <vt:lpstr>Wingdings</vt:lpstr>
      <vt:lpstr>Tema do Office</vt:lpstr>
      <vt:lpstr>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Matheus Durães Leite</dc:creator>
  <cp:lastModifiedBy>Administrador</cp:lastModifiedBy>
  <cp:revision>19</cp:revision>
  <dcterms:created xsi:type="dcterms:W3CDTF">2019-05-23T16:04:56Z</dcterms:created>
  <dcterms:modified xsi:type="dcterms:W3CDTF">2019-05-29T08:56:42Z</dcterms:modified>
</cp:coreProperties>
</file>