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90" r:id="rId11"/>
    <p:sldId id="283" r:id="rId12"/>
    <p:sldId id="284" r:id="rId13"/>
    <p:sldId id="285" r:id="rId14"/>
    <p:sldId id="291" r:id="rId15"/>
    <p:sldId id="287" r:id="rId16"/>
    <p:sldId id="292" r:id="rId17"/>
    <p:sldId id="28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5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55D9C-509C-4597-AE75-54D7FB99114E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2AA5E-96B2-4956-A25E-EF81D7F52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56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Núcleo</a:t>
            </a:r>
            <a:r>
              <a:rPr lang="pt-BR" baseline="0" dirty="0" smtClean="0"/>
              <a:t> de estatística – exige-se que o servidor não somente tenha formação em estatística, mas também que ocupe um cargo que ocupe seja compatível com as atribuições.</a:t>
            </a:r>
          </a:p>
          <a:p>
            <a:r>
              <a:rPr lang="pt-BR" baseline="0" dirty="0" smtClean="0"/>
              <a:t>RAE – Resolução 198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AA5E-96B2-4956-A25E-EF81D7F52C0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69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AA5E-96B2-4956-A25E-EF81D7F52C0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85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Explicar conceito de quartil – dos 90,</a:t>
            </a:r>
            <a:r>
              <a:rPr lang="pt-BR" baseline="0" dirty="0" smtClean="0"/>
              <a:t> ficam aproximadamente 22 em cada.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AA5E-96B2-4956-A25E-EF81D7F52C0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53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de 10,0% a 19,9% (10 pontos);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de 20,0% a 29,9% (20 pontos);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de 30,0% a 39,9% (30 pontos);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de 40,0% a 49,9% (35 pontos).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a partir de 50,0% (40 pontos).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5FC89-6FFD-4FFC-8A7E-47F41FA5CCB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55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Explicar a diferença – nas metas a conciliação consiste em aumentar o índice individual. No prêmio, consiste em identificar os melhores.</a:t>
            </a:r>
          </a:p>
          <a:p>
            <a:r>
              <a:rPr lang="pt-BR" dirty="0"/>
              <a:t>No julgamento dos processos mais antigos foi observado pela base de dados da replicação nacional (MNI) o volume do acervo. A ideia é trazer todos para valores ´mais próximos do primeiro quartil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de 30,01% a 40% do total de casos pendentes de julgamento (15 pontos);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de 20,01% a 30,00% do total de casos pendentes de julgamento (30 pontos);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de 10,01% a 20% do total de casos pendentes de julgamento (45 pontos);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até 10% do total de casos pendentes de julgamento (50 pontos).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5FC89-6FFD-4FFC-8A7E-47F41FA5CCB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711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Violência doméstica</a:t>
            </a:r>
            <a:r>
              <a:rPr lang="pt-BR" baseline="0" dirty="0" smtClean="0"/>
              <a:t> – envio do paz em casa, dos dados do justiça em números, tempo médio e consistência </a:t>
            </a:r>
            <a:r>
              <a:rPr lang="pt-BR" baseline="0" dirty="0" err="1" smtClean="0"/>
              <a:t>dno</a:t>
            </a:r>
            <a:r>
              <a:rPr lang="pt-BR" baseline="0" dirty="0" smtClean="0"/>
              <a:t> MNI</a:t>
            </a:r>
            <a:endParaRPr lang="pt-BR" dirty="0" smtClean="0"/>
          </a:p>
          <a:p>
            <a:r>
              <a:rPr lang="pt-BR" dirty="0" smtClean="0"/>
              <a:t>Citar </a:t>
            </a:r>
            <a:r>
              <a:rPr lang="pt-BR" dirty="0"/>
              <a:t>exemplo do relatório do diagnóstico do júri em que o movimento de procedência / improcedência não é lançado.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5FC89-6FFD-4FFC-8A7E-47F41FA5CCB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15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Lembrar da importância dos dados iguais e dos painéis como método de conferência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5FC89-6FFD-4FFC-8A7E-47F41FA5CCB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27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Lembrar da importância dos dados iguais e dos painéis como método de conferência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5FC89-6FFD-4FFC-8A7E-47F41FA5CCB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31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24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3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066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2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7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492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6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8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251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459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2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87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88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44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4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22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0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44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32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88DC-5D2A-4E32-9DF4-204C47BC6773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" y="0"/>
            <a:ext cx="913293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161659"/>
            <a:ext cx="8229600" cy="38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</a:t>
            </a:r>
            <a:r>
              <a:rPr lang="pt-BR" dirty="0" err="1" smtClean="0"/>
              <a:t>nívelV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179012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88DC-5D2A-4E32-9DF4-204C47BC6773}" type="datetimeFigureOut">
              <a:rPr lang="pt-BR" smtClean="0"/>
              <a:t>29/05/2019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179012"/>
            <a:ext cx="2895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179012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1D9E-EF81-476A-A4EC-F30590CBA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0618-C2BA-4EC2-A11B-90DD4C5AF581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5FD5-64AE-41CD-A985-A594F2E60B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7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j.jus.br/pesquisas-judiciaria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stat&#237;stica@cnj.jus.b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" y="0"/>
            <a:ext cx="913293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6639BF4-8B89-4A88-95BD-A45D2F473A8A}"/>
              </a:ext>
            </a:extLst>
          </p:cNvPr>
          <p:cNvSpPr txBox="1"/>
          <p:nvPr/>
        </p:nvSpPr>
        <p:spPr>
          <a:xfrm>
            <a:off x="876957" y="2459504"/>
            <a:ext cx="7390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8846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611560" y="1916832"/>
            <a:ext cx="79781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14350" indent="-514350">
              <a:buFont typeface="+mj-lt"/>
              <a:buAutoNum type="arabicPeriod" startAt="14"/>
              <a:defRPr sz="3200">
                <a:latin typeface="Arial Narrow" panose="020B0606020202030204" pitchFamily="34" charset="0"/>
              </a:defRPr>
            </a:lvl1pPr>
            <a:lvl2pPr lvl="1">
              <a:defRPr sz="3200">
                <a:latin typeface="Arial Narrow" panose="020B0606020202030204" pitchFamily="34" charset="0"/>
              </a:defRPr>
            </a:lvl2pPr>
          </a:lstStyle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t-BR" sz="2800" dirty="0"/>
              <a:t>Melhores Índices no IPC-Jus (90 pontos</a:t>
            </a:r>
            <a:r>
              <a:rPr lang="pt-BR" sz="2800" dirty="0" smtClean="0"/>
              <a:t>);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000" dirty="0" smtClean="0"/>
              <a:t>         Nã</a:t>
            </a:r>
            <a:r>
              <a:rPr lang="pt-BR" sz="2000" dirty="0" smtClean="0"/>
              <a:t>o serão consideradas as execuções fiscais e os processos suspensos.</a:t>
            </a:r>
            <a:endParaRPr lang="pt-BR" sz="2000" dirty="0"/>
          </a:p>
          <a:p>
            <a:pPr>
              <a:spcAft>
                <a:spcPts val="1200"/>
              </a:spcAft>
              <a:buAutoNum type="arabicPeriod"/>
            </a:pPr>
            <a:r>
              <a:rPr lang="pt-BR" sz="2800" dirty="0" smtClean="0"/>
              <a:t>Reduzir </a:t>
            </a:r>
            <a:r>
              <a:rPr lang="pt-BR" sz="2800" dirty="0"/>
              <a:t>a Taxa de Congestionamento Líquida em um ano, excluídos os processos de execução (50 pontos);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pt-BR" sz="2800" dirty="0" smtClean="0"/>
              <a:t>Alcançar </a:t>
            </a:r>
            <a:r>
              <a:rPr lang="pt-BR" sz="2800" dirty="0"/>
              <a:t>os menores tempos médios de tramitação dos processos pendentes, excluídos os processos de execução e os suspensos ou sobrestados aguardando julgamento de recurso repetitivo ou de repercussão geral (50 pontos);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827584" y="1126485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Produtividade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236216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2387783"/>
            <a:ext cx="79781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14350" indent="-514350">
              <a:buFont typeface="+mj-lt"/>
              <a:buAutoNum type="arabicPeriod" startAt="14"/>
              <a:defRPr sz="3200">
                <a:latin typeface="Arial Narrow" panose="020B0606020202030204" pitchFamily="34" charset="0"/>
              </a:defRPr>
            </a:lvl1pPr>
            <a:lvl2pPr lvl="1">
              <a:defRPr sz="3200">
                <a:latin typeface="Arial Narrow" panose="020B0606020202030204" pitchFamily="34" charset="0"/>
              </a:defRPr>
            </a:lvl2pPr>
          </a:lstStyle>
          <a:p>
            <a:pPr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dirty="0"/>
              <a:t>Melhores Índices de Conciliação na fase de conhecimento do 1º grau (50 pontos); </a:t>
            </a:r>
          </a:p>
          <a:p>
            <a:pPr>
              <a:spcAft>
                <a:spcPts val="1200"/>
              </a:spcAft>
              <a:buAutoNum type="arabicPeriod" startAt="4"/>
            </a:pPr>
            <a:r>
              <a:rPr lang="pt-BR" sz="2800" dirty="0" smtClean="0"/>
              <a:t>Melhores </a:t>
            </a:r>
            <a:r>
              <a:rPr lang="pt-BR" sz="2800" dirty="0"/>
              <a:t>Índices de Cumprimento em cada Meta Nacional  (10 pontos por meta – máx. 60 </a:t>
            </a:r>
            <a:r>
              <a:rPr lang="pt-BR" sz="2800" dirty="0" err="1"/>
              <a:t>pts</a:t>
            </a:r>
            <a:r>
              <a:rPr lang="pt-BR" sz="2800" dirty="0"/>
              <a:t>);</a:t>
            </a:r>
          </a:p>
          <a:p>
            <a:pPr>
              <a:spcAft>
                <a:spcPts val="1200"/>
              </a:spcAft>
              <a:buAutoNum type="arabicPeriod" startAt="4"/>
            </a:pPr>
            <a:r>
              <a:rPr lang="pt-BR" sz="2800" dirty="0" smtClean="0"/>
              <a:t>Julgar </a:t>
            </a:r>
            <a:r>
              <a:rPr lang="pt-BR" sz="2800" dirty="0"/>
              <a:t>os processos mais antigos (50 pontos) – reduzir o acervo anterior a 2014 / 2015 (justiça eleitoral);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827584" y="1126485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Produtividade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99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10922" y="2204864"/>
            <a:ext cx="81655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14350" indent="-514350">
              <a:buFont typeface="+mj-lt"/>
              <a:buAutoNum type="arabicPeriod" startAt="14"/>
              <a:defRPr sz="3200">
                <a:latin typeface="Arial Narrow" panose="020B0606020202030204" pitchFamily="34" charset="0"/>
              </a:defRPr>
            </a:lvl1pPr>
            <a:lvl2pPr lvl="1">
              <a:defRPr sz="3200">
                <a:latin typeface="Arial Narrow" panose="020B0606020202030204" pitchFamily="34" charset="0"/>
              </a:defRPr>
            </a:lvl2pPr>
          </a:lstStyle>
          <a:p>
            <a:pPr>
              <a:spcAft>
                <a:spcPts val="1200"/>
              </a:spcAft>
              <a:buFont typeface="+mj-lt"/>
              <a:buAutoNum type="arabicPeriod" startAt="7"/>
            </a:pPr>
            <a:r>
              <a:rPr lang="pt-BR" sz="2800" dirty="0"/>
              <a:t>Enfrentamento à Violência Doméstica e Familiar contra as Mulheres (40 pontos);</a:t>
            </a:r>
          </a:p>
          <a:p>
            <a:pPr>
              <a:spcAft>
                <a:spcPts val="1200"/>
              </a:spcAft>
              <a:buAutoNum type="arabicPeriod" startAt="7"/>
            </a:pPr>
            <a:r>
              <a:rPr lang="pt-BR" sz="2800" dirty="0" smtClean="0"/>
              <a:t>Ações </a:t>
            </a:r>
            <a:r>
              <a:rPr lang="pt-BR" sz="2800" dirty="0"/>
              <a:t>Penais de Competência do Júri (35 pontos);</a:t>
            </a:r>
          </a:p>
          <a:p>
            <a:pPr lvl="1">
              <a:spcAft>
                <a:spcPts val="1200"/>
              </a:spcAft>
            </a:pPr>
            <a:r>
              <a:rPr lang="pt-BR" sz="2800" dirty="0" smtClean="0"/>
              <a:t>Serão </a:t>
            </a:r>
            <a:r>
              <a:rPr lang="pt-BR" sz="2800" dirty="0"/>
              <a:t>avaliados o envio dos dados, os registros primários constantes nos arquivos XML (dados das partes, sexo, data de nascimento, uso das </a:t>
            </a:r>
            <a:r>
              <a:rPr lang="pt-BR" sz="2800" dirty="0" err="1"/>
              <a:t>TPUs</a:t>
            </a:r>
            <a:r>
              <a:rPr lang="pt-BR" sz="2800" dirty="0"/>
              <a:t>, datas dos movimentos, tempo médio até julgamento da ação penal)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827584" y="1126485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Produtividade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27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395536" y="1268760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Requisitos:</a:t>
            </a:r>
          </a:p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 </a:t>
            </a:r>
          </a:p>
          <a:p>
            <a:r>
              <a:rPr lang="pt-BR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Governança</a:t>
            </a:r>
          </a:p>
          <a:p>
            <a:r>
              <a:rPr lang="pt-BR" sz="4400" dirty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Produtividade</a:t>
            </a:r>
          </a:p>
          <a:p>
            <a:r>
              <a:rPr lang="pt-BR" sz="4400" dirty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Transparência e Informação </a:t>
            </a:r>
            <a:endParaRPr lang="pt-BR" sz="4400" dirty="0">
              <a:solidFill>
                <a:schemeClr val="tx2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415708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2204864"/>
            <a:ext cx="79781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14350" indent="-514350">
              <a:buFont typeface="+mj-lt"/>
              <a:buAutoNum type="arabicPeriod" startAt="14"/>
              <a:defRPr sz="3200">
                <a:latin typeface="Arial Narrow" panose="020B0606020202030204" pitchFamily="34" charset="0"/>
              </a:defRPr>
            </a:lvl1pPr>
            <a:lvl2pPr lvl="1">
              <a:defRPr sz="3200">
                <a:latin typeface="Arial Narrow" panose="020B0606020202030204" pitchFamily="34" charset="0"/>
              </a:defRPr>
            </a:lvl2pPr>
          </a:lstStyle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pt-BR" sz="2800" dirty="0"/>
              <a:t>Justiça em Números e Módulo de Produtividade </a:t>
            </a:r>
            <a:r>
              <a:rPr lang="pt-BR" sz="2800" b="1" dirty="0"/>
              <a:t>(50 pontos)</a:t>
            </a:r>
            <a:r>
              <a:rPr lang="pt-BR" sz="2800" dirty="0"/>
              <a:t>;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pt-BR" sz="2800" dirty="0" smtClean="0"/>
              <a:t>Dados </a:t>
            </a:r>
            <a:r>
              <a:rPr lang="pt-BR" sz="2800" dirty="0"/>
              <a:t>JSON no modelo MNI </a:t>
            </a:r>
            <a:r>
              <a:rPr lang="pt-BR" sz="2800" b="1" dirty="0"/>
              <a:t>(200 pontos)</a:t>
            </a:r>
            <a:r>
              <a:rPr lang="pt-BR" sz="2800" dirty="0"/>
              <a:t>;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pt-BR" sz="2800" dirty="0" smtClean="0"/>
              <a:t>Existência </a:t>
            </a:r>
            <a:r>
              <a:rPr lang="pt-BR" sz="2800" dirty="0"/>
              <a:t>do NUGEP e envio de dados  sobre demandas repetitivas e precedentes obrigatórios (BNPR) </a:t>
            </a:r>
            <a:r>
              <a:rPr lang="pt-BR" sz="2800" b="1" dirty="0"/>
              <a:t>(15 pontos</a:t>
            </a:r>
            <a:r>
              <a:rPr lang="pt-BR" sz="2800" b="1" dirty="0" smtClean="0"/>
              <a:t>)</a:t>
            </a:r>
            <a:r>
              <a:rPr lang="pt-BR" sz="2800" dirty="0" smtClean="0"/>
              <a:t>;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pt-BR" sz="2800" dirty="0" smtClean="0"/>
              <a:t>Ranking da Transparência (</a:t>
            </a:r>
            <a:r>
              <a:rPr lang="pt-BR" sz="2800" b="1" dirty="0" smtClean="0"/>
              <a:t>90 pontos</a:t>
            </a:r>
            <a:r>
              <a:rPr lang="pt-BR" sz="2800" dirty="0" smtClean="0"/>
              <a:t>).</a:t>
            </a:r>
            <a:endParaRPr lang="pt-BR" sz="2800" dirty="0"/>
          </a:p>
          <a:p>
            <a:pPr>
              <a:buFont typeface="+mj-lt"/>
              <a:buAutoNum type="arabicPeriod"/>
            </a:pP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755576" y="1198493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Transparência </a:t>
            </a: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e Informação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425895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726697" y="1844824"/>
            <a:ext cx="79781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14350" indent="-514350">
              <a:buFont typeface="+mj-lt"/>
              <a:buAutoNum type="arabicPeriod" startAt="14"/>
              <a:defRPr sz="3200">
                <a:latin typeface="Arial Narrow" panose="020B0606020202030204" pitchFamily="34" charset="0"/>
              </a:defRPr>
            </a:lvl1pPr>
            <a:lvl2pPr lvl="1">
              <a:defRPr sz="3200">
                <a:latin typeface="Arial Narrow" panose="020B0606020202030204" pitchFamily="34" charset="0"/>
              </a:defRPr>
            </a:lvl2pPr>
          </a:lstStyle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800" b="1" dirty="0" smtClean="0"/>
              <a:t>Período </a:t>
            </a:r>
            <a:r>
              <a:rPr lang="pt-BR" sz="2800" b="1" dirty="0" smtClean="0"/>
              <a:t>de envio de informações complementares: </a:t>
            </a:r>
          </a:p>
          <a:p>
            <a:pPr marL="0" lvl="1" indent="-57150">
              <a:spcAft>
                <a:spcPts val="1200"/>
              </a:spcAft>
            </a:pPr>
            <a:r>
              <a:rPr lang="pt-BR" sz="2800" dirty="0" smtClean="0"/>
              <a:t>      1º a 10 de setembr</a:t>
            </a:r>
            <a:r>
              <a:rPr lang="pt-BR" sz="2800" dirty="0" smtClean="0"/>
              <a:t>o de 2019</a:t>
            </a:r>
          </a:p>
          <a:p>
            <a:pPr marL="40005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800" b="1" dirty="0" smtClean="0"/>
              <a:t>Modelo de formulário: </a:t>
            </a:r>
          </a:p>
          <a:p>
            <a:pPr marL="0" lvl="1">
              <a:spcAft>
                <a:spcPts val="1200"/>
              </a:spcAft>
            </a:pPr>
            <a:r>
              <a:rPr lang="pt-BR" sz="2800" dirty="0"/>
              <a:t> </a:t>
            </a:r>
            <a:r>
              <a:rPr lang="pt-BR" sz="2800" dirty="0" smtClean="0"/>
              <a:t>     Página no prêmio, disponível em </a:t>
            </a:r>
          </a:p>
          <a:p>
            <a:pPr marL="0" lvl="1">
              <a:spcAft>
                <a:spcPts val="1200"/>
              </a:spcAft>
            </a:pPr>
            <a:r>
              <a:rPr lang="pt-BR" sz="2800" dirty="0"/>
              <a:t> </a:t>
            </a:r>
            <a:r>
              <a:rPr lang="pt-BR" sz="2800" dirty="0" smtClean="0"/>
              <a:t>     </a:t>
            </a:r>
            <a:r>
              <a:rPr lang="pt-BR" sz="2800" dirty="0" smtClean="0">
                <a:hlinkClick r:id="rId3"/>
              </a:rPr>
              <a:t>http</a:t>
            </a:r>
            <a:r>
              <a:rPr lang="pt-BR" sz="2800" dirty="0">
                <a:hlinkClick r:id="rId3"/>
              </a:rPr>
              <a:t>://</a:t>
            </a:r>
            <a:r>
              <a:rPr lang="pt-BR" sz="2800" dirty="0" smtClean="0">
                <a:hlinkClick r:id="rId3"/>
              </a:rPr>
              <a:t>www.cnj.jus.br/pesquisas-judiciarias</a:t>
            </a:r>
            <a:r>
              <a:rPr lang="pt-BR" sz="2800" dirty="0" smtClean="0"/>
              <a:t> </a:t>
            </a:r>
          </a:p>
          <a:p>
            <a:pPr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800" b="1" dirty="0" smtClean="0"/>
              <a:t>Acesso mediante cadastramento prévio de um ou dois servidores por tribunal. Solicitação: </a:t>
            </a:r>
            <a:r>
              <a:rPr lang="pt-BR" sz="2800" b="1" dirty="0" smtClean="0">
                <a:hlinkClick r:id="rId4"/>
              </a:rPr>
              <a:t>estatistica@cnj.jus.br</a:t>
            </a:r>
            <a:r>
              <a:rPr lang="pt-BR" sz="2800" b="1" dirty="0" smtClean="0"/>
              <a:t>.  </a:t>
            </a:r>
            <a:endParaRPr lang="pt-BR" sz="2800" dirty="0" smtClean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755576" y="1052736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Informações adicionais: 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149810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" y="0"/>
            <a:ext cx="913293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912803" y="1240299"/>
            <a:ext cx="73183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Berlin Sans FB Demi" panose="020E0802020502020306" pitchFamily="34" charset="0"/>
              </a:rPr>
              <a:t>Comissão Permanente de Gestão Estratégica, Estatística e Orçamento</a:t>
            </a:r>
          </a:p>
          <a:p>
            <a:pPr algn="ctr"/>
            <a:endParaRPr lang="pt-BR" sz="3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pt-BR" sz="3000" dirty="0">
                <a:solidFill>
                  <a:schemeClr val="bg1"/>
                </a:solidFill>
                <a:latin typeface="Berlin Sans FB Demi" panose="020E0802020502020306" pitchFamily="34" charset="0"/>
              </a:rPr>
              <a:t>Secretaria Especial de Programas Pesquisas e Gestão Estratégica</a:t>
            </a:r>
          </a:p>
          <a:p>
            <a:pPr algn="ctr"/>
            <a:endParaRPr lang="pt-BR" sz="3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pt-BR" sz="3000" dirty="0">
                <a:solidFill>
                  <a:schemeClr val="bg1"/>
                </a:solidFill>
                <a:latin typeface="Berlin Sans FB Demi" panose="020E0802020502020306" pitchFamily="34" charset="0"/>
              </a:rPr>
              <a:t>Departamento de Pesquisas Judiciárias</a:t>
            </a:r>
          </a:p>
          <a:p>
            <a:pPr algn="ctr"/>
            <a:endParaRPr lang="pt-BR" sz="3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pt-BR" sz="3000" dirty="0">
                <a:solidFill>
                  <a:schemeClr val="bg1"/>
                </a:solidFill>
                <a:latin typeface="Berlin Sans FB Demi" panose="020E0802020502020306" pitchFamily="34" charset="0"/>
              </a:rPr>
              <a:t>Dúvidas: (61) 2326-5266/5268</a:t>
            </a:r>
          </a:p>
          <a:p>
            <a:pPr algn="ctr"/>
            <a:r>
              <a:rPr lang="pt-BR" sz="3000" dirty="0">
                <a:solidFill>
                  <a:schemeClr val="bg1"/>
                </a:solidFill>
                <a:latin typeface="Berlin Sans FB Demi" panose="020E0802020502020306" pitchFamily="34" charset="0"/>
              </a:rPr>
              <a:t>Estatistica@cnj.jus.br</a:t>
            </a:r>
          </a:p>
        </p:txBody>
      </p:sp>
    </p:spTree>
    <p:extLst>
      <p:ext uri="{BB962C8B-B14F-4D97-AF65-F5344CB8AC3E}">
        <p14:creationId xmlns:p14="http://schemas.microsoft.com/office/powerpoint/2010/main" val="41588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395536" y="1268760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Requisitos:</a:t>
            </a:r>
          </a:p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 </a:t>
            </a:r>
          </a:p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</a:p>
          <a:p>
            <a:r>
              <a:rPr lang="pt-BR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Produtividade</a:t>
            </a:r>
          </a:p>
          <a:p>
            <a:r>
              <a:rPr lang="pt-BR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Transparência e Informação </a:t>
            </a:r>
            <a:endParaRPr lang="pt-BR" sz="44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66172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2060848"/>
            <a:ext cx="79781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pt-BR" sz="2800" dirty="0">
                <a:latin typeface="Arial Narrow" panose="020B0606020202030204" pitchFamily="34" charset="0"/>
              </a:rPr>
              <a:t>Núcleo de Estatística </a:t>
            </a:r>
            <a:r>
              <a:rPr lang="pt-BR" sz="2800" b="1" dirty="0">
                <a:latin typeface="Arial Narrow" panose="020B0606020202030204" pitchFamily="34" charset="0"/>
              </a:rPr>
              <a:t>(10 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pt-BR" sz="2800" dirty="0" smtClean="0">
                <a:latin typeface="Arial Narrow" panose="020B0606020202030204" pitchFamily="34" charset="0"/>
              </a:rPr>
              <a:t>Realizar </a:t>
            </a:r>
            <a:r>
              <a:rPr lang="pt-BR" sz="2800" dirty="0">
                <a:latin typeface="Arial Narrow" panose="020B0606020202030204" pitchFamily="34" charset="0"/>
              </a:rPr>
              <a:t>3 Reuniões de Análise da Estratégia (RAE) em 12 </a:t>
            </a:r>
            <a:r>
              <a:rPr lang="pt-BR" sz="2800" dirty="0" smtClean="0">
                <a:latin typeface="Arial Narrow" panose="020B0606020202030204" pitchFamily="34" charset="0"/>
              </a:rPr>
              <a:t>meses </a:t>
            </a:r>
            <a:r>
              <a:rPr lang="pt-BR" sz="2800" b="1" dirty="0" smtClean="0">
                <a:latin typeface="Arial Narrow" panose="020B0606020202030204" pitchFamily="34" charset="0"/>
              </a:rPr>
              <a:t>(</a:t>
            </a:r>
            <a:r>
              <a:rPr lang="pt-BR" sz="2800" b="1" dirty="0">
                <a:latin typeface="Arial Narrow" panose="020B0606020202030204" pitchFamily="34" charset="0"/>
              </a:rPr>
              <a:t>10 pontos</a:t>
            </a:r>
            <a:r>
              <a:rPr lang="pt-BR" sz="2800" b="1" dirty="0" smtClean="0">
                <a:latin typeface="Arial Narrow" panose="020B0606020202030204" pitchFamily="34" charset="0"/>
              </a:rPr>
              <a:t>)</a:t>
            </a:r>
            <a:r>
              <a:rPr lang="pt-BR" sz="2800" dirty="0" smtClean="0">
                <a:latin typeface="Arial Narrow" panose="020B0606020202030204" pitchFamily="34" charset="0"/>
              </a:rPr>
              <a:t>;</a:t>
            </a:r>
            <a:endParaRPr lang="pt-BR" sz="2800" dirty="0">
              <a:latin typeface="Arial Narrow" panose="020B0606020202030204" pitchFamily="34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pt-BR" sz="2800" dirty="0" smtClean="0">
                <a:latin typeface="Arial Narrow" panose="020B0606020202030204" pitchFamily="34" charset="0"/>
              </a:rPr>
              <a:t>Realizar </a:t>
            </a:r>
            <a:r>
              <a:rPr lang="pt-BR" sz="2800" dirty="0">
                <a:latin typeface="Arial Narrow" panose="020B0606020202030204" pitchFamily="34" charset="0"/>
              </a:rPr>
              <a:t>pelo menos duas reuniões do Comitê Gestor Regional da Política de Atenção Prioritária ao Primeiro Grau de Jurisdição </a:t>
            </a:r>
            <a:r>
              <a:rPr lang="pt-BR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– análise das ações realizadas pela ata e inclusão do comitê orçamentário </a:t>
            </a:r>
            <a:r>
              <a:rPr lang="pt-BR" sz="2800" b="1" dirty="0">
                <a:latin typeface="Arial Narrow" panose="020B0606020202030204" pitchFamily="34" charset="0"/>
              </a:rPr>
              <a:t>(10 pontos).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423748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1844824"/>
            <a:ext cx="81838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dirty="0">
                <a:latin typeface="Arial Narrow" panose="020B0606020202030204" pitchFamily="34" charset="0"/>
              </a:rPr>
              <a:t>Implantar Resolução CNJ nº 219/2016 - distribuição de servidores, de cargos em comissão e de funções de confiança </a:t>
            </a:r>
            <a:r>
              <a:rPr lang="pt-BR" sz="2800" b="1" dirty="0">
                <a:latin typeface="Arial Narrow" panose="020B0606020202030204" pitchFamily="34" charset="0"/>
              </a:rPr>
              <a:t>(50 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dirty="0" smtClean="0">
                <a:latin typeface="Arial Narrow" panose="020B0606020202030204" pitchFamily="34" charset="0"/>
              </a:rPr>
              <a:t>Utilizar </a:t>
            </a:r>
            <a:r>
              <a:rPr lang="pt-BR" sz="2800" dirty="0">
                <a:latin typeface="Arial Narrow" panose="020B0606020202030204" pitchFamily="34" charset="0"/>
              </a:rPr>
              <a:t>o sistema de Processo Judicial Eletrônico – </a:t>
            </a:r>
            <a:r>
              <a:rPr lang="pt-BR" sz="2800" dirty="0" err="1">
                <a:latin typeface="Arial Narrow" panose="020B0606020202030204" pitchFamily="34" charset="0"/>
              </a:rPr>
              <a:t>Pje</a:t>
            </a:r>
            <a:r>
              <a:rPr lang="pt-BR" sz="2800" dirty="0">
                <a:latin typeface="Arial Narrow" panose="020B0606020202030204" pitchFamily="34" charset="0"/>
              </a:rPr>
              <a:t>. </a:t>
            </a:r>
            <a:r>
              <a:rPr lang="pt-B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(exceto varas criminais) </a:t>
            </a:r>
            <a:r>
              <a:rPr lang="pt-BR" sz="2800" b="1" dirty="0" smtClean="0">
                <a:latin typeface="Arial Narrow" panose="020B0606020202030204" pitchFamily="34" charset="0"/>
              </a:rPr>
              <a:t>(25 </a:t>
            </a:r>
            <a:r>
              <a:rPr lang="pt-BR" sz="2800" b="1" dirty="0">
                <a:latin typeface="Arial Narrow" panose="020B0606020202030204" pitchFamily="34" charset="0"/>
              </a:rPr>
              <a:t>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dirty="0" smtClean="0">
                <a:latin typeface="Arial Narrow" panose="020B0606020202030204" pitchFamily="34" charset="0"/>
              </a:rPr>
              <a:t>Possuir </a:t>
            </a:r>
            <a:r>
              <a:rPr lang="pt-BR" sz="2800" dirty="0">
                <a:latin typeface="Arial Narrow" panose="020B0606020202030204" pitchFamily="34" charset="0"/>
              </a:rPr>
              <a:t>casos novos eletrônicos </a:t>
            </a:r>
            <a:r>
              <a:rPr lang="pt-BR" sz="2800" b="1" dirty="0">
                <a:latin typeface="Arial Narrow" panose="020B0606020202030204" pitchFamily="34" charset="0"/>
              </a:rPr>
              <a:t>(25 pontos)</a:t>
            </a:r>
            <a:r>
              <a:rPr lang="pt-BR" sz="2800" dirty="0">
                <a:latin typeface="Arial Narrow" panose="020B0606020202030204" pitchFamily="34" charset="0"/>
              </a:rPr>
              <a:t>; 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4"/>
            </a:pPr>
            <a:r>
              <a:rPr lang="pt-BR" sz="2800" dirty="0" smtClean="0">
                <a:latin typeface="Arial Narrow" panose="020B0606020202030204" pitchFamily="34" charset="0"/>
              </a:rPr>
              <a:t>Classificações </a:t>
            </a:r>
            <a:r>
              <a:rPr lang="pt-BR" sz="2800" dirty="0">
                <a:latin typeface="Arial Narrow" panose="020B0606020202030204" pitchFamily="34" charset="0"/>
              </a:rPr>
              <a:t>“satisfatório”, “aprimorado” ou “excelência” (&gt; 60%) no </a:t>
            </a:r>
            <a:r>
              <a:rPr lang="pt-BR" sz="2800" dirty="0" err="1">
                <a:latin typeface="Arial Narrow" panose="020B0606020202030204" pitchFamily="34" charset="0"/>
              </a:rPr>
              <a:t>iGovTIC</a:t>
            </a:r>
            <a:r>
              <a:rPr lang="pt-BR" sz="2800" dirty="0">
                <a:latin typeface="Arial Narrow" panose="020B0606020202030204" pitchFamily="34" charset="0"/>
              </a:rPr>
              <a:t>-JUD </a:t>
            </a:r>
            <a:r>
              <a:rPr lang="pt-BR" sz="2800" b="1" dirty="0">
                <a:latin typeface="Arial Narrow" panose="020B0606020202030204" pitchFamily="34" charset="0"/>
              </a:rPr>
              <a:t>(50 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87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1887210"/>
            <a:ext cx="83324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spcAft>
                <a:spcPts val="1200"/>
              </a:spcAft>
              <a:buFont typeface="+mj-lt"/>
              <a:buAutoNum type="arabicPeriod" startAt="8"/>
            </a:pPr>
            <a:r>
              <a:rPr lang="pt-BR" sz="2800" dirty="0">
                <a:latin typeface="Arial Narrow" panose="020B0606020202030204" pitchFamily="34" charset="0"/>
              </a:rPr>
              <a:t>Gestão Participativa </a:t>
            </a:r>
            <a:r>
              <a:rPr lang="pt-BR" sz="2800" b="1" dirty="0">
                <a:latin typeface="Arial Narrow" panose="020B0606020202030204" pitchFamily="34" charset="0"/>
              </a:rPr>
              <a:t>(30 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8"/>
            </a:pPr>
            <a:r>
              <a:rPr lang="pt-BR" sz="2800" dirty="0" smtClean="0">
                <a:latin typeface="Arial Narrow" panose="020B0606020202030204" pitchFamily="34" charset="0"/>
              </a:rPr>
              <a:t>Resolução </a:t>
            </a:r>
            <a:r>
              <a:rPr lang="pt-BR" sz="2800" dirty="0">
                <a:latin typeface="Arial Narrow" panose="020B0606020202030204" pitchFamily="34" charset="0"/>
              </a:rPr>
              <a:t>CNJ nº 201/2015: envio de dados; publicação relatório; possuir núcleo socioambiental e alcançar os melhores índices no consumo de papel, copos descartáveis e água envasada per </a:t>
            </a:r>
            <a:r>
              <a:rPr lang="pt-BR" sz="2800" dirty="0" smtClean="0">
                <a:latin typeface="Arial Narrow" panose="020B0606020202030204" pitchFamily="34" charset="0"/>
              </a:rPr>
              <a:t>capita - quartil. </a:t>
            </a:r>
            <a:r>
              <a:rPr lang="pt-BR" sz="2800" b="1" dirty="0">
                <a:latin typeface="Arial Narrow" panose="020B0606020202030204" pitchFamily="34" charset="0"/>
              </a:rPr>
              <a:t>(45 pontos)</a:t>
            </a:r>
            <a:r>
              <a:rPr lang="pt-BR" sz="2800" dirty="0">
                <a:latin typeface="Arial Narrow" panose="020B0606020202030204" pitchFamily="34" charset="0"/>
              </a:rPr>
              <a:t>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8"/>
            </a:pPr>
            <a:r>
              <a:rPr lang="pt-BR" sz="2800" dirty="0" smtClean="0">
                <a:latin typeface="Arial Narrow" panose="020B0606020202030204" pitchFamily="34" charset="0"/>
              </a:rPr>
              <a:t>Realizar </a:t>
            </a:r>
            <a:r>
              <a:rPr lang="pt-BR" sz="2800" dirty="0">
                <a:latin typeface="Arial Narrow" panose="020B0606020202030204" pitchFamily="34" charset="0"/>
              </a:rPr>
              <a:t>pelo menos duas reuniões da Comissão Permanente de Acessibilidade e Inclusão e manter em funcionamento a unidade administrativa (Resolução CNJ nº 230/2016) </a:t>
            </a:r>
            <a:r>
              <a:rPr lang="pt-BR" sz="2800" b="1" dirty="0">
                <a:latin typeface="Arial Narrow" panose="020B0606020202030204" pitchFamily="34" charset="0"/>
              </a:rPr>
              <a:t>(15 pontos)</a:t>
            </a:r>
            <a:r>
              <a:rPr lang="pt-BR" sz="2800" dirty="0">
                <a:latin typeface="Arial Narrow" panose="020B0606020202030204" pitchFamily="34" charset="0"/>
              </a:rPr>
              <a:t>;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7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2204864"/>
            <a:ext cx="83324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spcAft>
                <a:spcPts val="1200"/>
              </a:spcAft>
              <a:buFont typeface="+mj-lt"/>
              <a:buAutoNum type="arabicPeriod" startAt="11"/>
            </a:pPr>
            <a:r>
              <a:rPr lang="pt-BR" sz="2800" dirty="0">
                <a:latin typeface="Arial Narrow" panose="020B0606020202030204" pitchFamily="34" charset="0"/>
              </a:rPr>
              <a:t>Saúde de Magistrados e Servidores do Poder Judiciário – envio dos dados e realização ações voltadas à redução da incidência das 5 principais patologias do absenteísmo e diagnosticadas no EPS </a:t>
            </a:r>
            <a:r>
              <a:rPr lang="pt-BR" sz="2800" b="1" dirty="0">
                <a:latin typeface="Arial Narrow" panose="020B0606020202030204" pitchFamily="34" charset="0"/>
              </a:rPr>
              <a:t>(35 pontos)</a:t>
            </a:r>
            <a:r>
              <a:rPr lang="pt-BR" sz="2800" dirty="0">
                <a:latin typeface="Arial Narrow" panose="020B0606020202030204" pitchFamily="34" charset="0"/>
              </a:rPr>
              <a:t>; </a:t>
            </a:r>
            <a:r>
              <a:rPr lang="pt-BR" sz="2800" b="1" dirty="0">
                <a:latin typeface="Arial Narrow" panose="020B0606020202030204" pitchFamily="34" charset="0"/>
              </a:rPr>
              <a:t>  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11"/>
            </a:pPr>
            <a:r>
              <a:rPr lang="pt-BR" sz="2800" dirty="0" smtClean="0">
                <a:latin typeface="Arial Narrow" panose="020B0606020202030204" pitchFamily="34" charset="0"/>
              </a:rPr>
              <a:t> </a:t>
            </a:r>
            <a:r>
              <a:rPr lang="pt-BR" sz="2800" dirty="0">
                <a:latin typeface="Arial Narrow" panose="020B0606020202030204" pitchFamily="34" charset="0"/>
              </a:rPr>
              <a:t>Resposta à ouvidoria do CNJ, em até 30 dias </a:t>
            </a:r>
            <a:r>
              <a:rPr lang="pt-BR" sz="2800" b="1" dirty="0">
                <a:latin typeface="Arial Narrow" panose="020B0606020202030204" pitchFamily="34" charset="0"/>
              </a:rPr>
              <a:t>(20 pontos). </a:t>
            </a:r>
            <a:r>
              <a:rPr lang="pt-BR" sz="2800" dirty="0">
                <a:latin typeface="Arial Narrow" panose="020B0606020202030204" pitchFamily="34" charset="0"/>
              </a:rPr>
              <a:t>Não havendo questionamento, deduz-se da pontuação máxima;</a:t>
            </a:r>
          </a:p>
          <a:p>
            <a:pPr marL="385763" indent="-385763">
              <a:buFont typeface="+mj-lt"/>
              <a:buAutoNum type="arabicPeriod" startAt="11"/>
            </a:pP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3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1772816"/>
            <a:ext cx="83815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buFont typeface="+mj-lt"/>
              <a:buAutoNum type="arabicPeriod" startAt="13"/>
            </a:pPr>
            <a:r>
              <a:rPr lang="pt-BR" sz="2800" dirty="0">
                <a:latin typeface="Arial Narrow" panose="020B0606020202030204" pitchFamily="34" charset="0"/>
              </a:rPr>
              <a:t>Curso de Nivelamento dos Servidores do </a:t>
            </a:r>
            <a:r>
              <a:rPr lang="pt-BR" sz="2800" dirty="0" smtClean="0">
                <a:latin typeface="Arial Narrow" panose="020B0606020202030204" pitchFamily="34" charset="0"/>
              </a:rPr>
              <a:t>Poder Judiciário</a:t>
            </a:r>
            <a:r>
              <a:rPr lang="pt-BR" sz="2800" dirty="0">
                <a:latin typeface="Arial Narrow" panose="020B0606020202030204" pitchFamily="34" charset="0"/>
              </a:rPr>
              <a:t>, na modalidade de Educação à Distância, </a:t>
            </a:r>
            <a:r>
              <a:rPr lang="pt-BR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para todas as unidades </a:t>
            </a:r>
            <a:r>
              <a:rPr lang="pt-BR" sz="2800" b="1" dirty="0">
                <a:latin typeface="Arial Narrow" panose="020B0606020202030204" pitchFamily="34" charset="0"/>
              </a:rPr>
              <a:t>(40 pontos)</a:t>
            </a:r>
            <a:r>
              <a:rPr lang="pt-BR" sz="2800" dirty="0">
                <a:latin typeface="Arial Narrow" panose="020B0606020202030204" pitchFamily="34" charset="0"/>
              </a:rPr>
              <a:t>. Assuntos abordados, em caráter introdutório: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Estrutura do Poder Judiciário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Gestão de pessoas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Gestão estratégica e estratégia nacional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Indicadores do Sistema de Estatística do Poder Judiciário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Sustentabilidade - PLS</a:t>
            </a:r>
          </a:p>
          <a:p>
            <a:pPr marL="728663" lvl="1" indent="-385763"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Tabelas Processuais Unificadas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3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582930" y="2382590"/>
            <a:ext cx="81267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buFont typeface="+mj-lt"/>
              <a:buAutoNum type="arabicPeriod" startAt="14"/>
            </a:pPr>
            <a:r>
              <a:rPr lang="pt-BR" sz="2800" dirty="0">
                <a:latin typeface="Arial Narrow" panose="020B0606020202030204" pitchFamily="34" charset="0"/>
              </a:rPr>
              <a:t>Coordenadorias da Infância e da Juventude </a:t>
            </a:r>
            <a:r>
              <a:rPr lang="pt-BR" sz="2800" b="1" dirty="0">
                <a:latin typeface="Arial Narrow" panose="020B0606020202030204" pitchFamily="34" charset="0"/>
              </a:rPr>
              <a:t>(20 pontos)</a:t>
            </a:r>
            <a:r>
              <a:rPr lang="pt-BR" sz="2800" dirty="0">
                <a:latin typeface="Arial Narrow" panose="020B0606020202030204" pitchFamily="34" charset="0"/>
              </a:rPr>
              <a:t>. </a:t>
            </a:r>
          </a:p>
          <a:p>
            <a:pPr lvl="1">
              <a:spcAft>
                <a:spcPts val="1200"/>
              </a:spcAft>
            </a:pP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Comprovação </a:t>
            </a: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de funcionamento e avaliação do relatório de atividades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 startAt="14"/>
            </a:pPr>
            <a:r>
              <a:rPr lang="pt-BR" sz="2800" dirty="0" smtClean="0">
                <a:latin typeface="Arial Narrow" panose="020B0606020202030204" pitchFamily="34" charset="0"/>
              </a:rPr>
              <a:t>Realização </a:t>
            </a:r>
            <a:r>
              <a:rPr lang="pt-BR" sz="2800" dirty="0">
                <a:latin typeface="Arial Narrow" panose="020B0606020202030204" pitchFamily="34" charset="0"/>
              </a:rPr>
              <a:t>de atividades para incentivo à Participação Feminina no Poder Judiciário (</a:t>
            </a:r>
            <a:r>
              <a:rPr lang="pt-BR" sz="2800" b="1" dirty="0">
                <a:latin typeface="Arial Narrow" panose="020B0606020202030204" pitchFamily="34" charset="0"/>
              </a:rPr>
              <a:t>10 pontos)</a:t>
            </a:r>
            <a:r>
              <a:rPr lang="pt-BR" sz="2800" dirty="0">
                <a:latin typeface="Arial Narrow" panose="020B0606020202030204" pitchFamily="34" charset="0"/>
              </a:rPr>
              <a:t>.</a:t>
            </a:r>
          </a:p>
          <a:p>
            <a:r>
              <a:rPr lang="pt-BR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     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Encaminhamento </a:t>
            </a: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de relatório de atividades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A4A45A-72F7-4A96-BCA0-43F6B573025F}"/>
              </a:ext>
            </a:extLst>
          </p:cNvPr>
          <p:cNvSpPr txBox="1"/>
          <p:nvPr/>
        </p:nvSpPr>
        <p:spPr>
          <a:xfrm>
            <a:off x="683568" y="1124744"/>
            <a:ext cx="593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Governança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5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376E2C7-936C-4132-9DDE-DC0EA4FB9CCC}"/>
              </a:ext>
            </a:extLst>
          </p:cNvPr>
          <p:cNvSpPr txBox="1"/>
          <p:nvPr/>
        </p:nvSpPr>
        <p:spPr>
          <a:xfrm>
            <a:off x="395536" y="1268760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Requisitos:</a:t>
            </a:r>
          </a:p>
          <a:p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 </a:t>
            </a:r>
          </a:p>
          <a:p>
            <a:r>
              <a:rPr lang="pt-BR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Governança</a:t>
            </a:r>
          </a:p>
          <a:p>
            <a:r>
              <a:rPr lang="pt-BR" sz="4400" dirty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Produtividade</a:t>
            </a:r>
          </a:p>
          <a:p>
            <a:r>
              <a:rPr lang="pt-BR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Transparência e Informação </a:t>
            </a:r>
            <a:endParaRPr lang="pt-BR" sz="4400" dirty="0">
              <a:solidFill>
                <a:schemeClr val="tx2">
                  <a:lumMod val="20000"/>
                  <a:lumOff val="8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2F9C7F-B6B8-4E73-B529-43368F075B94}"/>
              </a:ext>
            </a:extLst>
          </p:cNvPr>
          <p:cNvSpPr txBox="1"/>
          <p:nvPr/>
        </p:nvSpPr>
        <p:spPr>
          <a:xfrm>
            <a:off x="1115616" y="116632"/>
            <a:ext cx="5932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O Prêmio CNJ de Qualidade</a:t>
            </a:r>
          </a:p>
        </p:txBody>
      </p:sp>
    </p:spTree>
    <p:extLst>
      <p:ext uri="{BB962C8B-B14F-4D97-AF65-F5344CB8AC3E}">
        <p14:creationId xmlns:p14="http://schemas.microsoft.com/office/powerpoint/2010/main" val="1256651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958</Words>
  <Application>Microsoft Office PowerPoint</Application>
  <PresentationFormat>Apresentação na tela (4:3)</PresentationFormat>
  <Paragraphs>119</Paragraphs>
  <Slides>16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Berlin Sans FB Demi</vt:lpstr>
      <vt:lpstr>Calibri</vt:lpstr>
      <vt:lpstr>Calibri Light</vt:lpstr>
      <vt:lpstr>Wingdings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Administrador</cp:lastModifiedBy>
  <cp:revision>19</cp:revision>
  <dcterms:created xsi:type="dcterms:W3CDTF">2019-05-23T16:04:56Z</dcterms:created>
  <dcterms:modified xsi:type="dcterms:W3CDTF">2019-05-29T08:56:42Z</dcterms:modified>
</cp:coreProperties>
</file>