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14" r:id="rId2"/>
  </p:sldMasterIdLst>
  <p:notesMasterIdLst>
    <p:notesMasterId r:id="rId32"/>
  </p:notesMasterIdLst>
  <p:handoutMasterIdLst>
    <p:handoutMasterId r:id="rId33"/>
  </p:handoutMasterIdLst>
  <p:sldIdLst>
    <p:sldId id="301" r:id="rId3"/>
    <p:sldId id="302" r:id="rId4"/>
    <p:sldId id="303" r:id="rId5"/>
    <p:sldId id="304" r:id="rId6"/>
    <p:sldId id="305" r:id="rId7"/>
    <p:sldId id="315" r:id="rId8"/>
    <p:sldId id="306" r:id="rId9"/>
    <p:sldId id="307" r:id="rId10"/>
    <p:sldId id="316" r:id="rId11"/>
    <p:sldId id="308" r:id="rId12"/>
    <p:sldId id="309" r:id="rId13"/>
    <p:sldId id="279" r:id="rId14"/>
    <p:sldId id="281" r:id="rId15"/>
    <p:sldId id="317" r:id="rId16"/>
    <p:sldId id="290" r:id="rId17"/>
    <p:sldId id="282" r:id="rId18"/>
    <p:sldId id="291" r:id="rId19"/>
    <p:sldId id="292" r:id="rId20"/>
    <p:sldId id="295" r:id="rId21"/>
    <p:sldId id="294" r:id="rId22"/>
    <p:sldId id="318" r:id="rId23"/>
    <p:sldId id="300" r:id="rId24"/>
    <p:sldId id="299" r:id="rId25"/>
    <p:sldId id="319" r:id="rId26"/>
    <p:sldId id="296" r:id="rId27"/>
    <p:sldId id="293" r:id="rId28"/>
    <p:sldId id="298" r:id="rId29"/>
    <p:sldId id="297" r:id="rId30"/>
    <p:sldId id="314" r:id="rId31"/>
  </p:sldIdLst>
  <p:sldSz cx="12192000" cy="6858000"/>
  <p:notesSz cx="6858000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BCBCFE"/>
    <a:srgbClr val="BCDBF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Ênfas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Estilo Claro 2 - Ênfas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73875" autoAdjust="0"/>
  </p:normalViewPr>
  <p:slideViewPr>
    <p:cSldViewPr snapToGrid="0">
      <p:cViewPr varScale="1">
        <p:scale>
          <a:sx n="85" d="100"/>
          <a:sy n="85" d="100"/>
        </p:scale>
        <p:origin x="-1440" y="-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1200" y="4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D2DDA-69D8-473F-A583-B6774B31A77B}" type="datetimeFigureOut">
              <a:rPr lang="pt-BR" smtClean="0"/>
              <a:pPr/>
              <a:t>06/12/2016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92CCB-FF08-4D29-8DA3-E1FD86044808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662153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F6DFB-6833-46E4-B515-70E0D9178056}" type="datetimeFigureOut">
              <a:rPr lang="pt-BR" smtClean="0"/>
              <a:pPr/>
              <a:t>06/12/2016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777195"/>
            <a:ext cx="5486400" cy="33502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706C7-F2C3-48B6-8A22-C484D800B5D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599506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pt-BR" smtClean="0"/>
              <a:pPr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8028015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pt-BR" smtClean="0"/>
              <a:pPr/>
              <a:t>15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2196233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pt-BR" smtClean="0"/>
              <a:pPr/>
              <a:t>16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3754089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pt-BR" smtClean="0"/>
              <a:pPr/>
              <a:t>17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7845996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pt-BR" smtClean="0"/>
              <a:pPr/>
              <a:t>18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9537675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pt-BR" smtClean="0"/>
              <a:pPr/>
              <a:t>19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075631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pt-BR" smtClean="0"/>
              <a:pPr/>
              <a:t>20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1079889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pt-BR" smtClean="0"/>
              <a:pPr/>
              <a:t>21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781861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pt-BR" smtClean="0"/>
              <a:pPr/>
              <a:t>22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3423547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pt-BR" smtClean="0"/>
              <a:pPr/>
              <a:t>23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9968539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pt-BR" smtClean="0"/>
              <a:pPr/>
              <a:t>24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996853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pt-BR" smtClean="0"/>
              <a:pPr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1575669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pt-BR" smtClean="0"/>
              <a:pPr/>
              <a:t>25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9979264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pt-BR" smtClean="0"/>
              <a:pPr/>
              <a:t>26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9957508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pt-BR" smtClean="0"/>
              <a:pPr/>
              <a:t>27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6579687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pt-BR" smtClean="0"/>
              <a:pPr/>
              <a:t>28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0122825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pt-BR" smtClean="0"/>
              <a:pPr/>
              <a:t>29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314534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pt-BR" smtClean="0"/>
              <a:pPr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5214987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pt-BR" smtClean="0"/>
              <a:pPr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6899827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pt-BR" smtClean="0"/>
              <a:pPr/>
              <a:t>10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6478054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pt-BR" smtClean="0"/>
              <a:pPr/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977205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pt-BR" smtClean="0"/>
              <a:pPr/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735691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pt-BR" smtClean="0"/>
              <a:pPr/>
              <a:t>13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261607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pt-BR" smtClean="0"/>
              <a:pPr/>
              <a:t>14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796167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13672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pt-BR" smtClean="0"/>
              <a:pPr/>
              <a:t>06/12/2016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043059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pt-BR" smtClean="0"/>
              <a:pPr/>
              <a:t>06/12/2016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6766217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pt-BR" smtClean="0"/>
              <a:pPr/>
              <a:t>06/12/2016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79573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 xmlns="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pt-BR" smtClean="0"/>
              <a:pPr/>
              <a:t>06/12/2016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404931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pt-BR" smtClean="0"/>
              <a:pPr/>
              <a:t>06/12/2016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577084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pt-BR" smtClean="0"/>
              <a:pPr/>
              <a:t>06/12/2016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1032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pt-BR" smtClean="0"/>
              <a:pPr/>
              <a:t>06/12/2016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026180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pt-BR" smtClean="0"/>
              <a:pPr/>
              <a:t>06/12/2016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468839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pt-BR" smtClean="0"/>
              <a:pPr/>
              <a:t>06/12/2016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012962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 dirty="0" smtClean="0"/>
              <a:t>Clique no ícone para adicionar uma imagem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pt-BR" smtClean="0"/>
              <a:pPr/>
              <a:t>06/12/2016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592394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77187-C200-495F-A386-621319EADA8F}" type="datetimeFigureOut">
              <a:rPr lang="pt-BR" smtClean="0"/>
              <a:pPr/>
              <a:t>06/12/2016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49032-2A07-4AE8-BA90-74324CAE0C87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1055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77914" y="3242849"/>
            <a:ext cx="115635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Corregedoria Nacional de Justiça</a:t>
            </a:r>
            <a:endParaRPr lang="pt-BR" sz="4400" b="1" dirty="0">
              <a:solidFill>
                <a:schemeClr val="accent1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456058" y="5735120"/>
            <a:ext cx="9143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Narrow" panose="020B0606020202030204" pitchFamily="34" charset="0"/>
              </a:rPr>
              <a:t>5 e 6  de dezembro de 2016</a:t>
            </a:r>
          </a:p>
          <a:p>
            <a:pPr algn="ctr"/>
            <a:r>
              <a:rPr lang="pt-B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Narrow" panose="020B0606020202030204" pitchFamily="34" charset="0"/>
              </a:rPr>
              <a:t>Brasília/DF</a:t>
            </a:r>
            <a:endParaRPr lang="pt-BR" sz="2000" b="1" dirty="0">
              <a:solidFill>
                <a:schemeClr val="accent1">
                  <a:lumMod val="20000"/>
                  <a:lumOff val="8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531" t="27348" r="6691" b="27602"/>
          <a:stretch/>
        </p:blipFill>
        <p:spPr>
          <a:xfrm>
            <a:off x="1783123" y="537431"/>
            <a:ext cx="8553157" cy="264472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6" name="Retângulo 5"/>
          <p:cNvSpPr/>
          <p:nvPr/>
        </p:nvSpPr>
        <p:spPr>
          <a:xfrm>
            <a:off x="11873132" y="-14068"/>
            <a:ext cx="318868" cy="687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-9309" y="-18000"/>
            <a:ext cx="318868" cy="687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46272" y="4604580"/>
            <a:ext cx="115635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Ministro João Otávio de Noronha</a:t>
            </a:r>
            <a:br>
              <a:rPr lang="pt-BR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</a:br>
            <a:r>
              <a:rPr lang="pt-BR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Corregedor Nacional</a:t>
            </a:r>
            <a:endParaRPr lang="pt-BR" sz="2400" b="1" dirty="0">
              <a:solidFill>
                <a:schemeClr val="accent1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2708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70671"/>
          </a:xfr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t">
            <a:noAutofit/>
          </a:bodyPr>
          <a:lstStyle/>
          <a:p>
            <a:pPr algn="r"/>
            <a:r>
              <a:rPr lang="pt-BR" sz="2800" b="1" cap="none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			</a:t>
            </a:r>
            <a:endParaRPr lang="pt-BR" sz="2800" b="1" cap="none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697" t="31827" r="7945" b="31303"/>
          <a:stretch/>
        </p:blipFill>
        <p:spPr>
          <a:xfrm>
            <a:off x="0" y="0"/>
            <a:ext cx="3652262" cy="975689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58004" y="59034"/>
            <a:ext cx="1380952" cy="86666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4976735" y="59034"/>
            <a:ext cx="54457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cap="small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Corregedoria Nacional</a:t>
            </a:r>
            <a:endParaRPr lang="pt-BR" sz="4400" b="1" cap="small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558533" y="1297834"/>
            <a:ext cx="10904920" cy="25545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159000" indent="-2159000"/>
            <a:r>
              <a:rPr lang="pt-BR" sz="4000" b="1" dirty="0" smtClean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META 2: Apreciação colegiada das decisões liminares  </a:t>
            </a:r>
          </a:p>
          <a:p>
            <a:endParaRPr lang="pt-BR" sz="4000" b="1" dirty="0" smtClean="0">
              <a:solidFill>
                <a:schemeClr val="accent3">
                  <a:lumMod val="50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  <a:p>
            <a:endParaRPr lang="pt-BR" sz="4000" b="1" dirty="0" smtClean="0">
              <a:solidFill>
                <a:schemeClr val="accent3">
                  <a:lumMod val="50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11" name="Subtítulo 1"/>
          <p:cNvSpPr txBox="1">
            <a:spLocks/>
          </p:cNvSpPr>
          <p:nvPr/>
        </p:nvSpPr>
        <p:spPr>
          <a:xfrm>
            <a:off x="758283" y="2497873"/>
            <a:ext cx="10705170" cy="4187741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sz="3000" dirty="0" smtClean="0"/>
              <a:t>Os recursos interpostos contra as medidas liminares ou de antecipação de tutela concedidas monocraticamente nos tribunais em sede recursal ou originária e</a:t>
            </a:r>
            <a:r>
              <a:rPr lang="pt-BR" sz="3000" dirty="0" smtClean="0"/>
              <a:t> os </a:t>
            </a:r>
            <a:r>
              <a:rPr lang="pt-BR" sz="3000" dirty="0" smtClean="0"/>
              <a:t>h</a:t>
            </a:r>
            <a:r>
              <a:rPr lang="pt-BR" sz="3000" dirty="0" smtClean="0"/>
              <a:t>abeas corpus em que haja sido deferida medida acauteladora, </a:t>
            </a:r>
            <a:r>
              <a:rPr lang="pt-BR" sz="3000" dirty="0" smtClean="0"/>
              <a:t>deverão ser objeto de apreciação pelo órgão colegiado no prazo de até 60 dias.</a:t>
            </a:r>
          </a:p>
          <a:p>
            <a:pPr marL="0" indent="0" algn="just">
              <a:buNone/>
            </a:pPr>
            <a:r>
              <a:rPr lang="pt-BR" sz="3000" smtClean="0"/>
              <a:t>Ficam </a:t>
            </a:r>
            <a:r>
              <a:rPr lang="pt-BR" sz="3000" dirty="0" smtClean="0"/>
              <a:t>os presidentes </a:t>
            </a:r>
            <a:r>
              <a:rPr lang="pt-BR" sz="3000" dirty="0"/>
              <a:t>dos tribunais </a:t>
            </a:r>
            <a:r>
              <a:rPr lang="pt-BR" sz="3000" dirty="0" smtClean="0"/>
              <a:t>incumbidos </a:t>
            </a:r>
            <a:r>
              <a:rPr lang="pt-BR" sz="3000" dirty="0"/>
              <a:t>de </a:t>
            </a:r>
            <a:r>
              <a:rPr lang="pt-BR" sz="3000" dirty="0" smtClean="0"/>
              <a:t>fiscalizar a observância dessa meta e informar à Corregedoria Nacional trimestralmente os casos que ultrapassarem esse prazo, podendo delegar essa atribuição.</a:t>
            </a:r>
            <a:endParaRPr lang="pt-BR" sz="3000" dirty="0"/>
          </a:p>
        </p:txBody>
      </p:sp>
      <p:sp>
        <p:nvSpPr>
          <p:cNvPr id="3" name="Retângulo 2"/>
          <p:cNvSpPr/>
          <p:nvPr/>
        </p:nvSpPr>
        <p:spPr>
          <a:xfrm>
            <a:off x="0" y="6400800"/>
            <a:ext cx="12192000" cy="2848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571026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70671"/>
          </a:xfr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t">
            <a:noAutofit/>
          </a:bodyPr>
          <a:lstStyle/>
          <a:p>
            <a:pPr algn="r"/>
            <a:r>
              <a:rPr lang="pt-BR" sz="2800" b="1" cap="none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			</a:t>
            </a:r>
            <a:endParaRPr lang="pt-BR" sz="2800" b="1" cap="none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697" t="31827" r="7945" b="31303"/>
          <a:stretch/>
        </p:blipFill>
        <p:spPr>
          <a:xfrm>
            <a:off x="0" y="0"/>
            <a:ext cx="3652262" cy="975689"/>
          </a:xfrm>
          <a:prstGeom prst="rect">
            <a:avLst/>
          </a:prstGeo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825304" y="595660"/>
            <a:ext cx="11366696" cy="2004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pt-BR" sz="4000" b="1" cap="all" dirty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Meta </a:t>
            </a:r>
            <a:r>
              <a:rPr lang="pt-BR" sz="4000" b="1" cap="all" dirty="0" smtClean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2 </a:t>
            </a:r>
            <a:r>
              <a:rPr lang="pt-BR" sz="4000" b="1" cap="all" dirty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- </a:t>
            </a:r>
            <a:r>
              <a:rPr lang="pt-BR" sz="4000" b="1" cap="all" dirty="0" smtClean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j</a:t>
            </a:r>
            <a:r>
              <a:rPr lang="pt-BR" sz="4000" b="1" dirty="0" smtClean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ustificativas</a:t>
            </a:r>
          </a:p>
          <a:p>
            <a:endParaRPr lang="pt-BR" sz="3200" b="1" cap="all" dirty="0" smtClean="0">
              <a:solidFill>
                <a:schemeClr val="accent3">
                  <a:lumMod val="50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58004" y="59034"/>
            <a:ext cx="1380952" cy="866667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0" y="6400800"/>
            <a:ext cx="12192000" cy="2848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976735" y="59034"/>
            <a:ext cx="54457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cap="small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Corregedoria Nacional</a:t>
            </a:r>
            <a:endParaRPr lang="pt-BR" sz="4400" b="1" cap="small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ubtítulo 1"/>
          <p:cNvSpPr txBox="1">
            <a:spLocks/>
          </p:cNvSpPr>
          <p:nvPr/>
        </p:nvSpPr>
        <p:spPr>
          <a:xfrm>
            <a:off x="1127865" y="2431650"/>
            <a:ext cx="10220615" cy="2882109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pt-BR" sz="3200" dirty="0"/>
          </a:p>
        </p:txBody>
      </p:sp>
      <p:sp>
        <p:nvSpPr>
          <p:cNvPr id="11" name="Subtítulo 1"/>
          <p:cNvSpPr txBox="1">
            <a:spLocks/>
          </p:cNvSpPr>
          <p:nvPr/>
        </p:nvSpPr>
        <p:spPr>
          <a:xfrm>
            <a:off x="1072109" y="2238219"/>
            <a:ext cx="10220615" cy="2882109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pt-BR" sz="3000" dirty="0" smtClean="0"/>
          </a:p>
          <a:p>
            <a:pPr marL="0" indent="0" algn="just">
              <a:buNone/>
            </a:pPr>
            <a:endParaRPr lang="pt-BR" sz="3200" dirty="0"/>
          </a:p>
        </p:txBody>
      </p:sp>
      <p:sp>
        <p:nvSpPr>
          <p:cNvPr id="12" name="Subtítulo 1"/>
          <p:cNvSpPr txBox="1">
            <a:spLocks/>
          </p:cNvSpPr>
          <p:nvPr/>
        </p:nvSpPr>
        <p:spPr>
          <a:xfrm>
            <a:off x="1224509" y="2390619"/>
            <a:ext cx="10220615" cy="2882109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3000" dirty="0" smtClean="0"/>
              <a:t>Grande quantidade de decisões monocráticas e longo período de vigência de medidas precárias sem deliberação colegiada;</a:t>
            </a:r>
          </a:p>
          <a:p>
            <a:pPr algn="just"/>
            <a:r>
              <a:rPr lang="pt-BR" sz="3000" dirty="0" smtClean="0"/>
              <a:t>Necessidade de dar segurança jurídica e transparência ao jurisdicionado.</a:t>
            </a:r>
          </a:p>
          <a:p>
            <a:pPr algn="just"/>
            <a:endParaRPr lang="pt-BR" sz="3000" dirty="0" smtClean="0"/>
          </a:p>
          <a:p>
            <a:pPr marL="0" indent="0" algn="just">
              <a:buNone/>
            </a:pP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xmlns="" val="41234663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70671"/>
          </a:xfr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t">
            <a:noAutofit/>
          </a:bodyPr>
          <a:lstStyle/>
          <a:p>
            <a:pPr algn="r"/>
            <a:r>
              <a:rPr lang="pt-BR" sz="2800" b="1" cap="none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			</a:t>
            </a:r>
            <a:endParaRPr lang="pt-BR" sz="2800" b="1" cap="none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697" t="31827" r="7945" b="31303"/>
          <a:stretch/>
        </p:blipFill>
        <p:spPr>
          <a:xfrm>
            <a:off x="0" y="0"/>
            <a:ext cx="3652262" cy="975689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58004" y="59034"/>
            <a:ext cx="1380952" cy="86666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4976735" y="59034"/>
            <a:ext cx="54457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cap="small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Corregedoria Nacional</a:t>
            </a:r>
            <a:endParaRPr lang="pt-BR" sz="4400" b="1" cap="small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651409" y="1812482"/>
            <a:ext cx="953966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META 3: Automatização de cadastros</a:t>
            </a:r>
          </a:p>
        </p:txBody>
      </p:sp>
      <p:sp>
        <p:nvSpPr>
          <p:cNvPr id="11" name="Subtítulo 1"/>
          <p:cNvSpPr txBox="1">
            <a:spLocks/>
          </p:cNvSpPr>
          <p:nvPr/>
        </p:nvSpPr>
        <p:spPr>
          <a:xfrm>
            <a:off x="981191" y="3083037"/>
            <a:ext cx="9935338" cy="2122009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sz="3000" dirty="0" smtClean="0"/>
              <a:t>Os tribunais adaptarão seus sistemas informatizados de tramitação processual a fim de permitir o envio automatizado de informações ao CNCIAI e ao SNBA mediante serviço de </a:t>
            </a:r>
            <a:r>
              <a:rPr lang="pt-BR" sz="3000" i="1" dirty="0" smtClean="0"/>
              <a:t>webservice</a:t>
            </a:r>
            <a:r>
              <a:rPr lang="pt-BR" sz="3000" dirty="0" smtClean="0"/>
              <a:t>, no prazo de 120 dias, a contar da implantação das classes criminais do </a:t>
            </a:r>
            <a:r>
              <a:rPr lang="pt-BR" sz="3000" dirty="0" err="1" smtClean="0"/>
              <a:t>Pje</a:t>
            </a:r>
            <a:r>
              <a:rPr lang="pt-BR" sz="3000" dirty="0" smtClean="0"/>
              <a:t>  nos Tribunais.   </a:t>
            </a:r>
          </a:p>
          <a:p>
            <a:pPr algn="just"/>
            <a:endParaRPr lang="pt-BR" sz="3600" dirty="0"/>
          </a:p>
        </p:txBody>
      </p:sp>
      <p:sp>
        <p:nvSpPr>
          <p:cNvPr id="3" name="Retângulo 2"/>
          <p:cNvSpPr/>
          <p:nvPr/>
        </p:nvSpPr>
        <p:spPr>
          <a:xfrm>
            <a:off x="0" y="6400800"/>
            <a:ext cx="12192000" cy="2848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020060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70671"/>
          </a:xfr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t">
            <a:noAutofit/>
          </a:bodyPr>
          <a:lstStyle/>
          <a:p>
            <a:pPr algn="r"/>
            <a:r>
              <a:rPr lang="pt-BR" sz="2800" b="1" cap="none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			</a:t>
            </a:r>
            <a:endParaRPr lang="pt-BR" sz="2800" b="1" cap="none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697" t="31827" r="7945" b="31303"/>
          <a:stretch/>
        </p:blipFill>
        <p:spPr>
          <a:xfrm>
            <a:off x="0" y="0"/>
            <a:ext cx="3652262" cy="975689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58004" y="59034"/>
            <a:ext cx="1380952" cy="86666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4976735" y="59034"/>
            <a:ext cx="54457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cap="small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Corregedoria Nacional</a:t>
            </a:r>
            <a:endParaRPr lang="pt-BR" sz="4400" b="1" cap="small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752128" y="1354199"/>
            <a:ext cx="103932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2159000" indent="-2159000"/>
            <a:r>
              <a:rPr lang="pt-BR" sz="4000" b="1" dirty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Meta 3 </a:t>
            </a:r>
            <a:r>
              <a:rPr lang="pt-BR" sz="4000" b="1" dirty="0" smtClean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- Justificativas</a:t>
            </a:r>
            <a:endParaRPr lang="pt-BR" sz="4000" b="1" dirty="0">
              <a:solidFill>
                <a:schemeClr val="accent3">
                  <a:lumMod val="50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11" name="Subtítulo 1"/>
          <p:cNvSpPr txBox="1">
            <a:spLocks/>
          </p:cNvSpPr>
          <p:nvPr/>
        </p:nvSpPr>
        <p:spPr>
          <a:xfrm>
            <a:off x="752128" y="2386303"/>
            <a:ext cx="10393200" cy="4299310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3000" dirty="0" smtClean="0"/>
              <a:t>Excessiva </a:t>
            </a:r>
            <a:r>
              <a:rPr lang="pt-BR" sz="3000" dirty="0"/>
              <a:t>demanda informando que os cadastros não </a:t>
            </a:r>
            <a:r>
              <a:rPr lang="pt-BR" sz="3000" dirty="0" smtClean="0"/>
              <a:t>têm sido </a:t>
            </a:r>
            <a:r>
              <a:rPr lang="pt-BR" sz="3000" dirty="0"/>
              <a:t>alimentados a contento</a:t>
            </a:r>
            <a:r>
              <a:rPr lang="pt-BR" sz="3000" dirty="0" smtClean="0"/>
              <a:t>;</a:t>
            </a:r>
            <a:endParaRPr lang="pt-BR" sz="3000" dirty="0"/>
          </a:p>
          <a:p>
            <a:pPr algn="just"/>
            <a:r>
              <a:rPr lang="pt-BR" sz="3000" dirty="0" smtClean="0"/>
              <a:t>Necessidade </a:t>
            </a:r>
            <a:r>
              <a:rPr lang="pt-BR" sz="3000" dirty="0"/>
              <a:t>de melhoria no tratamento das informações prestadas</a:t>
            </a:r>
            <a:r>
              <a:rPr lang="pt-BR" sz="3000" dirty="0" smtClean="0"/>
              <a:t>;</a:t>
            </a:r>
            <a:endParaRPr lang="pt-BR" sz="3000" dirty="0"/>
          </a:p>
          <a:p>
            <a:pPr algn="just"/>
            <a:r>
              <a:rPr lang="pt-BR" sz="3000" dirty="0" smtClean="0"/>
              <a:t>Previsão, na Constituição Federal, de acesso </a:t>
            </a:r>
            <a:r>
              <a:rPr lang="pt-BR" sz="3000" dirty="0"/>
              <a:t>do cidadão às informações detidas pelo Estado</a:t>
            </a:r>
            <a:r>
              <a:rPr lang="pt-BR" sz="3000" dirty="0" smtClean="0"/>
              <a:t>;</a:t>
            </a:r>
          </a:p>
        </p:txBody>
      </p:sp>
      <p:sp>
        <p:nvSpPr>
          <p:cNvPr id="3" name="Retângulo 2"/>
          <p:cNvSpPr/>
          <p:nvPr/>
        </p:nvSpPr>
        <p:spPr>
          <a:xfrm>
            <a:off x="0" y="6400800"/>
            <a:ext cx="12192000" cy="2848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976314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70671"/>
          </a:xfr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t">
            <a:noAutofit/>
          </a:bodyPr>
          <a:lstStyle/>
          <a:p>
            <a:pPr algn="r"/>
            <a:r>
              <a:rPr lang="pt-BR" sz="2800" b="1" cap="none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			</a:t>
            </a:r>
            <a:endParaRPr lang="pt-BR" sz="2800" b="1" cap="none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697" t="31827" r="7945" b="31303"/>
          <a:stretch/>
        </p:blipFill>
        <p:spPr>
          <a:xfrm>
            <a:off x="0" y="0"/>
            <a:ext cx="3652262" cy="975689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58004" y="59034"/>
            <a:ext cx="1380952" cy="86666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4976735" y="59034"/>
            <a:ext cx="54457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cap="small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Corregedoria Nacional</a:t>
            </a:r>
            <a:endParaRPr lang="pt-BR" sz="4400" b="1" cap="small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752128" y="1354199"/>
            <a:ext cx="103932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2159000" indent="-2159000"/>
            <a:r>
              <a:rPr lang="pt-BR" sz="4000" b="1" dirty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Meta 3 </a:t>
            </a:r>
            <a:r>
              <a:rPr lang="pt-BR" sz="4000" b="1" dirty="0" smtClean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- Justificativas</a:t>
            </a:r>
            <a:endParaRPr lang="pt-BR" sz="4000" b="1" dirty="0">
              <a:solidFill>
                <a:schemeClr val="accent3">
                  <a:lumMod val="50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11" name="Subtítulo 1"/>
          <p:cNvSpPr txBox="1">
            <a:spLocks/>
          </p:cNvSpPr>
          <p:nvPr/>
        </p:nvSpPr>
        <p:spPr>
          <a:xfrm>
            <a:off x="752128" y="2386303"/>
            <a:ext cx="10393200" cy="4299310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3000" dirty="0" smtClean="0"/>
              <a:t>Aplicação da Resolução CNJ n. 44/2007, que instituiu o Cadastro Nacional de Condenações Cíveis por Ato de Improbidade Administrativa e Inelegibilidade; e</a:t>
            </a:r>
          </a:p>
          <a:p>
            <a:pPr algn="just"/>
            <a:r>
              <a:rPr lang="pt-BR" sz="3000" dirty="0" smtClean="0"/>
              <a:t>Aplicação da Resolução CNJ n. 63/2008, que instituiu o Sistema Nacional de Bens Apreendidos.</a:t>
            </a:r>
            <a:endParaRPr lang="pt-BR" sz="3000" dirty="0"/>
          </a:p>
        </p:txBody>
      </p:sp>
      <p:sp>
        <p:nvSpPr>
          <p:cNvPr id="3" name="Retângulo 2"/>
          <p:cNvSpPr/>
          <p:nvPr/>
        </p:nvSpPr>
        <p:spPr>
          <a:xfrm>
            <a:off x="0" y="6400800"/>
            <a:ext cx="12192000" cy="2848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837838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70671"/>
          </a:xfr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t">
            <a:noAutofit/>
          </a:bodyPr>
          <a:lstStyle/>
          <a:p>
            <a:pPr algn="r"/>
            <a:r>
              <a:rPr lang="pt-BR" sz="2800" b="1" cap="none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			</a:t>
            </a:r>
            <a:endParaRPr lang="pt-BR" sz="2800" b="1" cap="none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697" t="31827" r="7945" b="31303"/>
          <a:stretch/>
        </p:blipFill>
        <p:spPr>
          <a:xfrm>
            <a:off x="0" y="0"/>
            <a:ext cx="3652262" cy="975689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58004" y="59034"/>
            <a:ext cx="1380952" cy="86666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4976735" y="59034"/>
            <a:ext cx="54457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cap="small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Corregedoria Nacional</a:t>
            </a:r>
            <a:endParaRPr lang="pt-BR" sz="4400" b="1" cap="small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569344" y="1224045"/>
            <a:ext cx="10493397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338388" indent="-2338388"/>
            <a:r>
              <a:rPr lang="pt-BR" sz="4000" b="1" dirty="0" smtClean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META 4 - </a:t>
            </a:r>
            <a:r>
              <a:rPr lang="pt-BR" sz="4000" b="1" dirty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U</a:t>
            </a:r>
            <a:r>
              <a:rPr lang="pt-BR" sz="4000" b="1" dirty="0" smtClean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nificação </a:t>
            </a:r>
            <a:r>
              <a:rPr lang="pt-BR" sz="4000" b="1" dirty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de d</a:t>
            </a:r>
            <a:r>
              <a:rPr lang="pt-BR" sz="4000" b="1" dirty="0" smtClean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ados </a:t>
            </a:r>
            <a:r>
              <a:rPr lang="pt-BR" sz="4000" b="1" dirty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de crianças e adolescentes </a:t>
            </a:r>
            <a:r>
              <a:rPr lang="pt-BR" sz="4000" b="1" dirty="0" smtClean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por meio de </a:t>
            </a:r>
            <a:r>
              <a:rPr lang="pt-BR" sz="4000" b="1" dirty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CPF</a:t>
            </a:r>
          </a:p>
        </p:txBody>
      </p:sp>
      <p:sp>
        <p:nvSpPr>
          <p:cNvPr id="11" name="Subtítulo 1"/>
          <p:cNvSpPr txBox="1">
            <a:spLocks/>
          </p:cNvSpPr>
          <p:nvPr/>
        </p:nvSpPr>
        <p:spPr>
          <a:xfrm>
            <a:off x="569344" y="2805876"/>
            <a:ext cx="10696754" cy="3447709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sz="3000" dirty="0"/>
              <a:t>As </a:t>
            </a:r>
            <a:r>
              <a:rPr lang="pt-BR" sz="3000" dirty="0" smtClean="0"/>
              <a:t>corregedorias promoverão, </a:t>
            </a:r>
            <a:r>
              <a:rPr lang="pt-BR" sz="3000"/>
              <a:t>até </a:t>
            </a:r>
            <a:r>
              <a:rPr lang="pt-BR" sz="3000" smtClean="0"/>
              <a:t>30 </a:t>
            </a:r>
            <a:r>
              <a:rPr lang="pt-BR" sz="3000" dirty="0"/>
              <a:t>de junho de </a:t>
            </a:r>
            <a:r>
              <a:rPr lang="pt-BR" sz="3000" dirty="0" smtClean="0"/>
              <a:t>2017, mutirões </a:t>
            </a:r>
            <a:r>
              <a:rPr lang="pt-BR" sz="3000" dirty="0"/>
              <a:t>da cidadania visando </a:t>
            </a:r>
            <a:r>
              <a:rPr lang="pt-BR" sz="3000" dirty="0" smtClean="0"/>
              <a:t>à </a:t>
            </a:r>
            <a:r>
              <a:rPr lang="pt-BR" sz="3000" dirty="0"/>
              <a:t>regularização da documentação de crianças e adolescentes em programas de acolhimento ou socioeducativo, mediante </a:t>
            </a:r>
            <a:r>
              <a:rPr lang="pt-BR" sz="3000" dirty="0" smtClean="0"/>
              <a:t>a interlocução </a:t>
            </a:r>
            <a:r>
              <a:rPr lang="pt-BR" sz="3000" dirty="0"/>
              <a:t>com as instituições responsáveis pela emissão de </a:t>
            </a:r>
            <a:r>
              <a:rPr lang="pt-BR" sz="3000" dirty="0" smtClean="0"/>
              <a:t>documentos.</a:t>
            </a:r>
          </a:p>
          <a:p>
            <a:pPr marL="0" indent="0" algn="just">
              <a:buNone/>
            </a:pPr>
            <a:r>
              <a:rPr lang="pt-BR" sz="3000" dirty="0" smtClean="0"/>
              <a:t>A </a:t>
            </a:r>
            <a:r>
              <a:rPr lang="pt-BR" sz="3000" dirty="0"/>
              <a:t>partir </a:t>
            </a:r>
            <a:r>
              <a:rPr lang="pt-BR" sz="3000" dirty="0" smtClean="0"/>
              <a:t>dessa </a:t>
            </a:r>
            <a:r>
              <a:rPr lang="pt-BR" sz="3000" dirty="0"/>
              <a:t>data, </a:t>
            </a:r>
            <a:r>
              <a:rPr lang="pt-BR" sz="3000" dirty="0" smtClean="0"/>
              <a:t>será obrigatória </a:t>
            </a:r>
            <a:r>
              <a:rPr lang="pt-BR" sz="3000" dirty="0"/>
              <a:t>a inserção da informação nas respectivas guias.</a:t>
            </a:r>
          </a:p>
          <a:p>
            <a:pPr marL="0" indent="0" algn="just">
              <a:buNone/>
            </a:pPr>
            <a:endParaRPr lang="pt-BR" sz="3600" dirty="0" smtClean="0"/>
          </a:p>
          <a:p>
            <a:pPr marL="0" indent="0" algn="just">
              <a:buNone/>
            </a:pPr>
            <a:endParaRPr lang="pt-BR" sz="3600" dirty="0"/>
          </a:p>
          <a:p>
            <a:pPr algn="just"/>
            <a:endParaRPr lang="pt-BR" sz="3600" dirty="0"/>
          </a:p>
        </p:txBody>
      </p:sp>
      <p:sp>
        <p:nvSpPr>
          <p:cNvPr id="3" name="Retângulo 2"/>
          <p:cNvSpPr/>
          <p:nvPr/>
        </p:nvSpPr>
        <p:spPr>
          <a:xfrm>
            <a:off x="0" y="6400800"/>
            <a:ext cx="12192000" cy="2848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753704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70671"/>
          </a:xfr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t">
            <a:noAutofit/>
          </a:bodyPr>
          <a:lstStyle/>
          <a:p>
            <a:pPr algn="r"/>
            <a:r>
              <a:rPr lang="pt-BR" sz="2800" b="1" cap="none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			</a:t>
            </a:r>
            <a:endParaRPr lang="pt-BR" sz="2800" b="1" cap="none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697" t="31827" r="7945" b="31303"/>
          <a:stretch/>
        </p:blipFill>
        <p:spPr>
          <a:xfrm>
            <a:off x="0" y="0"/>
            <a:ext cx="3652262" cy="975689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58004" y="59034"/>
            <a:ext cx="1380952" cy="86666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4976735" y="59034"/>
            <a:ext cx="54457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cap="small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Corregedoria Nacional</a:t>
            </a:r>
            <a:endParaRPr lang="pt-BR" sz="4400" b="1" cap="small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Subtítulo 1"/>
          <p:cNvSpPr txBox="1">
            <a:spLocks/>
          </p:cNvSpPr>
          <p:nvPr/>
        </p:nvSpPr>
        <p:spPr>
          <a:xfrm>
            <a:off x="752128" y="2386303"/>
            <a:ext cx="10393200" cy="4299310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3000" dirty="0" smtClean="0"/>
              <a:t>Excessivo número de crianças e adolescentes em cadastros da infância e juventude (CNA, CNACL e CNCA), não havendo meios eficazes de identificação de duplicidade nos referidos cadastros com base nos dados atuais;</a:t>
            </a:r>
          </a:p>
          <a:p>
            <a:pPr algn="just"/>
            <a:r>
              <a:rPr lang="pt-BR" sz="3000" dirty="0" smtClean="0"/>
              <a:t>Necessidade de criação de um dado apto à unificação e integridade; </a:t>
            </a:r>
            <a:endParaRPr lang="pt-BR" sz="3000" dirty="0"/>
          </a:p>
          <a:p>
            <a:pPr algn="just"/>
            <a:r>
              <a:rPr lang="pt-BR" sz="3000" dirty="0" smtClean="0"/>
              <a:t>Condição do CPF de ser, atualmente, o banco de dados de abrangência </a:t>
            </a:r>
            <a:r>
              <a:rPr lang="pt-BR" sz="3000" dirty="0"/>
              <a:t>nacional mais </a:t>
            </a:r>
            <a:r>
              <a:rPr lang="pt-BR" sz="3000" dirty="0" smtClean="0"/>
              <a:t>seguro e eficaz, apto a assegurar a identificação de crianças e adolescentes no sistema de justiça.</a:t>
            </a:r>
            <a:endParaRPr lang="pt-BR" sz="3000" dirty="0"/>
          </a:p>
        </p:txBody>
      </p:sp>
      <p:sp>
        <p:nvSpPr>
          <p:cNvPr id="3" name="Retângulo 2"/>
          <p:cNvSpPr/>
          <p:nvPr/>
        </p:nvSpPr>
        <p:spPr>
          <a:xfrm>
            <a:off x="0" y="6400800"/>
            <a:ext cx="12192000" cy="2848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752128" y="1322035"/>
            <a:ext cx="103932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2159000" indent="-2159000"/>
            <a:r>
              <a:rPr lang="pt-BR" sz="4000" b="1" dirty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Meta </a:t>
            </a:r>
            <a:r>
              <a:rPr lang="pt-BR" sz="4000" b="1" dirty="0" smtClean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4 - Justificativas</a:t>
            </a:r>
            <a:endParaRPr lang="pt-BR" sz="4000" b="1" dirty="0">
              <a:solidFill>
                <a:schemeClr val="accent3">
                  <a:lumMod val="50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3960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70671"/>
          </a:xfr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t">
            <a:noAutofit/>
          </a:bodyPr>
          <a:lstStyle/>
          <a:p>
            <a:pPr algn="r"/>
            <a:r>
              <a:rPr lang="pt-BR" sz="2800" b="1" cap="none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			</a:t>
            </a:r>
            <a:endParaRPr lang="pt-BR" sz="2800" b="1" cap="none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697" t="31827" r="7945" b="31303"/>
          <a:stretch/>
        </p:blipFill>
        <p:spPr>
          <a:xfrm>
            <a:off x="0" y="0"/>
            <a:ext cx="3652262" cy="975689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58004" y="59034"/>
            <a:ext cx="1380952" cy="86666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4976735" y="59034"/>
            <a:ext cx="54457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cap="small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Corregedoria Nacional</a:t>
            </a:r>
            <a:endParaRPr lang="pt-BR" sz="4400" b="1" cap="small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656899" y="1458333"/>
            <a:ext cx="10626452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338388" indent="-2338388"/>
            <a:r>
              <a:rPr lang="pt-BR" sz="4000" b="1" dirty="0" smtClean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META </a:t>
            </a:r>
            <a:r>
              <a:rPr lang="pt-BR" sz="4000" b="1" dirty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5</a:t>
            </a:r>
            <a:r>
              <a:rPr lang="pt-BR" sz="4000" b="1" dirty="0" smtClean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 - Controle de prazos na medida socioeducativa</a:t>
            </a:r>
          </a:p>
        </p:txBody>
      </p:sp>
      <p:sp>
        <p:nvSpPr>
          <p:cNvPr id="11" name="Subtítulo 1"/>
          <p:cNvSpPr txBox="1">
            <a:spLocks/>
          </p:cNvSpPr>
          <p:nvPr/>
        </p:nvSpPr>
        <p:spPr>
          <a:xfrm>
            <a:off x="483079" y="2928986"/>
            <a:ext cx="10800272" cy="3057745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sz="3000" dirty="0" smtClean="0"/>
              <a:t>As corregedorias deverão implementar, no prazo de 90 dias, mecanismos de controle do prazo máximo de 45 dias para internação provisória do adolescente e reavaliação na execução, informando, via formulário eletrônico do CNJ, o sistema adotado. </a:t>
            </a:r>
          </a:p>
          <a:p>
            <a:pPr marL="0" indent="0" algn="just">
              <a:buNone/>
            </a:pPr>
            <a:r>
              <a:rPr lang="pt-BR" sz="3000" dirty="0" smtClean="0"/>
              <a:t>Transcorrido o prazo, as corregedorias indicarão, trimestralmente, todas as varas que descumprirem o controle e informarão as medidas efetivamente adotadas.</a:t>
            </a:r>
            <a:endParaRPr lang="pt-BR" sz="3000" dirty="0"/>
          </a:p>
        </p:txBody>
      </p:sp>
      <p:sp>
        <p:nvSpPr>
          <p:cNvPr id="3" name="Retângulo 2"/>
          <p:cNvSpPr/>
          <p:nvPr/>
        </p:nvSpPr>
        <p:spPr>
          <a:xfrm>
            <a:off x="0" y="6400800"/>
            <a:ext cx="12192000" cy="2848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5552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70671"/>
          </a:xfr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t">
            <a:noAutofit/>
          </a:bodyPr>
          <a:lstStyle/>
          <a:p>
            <a:pPr algn="r"/>
            <a:r>
              <a:rPr lang="pt-BR" sz="2800" b="1" cap="none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			</a:t>
            </a:r>
            <a:endParaRPr lang="pt-BR" sz="2800" b="1" cap="none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697" t="31827" r="7945" b="31303"/>
          <a:stretch/>
        </p:blipFill>
        <p:spPr>
          <a:xfrm>
            <a:off x="0" y="0"/>
            <a:ext cx="3652262" cy="975689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58004" y="59034"/>
            <a:ext cx="1380952" cy="86666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4976735" y="59034"/>
            <a:ext cx="54457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cap="small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Corregedoria Nacional</a:t>
            </a:r>
            <a:endParaRPr lang="pt-BR" sz="4400" b="1" cap="small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752128" y="1303280"/>
            <a:ext cx="804681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pt-BR" sz="4000" b="1" dirty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Meta </a:t>
            </a:r>
            <a:r>
              <a:rPr lang="pt-BR" sz="4000" b="1" dirty="0" smtClean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5 - Justificativas</a:t>
            </a:r>
            <a:endParaRPr lang="pt-BR" sz="4000" b="1" dirty="0">
              <a:solidFill>
                <a:schemeClr val="accent3">
                  <a:lumMod val="50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11" name="Subtítulo 1"/>
          <p:cNvSpPr txBox="1">
            <a:spLocks/>
          </p:cNvSpPr>
          <p:nvPr/>
        </p:nvSpPr>
        <p:spPr>
          <a:xfrm>
            <a:off x="752128" y="2346384"/>
            <a:ext cx="10393200" cy="3907201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3000" dirty="0" smtClean="0"/>
              <a:t>Aplicação da Resolução CNJ n. 165/2012;</a:t>
            </a:r>
          </a:p>
          <a:p>
            <a:pPr algn="just"/>
            <a:r>
              <a:rPr lang="pt-BR" sz="3000" dirty="0" smtClean="0"/>
              <a:t>Grande número </a:t>
            </a:r>
            <a:r>
              <a:rPr lang="pt-BR" sz="3000" dirty="0"/>
              <a:t>de adolescentes que permanecem internados provisoriamente além do prazo </a:t>
            </a:r>
            <a:r>
              <a:rPr lang="pt-BR" sz="3000" dirty="0" smtClean="0"/>
              <a:t>legal, bem como em execução de medidas, sem a necessária reavaliação no prazo máximo semestral;</a:t>
            </a:r>
            <a:endParaRPr lang="pt-BR" sz="3000" dirty="0"/>
          </a:p>
          <a:p>
            <a:pPr algn="just"/>
            <a:r>
              <a:rPr lang="pt-BR" sz="3000" dirty="0" smtClean="0"/>
              <a:t>Descumprimento de direitos e garantias individuais do adolescente e incidência de rebeliões e desestabilização do sistema socioeducativo.</a:t>
            </a:r>
          </a:p>
        </p:txBody>
      </p:sp>
      <p:sp>
        <p:nvSpPr>
          <p:cNvPr id="3" name="Retângulo 2"/>
          <p:cNvSpPr/>
          <p:nvPr/>
        </p:nvSpPr>
        <p:spPr>
          <a:xfrm>
            <a:off x="0" y="6400800"/>
            <a:ext cx="12192000" cy="2848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143816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70671"/>
          </a:xfr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t">
            <a:noAutofit/>
          </a:bodyPr>
          <a:lstStyle/>
          <a:p>
            <a:pPr algn="r"/>
            <a:r>
              <a:rPr lang="pt-BR" sz="2800" b="1" cap="none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			</a:t>
            </a:r>
            <a:endParaRPr lang="pt-BR" sz="2800" b="1" cap="none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697" t="31827" r="7945" b="31303"/>
          <a:stretch/>
        </p:blipFill>
        <p:spPr>
          <a:xfrm>
            <a:off x="0" y="0"/>
            <a:ext cx="3652262" cy="975689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58004" y="59034"/>
            <a:ext cx="1380952" cy="86666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4976735" y="59034"/>
            <a:ext cx="54457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cap="small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Corregedoria Nacional</a:t>
            </a:r>
            <a:endParaRPr lang="pt-BR" sz="4400" b="1" cap="small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500332" y="1605547"/>
            <a:ext cx="1002052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META 6: Cooperação jurídica nacional</a:t>
            </a:r>
          </a:p>
        </p:txBody>
      </p:sp>
      <p:sp>
        <p:nvSpPr>
          <p:cNvPr id="11" name="Subtítulo 1"/>
          <p:cNvSpPr txBox="1">
            <a:spLocks/>
          </p:cNvSpPr>
          <p:nvPr/>
        </p:nvSpPr>
        <p:spPr>
          <a:xfrm>
            <a:off x="500332" y="2815606"/>
            <a:ext cx="10783019" cy="2691440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sz="3000" dirty="0"/>
              <a:t>Os órgãos </a:t>
            </a:r>
            <a:r>
              <a:rPr lang="pt-BR" sz="3000" dirty="0" smtClean="0"/>
              <a:t>das Justiças estadual</a:t>
            </a:r>
            <a:r>
              <a:rPr lang="pt-BR" sz="3000" dirty="0"/>
              <a:t>, </a:t>
            </a:r>
            <a:r>
              <a:rPr lang="pt-BR" sz="3000" dirty="0" smtClean="0"/>
              <a:t>do </a:t>
            </a:r>
            <a:r>
              <a:rPr lang="pt-BR" sz="3000" dirty="0"/>
              <a:t>T</a:t>
            </a:r>
            <a:r>
              <a:rPr lang="pt-BR" sz="3000" dirty="0" smtClean="0"/>
              <a:t>rabalho e </a:t>
            </a:r>
            <a:r>
              <a:rPr lang="pt-BR" sz="3000" dirty="0"/>
              <a:t>F</a:t>
            </a:r>
            <a:r>
              <a:rPr lang="pt-BR" sz="3000" dirty="0" smtClean="0"/>
              <a:t>ederal </a:t>
            </a:r>
            <a:r>
              <a:rPr lang="pt-BR" sz="3000" dirty="0"/>
              <a:t>deverão estabelecer, semestralmente, ações conjuntas de </a:t>
            </a:r>
            <a:r>
              <a:rPr lang="pt-BR" sz="3000" dirty="0" smtClean="0"/>
              <a:t>cooperação nacional por meio da </a:t>
            </a:r>
            <a:r>
              <a:rPr lang="pt-BR" sz="3000" dirty="0"/>
              <a:t>implementação de projetos comuns </a:t>
            </a:r>
            <a:r>
              <a:rPr lang="pt-BR" sz="3000" dirty="0" smtClean="0"/>
              <a:t>e/ou de justiça itinerante, </a:t>
            </a:r>
            <a:r>
              <a:rPr lang="pt-BR" sz="3000" dirty="0"/>
              <a:t>inclusive na área da infância e </a:t>
            </a:r>
            <a:r>
              <a:rPr lang="pt-BR" sz="3000" dirty="0" smtClean="0"/>
              <a:t>juventude, informando, no prazo de 60 dias, o calendário para o ano de 2017</a:t>
            </a:r>
            <a:r>
              <a:rPr lang="pt-BR" sz="2800" dirty="0" smtClean="0"/>
              <a:t>.</a:t>
            </a:r>
            <a:endParaRPr lang="pt-BR" sz="2800" dirty="0"/>
          </a:p>
        </p:txBody>
      </p:sp>
      <p:sp>
        <p:nvSpPr>
          <p:cNvPr id="3" name="Retângulo 2"/>
          <p:cNvSpPr/>
          <p:nvPr/>
        </p:nvSpPr>
        <p:spPr>
          <a:xfrm>
            <a:off x="0" y="6400800"/>
            <a:ext cx="12192000" cy="2848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115260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70671"/>
          </a:xfr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t">
            <a:noAutofit/>
          </a:bodyPr>
          <a:lstStyle/>
          <a:p>
            <a:pPr algn="r"/>
            <a:r>
              <a:rPr lang="pt-BR" sz="2800" b="1" cap="none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			</a:t>
            </a:r>
            <a:endParaRPr lang="pt-BR" sz="2800" b="1" cap="none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697" t="31827" r="7945" b="31303"/>
          <a:stretch/>
        </p:blipFill>
        <p:spPr>
          <a:xfrm>
            <a:off x="0" y="0"/>
            <a:ext cx="3652262" cy="975689"/>
          </a:xfrm>
          <a:prstGeom prst="rect">
            <a:avLst/>
          </a:prstGeo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282057" y="2378847"/>
            <a:ext cx="11366696" cy="2004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b="1" cap="all" dirty="0" smtClean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metas da </a:t>
            </a:r>
          </a:p>
          <a:p>
            <a:r>
              <a:rPr lang="pt-BR" sz="3200" b="1" cap="all" dirty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corregedoria</a:t>
            </a:r>
            <a:r>
              <a:rPr lang="pt-BR" sz="3200" b="1" cap="all" dirty="0" smtClean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 nacional de justiça para 2017</a:t>
            </a:r>
          </a:p>
          <a:p>
            <a:endParaRPr lang="pt-BR" sz="3200" b="1" cap="all" dirty="0" smtClean="0">
              <a:solidFill>
                <a:schemeClr val="accent3">
                  <a:lumMod val="50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58004" y="59034"/>
            <a:ext cx="1380952" cy="866667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0" y="6400800"/>
            <a:ext cx="12192000" cy="2848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976735" y="59034"/>
            <a:ext cx="54457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cap="small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Corregedoria Nacional</a:t>
            </a:r>
            <a:endParaRPr lang="pt-BR" sz="4400" b="1" cap="small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8780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70671"/>
          </a:xfr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t">
            <a:noAutofit/>
          </a:bodyPr>
          <a:lstStyle/>
          <a:p>
            <a:pPr algn="r"/>
            <a:r>
              <a:rPr lang="pt-BR" sz="2800" b="1" cap="none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			</a:t>
            </a:r>
            <a:endParaRPr lang="pt-BR" sz="2800" b="1" cap="none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697" t="31827" r="7945" b="31303"/>
          <a:stretch/>
        </p:blipFill>
        <p:spPr>
          <a:xfrm>
            <a:off x="0" y="0"/>
            <a:ext cx="3652262" cy="975689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58004" y="59034"/>
            <a:ext cx="1380952" cy="86666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4976735" y="59034"/>
            <a:ext cx="54457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cap="small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Corregedoria Nacional</a:t>
            </a:r>
            <a:endParaRPr lang="pt-BR" sz="4400" b="1" cap="small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602226" y="1487384"/>
            <a:ext cx="804681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pt-BR" sz="4000" b="1" dirty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Meta </a:t>
            </a:r>
            <a:r>
              <a:rPr lang="pt-BR" sz="4000" b="1" dirty="0" smtClean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6 – Justificativas</a:t>
            </a:r>
            <a:endParaRPr lang="pt-BR" sz="4000" b="1" dirty="0">
              <a:solidFill>
                <a:schemeClr val="accent3">
                  <a:lumMod val="50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11" name="Subtítulo 1"/>
          <p:cNvSpPr txBox="1">
            <a:spLocks/>
          </p:cNvSpPr>
          <p:nvPr/>
        </p:nvSpPr>
        <p:spPr>
          <a:xfrm>
            <a:off x="427439" y="2664678"/>
            <a:ext cx="10921041" cy="4675484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3000" dirty="0" smtClean="0"/>
              <a:t>Direito </a:t>
            </a:r>
            <a:r>
              <a:rPr lang="pt-BR" sz="3000" dirty="0"/>
              <a:t>fundamental do acesso à Justiça, </a:t>
            </a:r>
            <a:r>
              <a:rPr lang="pt-BR" sz="3000" dirty="0" smtClean="0"/>
              <a:t>busca </a:t>
            </a:r>
            <a:r>
              <a:rPr lang="pt-BR" sz="3000" dirty="0"/>
              <a:t>permanente de </a:t>
            </a:r>
            <a:r>
              <a:rPr lang="pt-BR" sz="3000" dirty="0" smtClean="0"/>
              <a:t>eficiência e </a:t>
            </a:r>
            <a:r>
              <a:rPr lang="pt-BR" sz="3000" dirty="0"/>
              <a:t>necessidade imposta aos órgãos </a:t>
            </a:r>
            <a:r>
              <a:rPr lang="pt-BR" sz="3000" dirty="0" smtClean="0"/>
              <a:t>públicos</a:t>
            </a:r>
            <a:r>
              <a:rPr lang="pt-BR" sz="3000" dirty="0"/>
              <a:t> </a:t>
            </a:r>
            <a:r>
              <a:rPr lang="pt-BR" sz="3000" dirty="0" smtClean="0"/>
              <a:t>de</a:t>
            </a:r>
            <a:r>
              <a:rPr lang="pt-BR" sz="3000" dirty="0"/>
              <a:t> redução de custos;</a:t>
            </a:r>
          </a:p>
          <a:p>
            <a:pPr algn="just"/>
            <a:r>
              <a:rPr lang="pt-BR" sz="3000" dirty="0" smtClean="0"/>
              <a:t>Previsão de cooperação nacional no CPC, arts. </a:t>
            </a:r>
            <a:r>
              <a:rPr lang="pt-BR" sz="3000" dirty="0"/>
              <a:t>67 a </a:t>
            </a:r>
            <a:r>
              <a:rPr lang="pt-BR" sz="3000" dirty="0" smtClean="0"/>
              <a:t>69, que impõe aos </a:t>
            </a:r>
            <a:r>
              <a:rPr lang="pt-BR" sz="3000" dirty="0"/>
              <a:t>órgãos do Poder </a:t>
            </a:r>
            <a:r>
              <a:rPr lang="pt-BR" sz="3000" dirty="0" smtClean="0"/>
              <a:t>Judiciário, </a:t>
            </a:r>
            <a:r>
              <a:rPr lang="pt-BR" sz="3000" dirty="0"/>
              <a:t>em todas as instâncias e graus de jurisdição, inclusive aos </a:t>
            </a:r>
            <a:r>
              <a:rPr lang="pt-BR" sz="3000" dirty="0" smtClean="0"/>
              <a:t>tribunais superiores</a:t>
            </a:r>
            <a:r>
              <a:rPr lang="pt-BR" sz="3000" dirty="0"/>
              <a:t>, </a:t>
            </a:r>
            <a:r>
              <a:rPr lang="pt-BR" sz="3000" dirty="0" smtClean="0"/>
              <a:t> </a:t>
            </a:r>
            <a:r>
              <a:rPr lang="pt-BR" sz="3000" b="1" dirty="0" smtClean="0"/>
              <a:t>o </a:t>
            </a:r>
            <a:r>
              <a:rPr lang="pt-BR" sz="3000" b="1" dirty="0"/>
              <a:t>dever de recíproca </a:t>
            </a:r>
            <a:r>
              <a:rPr lang="pt-BR" sz="3000" b="1" dirty="0" smtClean="0"/>
              <a:t>cooperação</a:t>
            </a:r>
            <a:r>
              <a:rPr lang="pt-BR" sz="3000" dirty="0" smtClean="0"/>
              <a:t> </a:t>
            </a:r>
            <a:r>
              <a:rPr lang="pt-BR" sz="3000" dirty="0"/>
              <a:t>em qualquer ato processual, por meio de seus magistrados e servidores;</a:t>
            </a:r>
          </a:p>
          <a:p>
            <a:pPr algn="just"/>
            <a:endParaRPr lang="pt-BR" sz="2200" dirty="0"/>
          </a:p>
        </p:txBody>
      </p:sp>
      <p:sp>
        <p:nvSpPr>
          <p:cNvPr id="3" name="Retângulo 2"/>
          <p:cNvSpPr/>
          <p:nvPr/>
        </p:nvSpPr>
        <p:spPr>
          <a:xfrm>
            <a:off x="0" y="6400800"/>
            <a:ext cx="12192000" cy="2848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843047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70671"/>
          </a:xfr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t">
            <a:noAutofit/>
          </a:bodyPr>
          <a:lstStyle/>
          <a:p>
            <a:pPr algn="r"/>
            <a:r>
              <a:rPr lang="pt-BR" sz="2800" b="1" cap="none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			</a:t>
            </a:r>
            <a:endParaRPr lang="pt-BR" sz="2800" b="1" cap="none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697" t="31827" r="7945" b="31303"/>
          <a:stretch/>
        </p:blipFill>
        <p:spPr>
          <a:xfrm>
            <a:off x="0" y="0"/>
            <a:ext cx="3652262" cy="975689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58004" y="59034"/>
            <a:ext cx="1380952" cy="86666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4976735" y="59034"/>
            <a:ext cx="54457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cap="small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Corregedoria Nacional</a:t>
            </a:r>
            <a:endParaRPr lang="pt-BR" sz="4400" b="1" cap="small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647197" y="1409554"/>
            <a:ext cx="10701283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pt-BR" sz="4000" b="1" dirty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Meta </a:t>
            </a:r>
            <a:r>
              <a:rPr lang="pt-BR" sz="4000" b="1" dirty="0" smtClean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6 – Justificativas (continuação)</a:t>
            </a:r>
            <a:endParaRPr lang="pt-BR" sz="4000" b="1" dirty="0">
              <a:solidFill>
                <a:schemeClr val="accent3">
                  <a:lumMod val="50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11" name="Subtítulo 1"/>
          <p:cNvSpPr txBox="1">
            <a:spLocks/>
          </p:cNvSpPr>
          <p:nvPr/>
        </p:nvSpPr>
        <p:spPr>
          <a:xfrm>
            <a:off x="427439" y="2319905"/>
            <a:ext cx="10921041" cy="4675484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3000" dirty="0" smtClean="0"/>
              <a:t>Determinação da Constituição Federal aos tribunais regionais federais</a:t>
            </a:r>
            <a:r>
              <a:rPr lang="pt-BR" sz="3000" dirty="0"/>
              <a:t>, </a:t>
            </a:r>
            <a:r>
              <a:rPr lang="pt-BR" sz="3000" dirty="0" smtClean="0"/>
              <a:t>do trabalho </a:t>
            </a:r>
            <a:r>
              <a:rPr lang="pt-BR" sz="3000" dirty="0"/>
              <a:t>e </a:t>
            </a:r>
            <a:r>
              <a:rPr lang="pt-BR" sz="3000" dirty="0" smtClean="0"/>
              <a:t>de justiça estaduais de </a:t>
            </a:r>
            <a:r>
              <a:rPr lang="pt-BR" sz="3000" dirty="0"/>
              <a:t>instalação </a:t>
            </a:r>
            <a:r>
              <a:rPr lang="pt-BR" sz="3000" dirty="0" smtClean="0"/>
              <a:t>de</a:t>
            </a:r>
            <a:r>
              <a:rPr lang="pt-BR" sz="3000" dirty="0"/>
              <a:t> </a:t>
            </a:r>
            <a:r>
              <a:rPr lang="pt-BR" sz="3000" dirty="0" smtClean="0"/>
              <a:t>"justiça </a:t>
            </a:r>
            <a:r>
              <a:rPr lang="pt-BR" sz="3000" dirty="0"/>
              <a:t>itinerante, com a realização de audiências e demais funções da atividade jurisdicional, nos limites territoriais da respectiva jurisdição, servindo-se de equipamentos públicos e comunitários</a:t>
            </a:r>
            <a:r>
              <a:rPr lang="pt-BR" sz="3000" dirty="0" smtClean="0"/>
              <a:t>"; </a:t>
            </a:r>
            <a:endParaRPr lang="pt-BR" sz="3000" dirty="0"/>
          </a:p>
          <a:p>
            <a:pPr algn="just"/>
            <a:r>
              <a:rPr lang="pt-BR" sz="3000" dirty="0" smtClean="0"/>
              <a:t>Experiência exitosa de alguns tribunais, sendo </a:t>
            </a:r>
            <a:r>
              <a:rPr lang="pt-BR" sz="3000" dirty="0"/>
              <a:t>necessário o aprimoramento dessas </a:t>
            </a:r>
            <a:r>
              <a:rPr lang="pt-BR" sz="3000" dirty="0" smtClean="0"/>
              <a:t>ações mediante cooperação </a:t>
            </a:r>
            <a:r>
              <a:rPr lang="pt-BR" sz="3000" dirty="0"/>
              <a:t>jurídica para </a:t>
            </a:r>
            <a:r>
              <a:rPr lang="pt-BR" sz="3000" dirty="0" smtClean="0"/>
              <a:t>facilitação do </a:t>
            </a:r>
            <a:r>
              <a:rPr lang="pt-BR" sz="3000" dirty="0"/>
              <a:t>acesso à </a:t>
            </a:r>
            <a:r>
              <a:rPr lang="pt-BR" sz="3000" dirty="0" smtClean="0"/>
              <a:t>Justiça, redução </a:t>
            </a:r>
            <a:r>
              <a:rPr lang="pt-BR" sz="3000" dirty="0"/>
              <a:t>de custos e maior celeridade, inclusive na área da infância e </a:t>
            </a:r>
            <a:r>
              <a:rPr lang="pt-BR" sz="3000" dirty="0" smtClean="0"/>
              <a:t>adolescência.</a:t>
            </a:r>
            <a:r>
              <a:rPr lang="pt-BR" sz="3000" dirty="0"/>
              <a:t> </a:t>
            </a:r>
          </a:p>
        </p:txBody>
      </p:sp>
      <p:sp>
        <p:nvSpPr>
          <p:cNvPr id="3" name="Retângulo 2"/>
          <p:cNvSpPr/>
          <p:nvPr/>
        </p:nvSpPr>
        <p:spPr>
          <a:xfrm>
            <a:off x="0" y="6400800"/>
            <a:ext cx="12192000" cy="2848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44797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70671"/>
          </a:xfr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t">
            <a:noAutofit/>
          </a:bodyPr>
          <a:lstStyle/>
          <a:p>
            <a:pPr algn="r"/>
            <a:r>
              <a:rPr lang="pt-BR" sz="2800" b="1" cap="none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			</a:t>
            </a:r>
            <a:endParaRPr lang="pt-BR" sz="2800" b="1" cap="none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697" t="31827" r="7945" b="31303"/>
          <a:stretch/>
        </p:blipFill>
        <p:spPr>
          <a:xfrm>
            <a:off x="0" y="0"/>
            <a:ext cx="3652262" cy="975689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58004" y="59034"/>
            <a:ext cx="1380952" cy="86666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4976735" y="59034"/>
            <a:ext cx="54457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cap="small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Corregedoria Nacional</a:t>
            </a:r>
            <a:endParaRPr lang="pt-BR" sz="4400" b="1" cap="small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431320" y="1482501"/>
            <a:ext cx="10976195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2338388" indent="-2338388"/>
            <a:r>
              <a:rPr lang="pt-BR" sz="4000" b="1" dirty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META </a:t>
            </a:r>
            <a:r>
              <a:rPr lang="pt-BR" sz="4000" b="1" dirty="0" smtClean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7 - </a:t>
            </a:r>
            <a:r>
              <a:rPr lang="pt-BR" sz="4000" b="1" dirty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Fiscalização do cumprimento do prazo legal de encerramento das ações de destituição e suspensão do poder familiar </a:t>
            </a:r>
          </a:p>
          <a:p>
            <a:endParaRPr lang="pt-BR" sz="3200" b="1" dirty="0">
              <a:solidFill>
                <a:schemeClr val="accent3">
                  <a:lumMod val="50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11" name="Subtítulo 1"/>
          <p:cNvSpPr txBox="1">
            <a:spLocks/>
          </p:cNvSpPr>
          <p:nvPr/>
        </p:nvSpPr>
        <p:spPr>
          <a:xfrm>
            <a:off x="521262" y="4119425"/>
            <a:ext cx="10783019" cy="2691440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sz="3000" dirty="0" smtClean="0"/>
              <a:t>As corregedorias </a:t>
            </a:r>
            <a:r>
              <a:rPr lang="pt-BR" sz="3000" dirty="0"/>
              <a:t>e</a:t>
            </a:r>
            <a:r>
              <a:rPr lang="pt-BR" sz="3000" dirty="0" smtClean="0"/>
              <a:t>staduais e as coordenadorias da infância e juventude nos Estados deverão fiscalizar o cumprimento do prazo de 120 dias para encerramento das ações de destituição e suspensão do poder familiar, nos termos do Provimento CNJ n. 36/2014.</a:t>
            </a:r>
            <a:endParaRPr lang="pt-BR" sz="30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pt-BR" sz="2800" dirty="0">
              <a:solidFill>
                <a:srgbClr val="FF0000"/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0" y="6400800"/>
            <a:ext cx="12192000" cy="2848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023783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70671"/>
          </a:xfr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t">
            <a:noAutofit/>
          </a:bodyPr>
          <a:lstStyle/>
          <a:p>
            <a:pPr algn="r"/>
            <a:r>
              <a:rPr lang="pt-BR" sz="2800" b="1" cap="none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			</a:t>
            </a:r>
            <a:endParaRPr lang="pt-BR" sz="2800" b="1" cap="none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697" t="31827" r="7945" b="31303"/>
          <a:stretch/>
        </p:blipFill>
        <p:spPr>
          <a:xfrm>
            <a:off x="0" y="0"/>
            <a:ext cx="3652262" cy="975689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58004" y="59034"/>
            <a:ext cx="1380952" cy="86666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4976735" y="59034"/>
            <a:ext cx="54457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cap="small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Corregedoria Nacional</a:t>
            </a:r>
            <a:endParaRPr lang="pt-BR" sz="4400" b="1" cap="small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752128" y="1600696"/>
            <a:ext cx="967032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pt-BR" sz="4000" b="1" dirty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META 7 - </a:t>
            </a:r>
            <a:r>
              <a:rPr lang="pt-BR" sz="4000" b="1" dirty="0" smtClean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Justificativas</a:t>
            </a:r>
            <a:endParaRPr lang="pt-BR" sz="4000" b="1" dirty="0">
              <a:solidFill>
                <a:schemeClr val="accent3">
                  <a:lumMod val="50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11" name="Subtítulo 1"/>
          <p:cNvSpPr txBox="1">
            <a:spLocks/>
          </p:cNvSpPr>
          <p:nvPr/>
        </p:nvSpPr>
        <p:spPr>
          <a:xfrm>
            <a:off x="752128" y="2943626"/>
            <a:ext cx="10393200" cy="4299310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3000" dirty="0"/>
              <a:t>E</a:t>
            </a:r>
            <a:r>
              <a:rPr lang="pt-BR" sz="3000" dirty="0" smtClean="0"/>
              <a:t>xcessivo número de crianças acolhidas (46 mil, conforme dados do CNCA/CNJ);</a:t>
            </a:r>
          </a:p>
          <a:p>
            <a:pPr algn="just"/>
            <a:r>
              <a:rPr lang="pt-BR" sz="3000" dirty="0" smtClean="0"/>
              <a:t>Processos referentes a essas crianças, em sua grande maioria, sem decisão judicial sobre o retorno às suas famílias ou disponibilidade para o Cadastro Nacional de Adoção (CNA);</a:t>
            </a:r>
          </a:p>
          <a:p>
            <a:pPr algn="just"/>
            <a:r>
              <a:rPr lang="pt-BR" sz="3000" dirty="0" smtClean="0"/>
              <a:t>Menos de 5 mil crianças aptas à adoção.</a:t>
            </a:r>
            <a:endParaRPr lang="pt-BR" sz="3000" dirty="0"/>
          </a:p>
        </p:txBody>
      </p:sp>
      <p:sp>
        <p:nvSpPr>
          <p:cNvPr id="3" name="Retângulo 2"/>
          <p:cNvSpPr/>
          <p:nvPr/>
        </p:nvSpPr>
        <p:spPr>
          <a:xfrm>
            <a:off x="0" y="6400800"/>
            <a:ext cx="12192000" cy="2848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942225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70671"/>
          </a:xfr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t">
            <a:noAutofit/>
          </a:bodyPr>
          <a:lstStyle/>
          <a:p>
            <a:pPr algn="r"/>
            <a:r>
              <a:rPr lang="pt-BR" sz="2800" b="1" cap="none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			</a:t>
            </a:r>
            <a:endParaRPr lang="pt-BR" sz="2800" b="1" cap="none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697" t="31827" r="7945" b="31303"/>
          <a:stretch/>
        </p:blipFill>
        <p:spPr>
          <a:xfrm>
            <a:off x="0" y="0"/>
            <a:ext cx="3652262" cy="975689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58004" y="59034"/>
            <a:ext cx="1380952" cy="86666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4976735" y="59034"/>
            <a:ext cx="54457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cap="small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Corregedoria Nacional</a:t>
            </a:r>
            <a:endParaRPr lang="pt-BR" sz="4400" b="1" cap="small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752128" y="1600696"/>
            <a:ext cx="967032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pt-BR" sz="4000" b="1" dirty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META 7 </a:t>
            </a:r>
            <a:r>
              <a:rPr lang="pt-BR" sz="4000" b="1" dirty="0" smtClean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– Justificativas (continuação)</a:t>
            </a:r>
            <a:endParaRPr lang="pt-BR" sz="4000" b="1" dirty="0">
              <a:solidFill>
                <a:schemeClr val="accent3">
                  <a:lumMod val="50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11" name="Subtítulo 1"/>
          <p:cNvSpPr txBox="1">
            <a:spLocks/>
          </p:cNvSpPr>
          <p:nvPr/>
        </p:nvSpPr>
        <p:spPr>
          <a:xfrm>
            <a:off x="752128" y="2943626"/>
            <a:ext cx="10393200" cy="4299310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3000" dirty="0" smtClean="0"/>
              <a:t>O prazo legal só começa contar do ingresso da ação de destituição do poder familiar ( § 9º do art. 101 do ECA) , após esgotadas todas as possibilidades de reintegração da criança ou adolescente à família de origem  ou extensa, o que deve acontecer em fase pré-processual.</a:t>
            </a:r>
            <a:endParaRPr lang="pt-BR" sz="3000" dirty="0"/>
          </a:p>
        </p:txBody>
      </p:sp>
      <p:sp>
        <p:nvSpPr>
          <p:cNvPr id="3" name="Retângulo 2"/>
          <p:cNvSpPr/>
          <p:nvPr/>
        </p:nvSpPr>
        <p:spPr>
          <a:xfrm>
            <a:off x="0" y="6400800"/>
            <a:ext cx="12192000" cy="2848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942225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70671"/>
          </a:xfr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t">
            <a:noAutofit/>
          </a:bodyPr>
          <a:lstStyle/>
          <a:p>
            <a:pPr algn="r"/>
            <a:r>
              <a:rPr lang="pt-BR" sz="2800" b="1" cap="none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			</a:t>
            </a:r>
            <a:endParaRPr lang="pt-BR" sz="2800" b="1" cap="none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697" t="31827" r="7945" b="31303"/>
          <a:stretch/>
        </p:blipFill>
        <p:spPr>
          <a:xfrm>
            <a:off x="0" y="0"/>
            <a:ext cx="3652262" cy="975689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58004" y="59034"/>
            <a:ext cx="1380952" cy="86666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4976735" y="59034"/>
            <a:ext cx="54457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cap="small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Corregedoria Nacional</a:t>
            </a:r>
            <a:endParaRPr lang="pt-BR" sz="4400" b="1" cap="small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431320" y="1564442"/>
            <a:ext cx="999113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pt-BR" sz="3600" b="1" dirty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Recomendação </a:t>
            </a:r>
            <a:r>
              <a:rPr lang="pt-BR" sz="3600" b="1" dirty="0" smtClean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1</a:t>
            </a:r>
            <a:endParaRPr lang="pt-BR" sz="3600" b="1" dirty="0">
              <a:solidFill>
                <a:schemeClr val="accent3">
                  <a:lumMod val="50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11" name="Subtítulo 1"/>
          <p:cNvSpPr txBox="1">
            <a:spLocks/>
          </p:cNvSpPr>
          <p:nvPr/>
        </p:nvSpPr>
        <p:spPr>
          <a:xfrm>
            <a:off x="431320" y="2809562"/>
            <a:ext cx="10783019" cy="2691440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sz="3000" dirty="0" smtClean="0"/>
              <a:t>Atualização, </a:t>
            </a:r>
            <a:r>
              <a:rPr lang="pt-BR" sz="3000" dirty="0"/>
              <a:t>em 120 </a:t>
            </a:r>
            <a:r>
              <a:rPr lang="pt-BR" sz="3000" dirty="0" smtClean="0"/>
              <a:t>dias, das informações sobre a efetiva implementação </a:t>
            </a:r>
            <a:r>
              <a:rPr lang="pt-BR" sz="3000" dirty="0"/>
              <a:t>do Provimento </a:t>
            </a:r>
            <a:r>
              <a:rPr lang="pt-BR" sz="3000" dirty="0" smtClean="0"/>
              <a:t>n. 36/2014 mediante preenchimento do formulário </a:t>
            </a:r>
            <a:r>
              <a:rPr lang="pt-BR" sz="3000" dirty="0"/>
              <a:t>eletrônico a ser fornecido pelo </a:t>
            </a:r>
            <a:r>
              <a:rPr lang="pt-BR" sz="3000" dirty="0" smtClean="0"/>
              <a:t>CNJ</a:t>
            </a:r>
            <a:r>
              <a:rPr lang="pt-BR" sz="3000" dirty="0"/>
              <a:t>.</a:t>
            </a:r>
            <a:endParaRPr lang="pt-BR" sz="30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pt-BR" sz="28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pt-BR" sz="2800" dirty="0">
              <a:solidFill>
                <a:srgbClr val="FF0000"/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0" y="6400800"/>
            <a:ext cx="12192000" cy="2848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134239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70671"/>
          </a:xfr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t">
            <a:noAutofit/>
          </a:bodyPr>
          <a:lstStyle/>
          <a:p>
            <a:pPr algn="r"/>
            <a:r>
              <a:rPr lang="pt-BR" sz="2800" b="1" cap="none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			</a:t>
            </a:r>
            <a:endParaRPr lang="pt-BR" sz="2800" b="1" cap="none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697" t="31827" r="7945" b="31303"/>
          <a:stretch/>
        </p:blipFill>
        <p:spPr>
          <a:xfrm>
            <a:off x="0" y="0"/>
            <a:ext cx="3652262" cy="975689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58004" y="59034"/>
            <a:ext cx="1380952" cy="86666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4976735" y="59034"/>
            <a:ext cx="54457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cap="small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Corregedoria Nacional</a:t>
            </a:r>
            <a:endParaRPr lang="pt-BR" sz="4400" b="1" cap="small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752128" y="1033121"/>
            <a:ext cx="967032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pt-BR" sz="4000" b="1" dirty="0" smtClean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Recomendação 1 - Justificativas</a:t>
            </a:r>
            <a:endParaRPr lang="pt-BR" sz="4000" b="1" dirty="0">
              <a:solidFill>
                <a:schemeClr val="accent3">
                  <a:lumMod val="50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11" name="Subtítulo 1"/>
          <p:cNvSpPr txBox="1">
            <a:spLocks/>
          </p:cNvSpPr>
          <p:nvPr/>
        </p:nvSpPr>
        <p:spPr>
          <a:xfrm>
            <a:off x="752128" y="1890471"/>
            <a:ext cx="10393200" cy="4299310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3000" dirty="0" smtClean="0"/>
              <a:t>Observância do Provimento CNJ n. 36/2014;</a:t>
            </a:r>
          </a:p>
          <a:p>
            <a:pPr algn="just"/>
            <a:r>
              <a:rPr lang="pt-BR" sz="3000" dirty="0" smtClean="0"/>
              <a:t>Prioridade absoluta dos processos que tratam dos direitos das crianças e adolescentes em tramitação na Justiça estadual; </a:t>
            </a:r>
          </a:p>
          <a:p>
            <a:pPr algn="just"/>
            <a:r>
              <a:rPr lang="pt-BR" sz="3000" dirty="0" smtClean="0"/>
              <a:t>Reconhecimento de que as estruturas e equipes interdisciplinares não são exclusivas das varas da infância e juventude (PP n. 2627-16.2014.2.00.0000, Corregedoria Nacional de Justiça);</a:t>
            </a:r>
            <a:endParaRPr lang="pt-BR" sz="3000" b="1" dirty="0" smtClean="0"/>
          </a:p>
          <a:p>
            <a:pPr algn="just"/>
            <a:r>
              <a:rPr lang="pt-BR" sz="3000" dirty="0" smtClean="0"/>
              <a:t>Comprometimento da celeridade e efetividade da prestação da tutela jurisdicional e descumprimento das garantias constitucionais do interesse superior da criança e adolescente.</a:t>
            </a:r>
            <a:endParaRPr lang="pt-BR" sz="3000" dirty="0"/>
          </a:p>
        </p:txBody>
      </p:sp>
      <p:sp>
        <p:nvSpPr>
          <p:cNvPr id="3" name="Retângulo 2"/>
          <p:cNvSpPr/>
          <p:nvPr/>
        </p:nvSpPr>
        <p:spPr>
          <a:xfrm>
            <a:off x="0" y="6400800"/>
            <a:ext cx="12192000" cy="2848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03546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70671"/>
          </a:xfr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t">
            <a:noAutofit/>
          </a:bodyPr>
          <a:lstStyle/>
          <a:p>
            <a:pPr algn="r"/>
            <a:r>
              <a:rPr lang="pt-BR" sz="2800" b="1" cap="none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			</a:t>
            </a:r>
            <a:endParaRPr lang="pt-BR" sz="2800" b="1" cap="none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697" t="31827" r="7945" b="31303"/>
          <a:stretch/>
        </p:blipFill>
        <p:spPr>
          <a:xfrm>
            <a:off x="0" y="0"/>
            <a:ext cx="3652262" cy="975689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58004" y="59034"/>
            <a:ext cx="1380952" cy="86666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4976735" y="59034"/>
            <a:ext cx="54457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cap="small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Corregedoria Nacional</a:t>
            </a:r>
            <a:endParaRPr lang="pt-BR" sz="4400" b="1" cap="small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431320" y="1482501"/>
            <a:ext cx="999113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pt-BR" sz="4000" b="1" dirty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Recomendação </a:t>
            </a:r>
            <a:r>
              <a:rPr lang="pt-BR" sz="4000" b="1" dirty="0" smtClean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2</a:t>
            </a:r>
            <a:endParaRPr lang="pt-BR" sz="4000" b="1" dirty="0">
              <a:solidFill>
                <a:schemeClr val="accent3">
                  <a:lumMod val="50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11" name="Subtítulo 1"/>
          <p:cNvSpPr txBox="1">
            <a:spLocks/>
          </p:cNvSpPr>
          <p:nvPr/>
        </p:nvSpPr>
        <p:spPr>
          <a:xfrm>
            <a:off x="431320" y="2809562"/>
            <a:ext cx="10783019" cy="2691440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sz="3000" dirty="0" smtClean="0"/>
              <a:t>As corregedorias </a:t>
            </a:r>
            <a:r>
              <a:rPr lang="pt-BR" sz="3000" dirty="0"/>
              <a:t>e</a:t>
            </a:r>
            <a:r>
              <a:rPr lang="pt-BR" sz="3000" dirty="0" smtClean="0"/>
              <a:t>staduais deverão inserir em seus controles correcionais informações sobre cumprimento dos prazos de internação provisória, acolhimentos e destituição do poder familiar. </a:t>
            </a:r>
          </a:p>
          <a:p>
            <a:pPr marL="0" indent="0" algn="just">
              <a:buNone/>
            </a:pPr>
            <a:r>
              <a:rPr lang="pt-BR" sz="3000" dirty="0" smtClean="0"/>
              <a:t>Deverão também adequar, para fins de aferição de decisão de mérito, aquelas relativas aos feitos de medidas protetivas e execução de medidas socioeducativas.</a:t>
            </a:r>
          </a:p>
          <a:p>
            <a:pPr marL="0" indent="0" algn="just">
              <a:buNone/>
            </a:pPr>
            <a:endParaRPr lang="pt-BR" sz="28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pt-BR" sz="2800" dirty="0">
              <a:solidFill>
                <a:srgbClr val="FF0000"/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0" y="6400800"/>
            <a:ext cx="12192000" cy="2848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848289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70671"/>
          </a:xfr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t">
            <a:noAutofit/>
          </a:bodyPr>
          <a:lstStyle/>
          <a:p>
            <a:pPr algn="r"/>
            <a:r>
              <a:rPr lang="pt-BR" sz="2800" b="1" cap="none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			</a:t>
            </a:r>
            <a:endParaRPr lang="pt-BR" sz="2800" b="1" cap="none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697" t="31827" r="7945" b="31303"/>
          <a:stretch/>
        </p:blipFill>
        <p:spPr>
          <a:xfrm>
            <a:off x="0" y="0"/>
            <a:ext cx="3652262" cy="975689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58004" y="59034"/>
            <a:ext cx="1380952" cy="86666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4976735" y="59034"/>
            <a:ext cx="54457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cap="small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Corregedoria Nacional</a:t>
            </a:r>
            <a:endParaRPr lang="pt-BR" sz="4400" b="1" cap="small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752128" y="1555665"/>
            <a:ext cx="967032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pt-BR" sz="4000" b="1" dirty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Recomendação </a:t>
            </a:r>
            <a:r>
              <a:rPr lang="pt-BR" sz="4000" b="1" dirty="0" smtClean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2 </a:t>
            </a:r>
            <a:r>
              <a:rPr lang="pt-BR" sz="4000" b="1" dirty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- </a:t>
            </a:r>
            <a:r>
              <a:rPr lang="pt-BR" sz="4000" b="1" dirty="0" smtClean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Justificativas</a:t>
            </a:r>
            <a:endParaRPr lang="pt-BR" sz="4000" b="1" dirty="0">
              <a:solidFill>
                <a:schemeClr val="accent3">
                  <a:lumMod val="50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11" name="Subtítulo 1"/>
          <p:cNvSpPr txBox="1">
            <a:spLocks/>
          </p:cNvSpPr>
          <p:nvPr/>
        </p:nvSpPr>
        <p:spPr>
          <a:xfrm>
            <a:off x="752128" y="2763745"/>
            <a:ext cx="10393200" cy="4299310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3000" dirty="0" smtClean="0"/>
              <a:t>Não cumprimento devido dos prazos legais na área da infância e da juventude;</a:t>
            </a:r>
          </a:p>
          <a:p>
            <a:pPr algn="just"/>
            <a:r>
              <a:rPr lang="pt-BR" sz="3000" dirty="0" smtClean="0"/>
              <a:t>Necessidade de padronização mínima dos controles correcionais e ausência de informações na maioria dos relatórios de inspeção e correição das corregedorias;</a:t>
            </a:r>
          </a:p>
          <a:p>
            <a:pPr algn="just"/>
            <a:r>
              <a:rPr lang="pt-BR" sz="3000" dirty="0" smtClean="0"/>
              <a:t>Necessidade de valorizar a atuação dos magistrados na jurisdição, especialmente na área da infância e da juventude.</a:t>
            </a:r>
            <a:endParaRPr lang="pt-BR" sz="3000" dirty="0"/>
          </a:p>
        </p:txBody>
      </p:sp>
      <p:sp>
        <p:nvSpPr>
          <p:cNvPr id="3" name="Retângulo 2"/>
          <p:cNvSpPr/>
          <p:nvPr/>
        </p:nvSpPr>
        <p:spPr>
          <a:xfrm>
            <a:off x="0" y="6400800"/>
            <a:ext cx="12192000" cy="2848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343016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70671"/>
          </a:xfr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t">
            <a:noAutofit/>
          </a:bodyPr>
          <a:lstStyle/>
          <a:p>
            <a:pPr algn="r"/>
            <a:r>
              <a:rPr lang="pt-BR" sz="2800" b="1" cap="none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			</a:t>
            </a:r>
            <a:endParaRPr lang="pt-BR" sz="2800" b="1" cap="none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697" t="31827" r="7945" b="31303"/>
          <a:stretch/>
        </p:blipFill>
        <p:spPr>
          <a:xfrm>
            <a:off x="0" y="0"/>
            <a:ext cx="3652262" cy="975689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58004" y="59034"/>
            <a:ext cx="1380952" cy="86666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4976735" y="59034"/>
            <a:ext cx="54457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cap="small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Corregedoria Nacional</a:t>
            </a:r>
            <a:endParaRPr lang="pt-BR" sz="4400" b="1" cap="small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Subtítulo 1"/>
          <p:cNvSpPr txBox="1">
            <a:spLocks/>
          </p:cNvSpPr>
          <p:nvPr/>
        </p:nvSpPr>
        <p:spPr>
          <a:xfrm>
            <a:off x="999479" y="2622222"/>
            <a:ext cx="9935338" cy="2122009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3600" b="1" dirty="0" smtClean="0"/>
              <a:t>Ministro João Otávio de Noronha</a:t>
            </a:r>
          </a:p>
          <a:p>
            <a:pPr marL="0" indent="0" algn="ctr">
              <a:buNone/>
            </a:pPr>
            <a:r>
              <a:rPr lang="pt-BR" sz="3600" dirty="0" smtClean="0">
                <a:solidFill>
                  <a:srgbClr val="002060"/>
                </a:solidFill>
              </a:rPr>
              <a:t>Corregedor Nacional de Justiça</a:t>
            </a:r>
          </a:p>
          <a:p>
            <a:pPr marL="0" indent="0" algn="ctr">
              <a:buNone/>
            </a:pPr>
            <a:r>
              <a:rPr lang="pt-BR" sz="3600" b="1" dirty="0" smtClean="0">
                <a:solidFill>
                  <a:srgbClr val="002060"/>
                </a:solidFill>
              </a:rPr>
              <a:t>Biênio 2016/2018</a:t>
            </a:r>
          </a:p>
          <a:p>
            <a:pPr algn="just"/>
            <a:endParaRPr lang="pt-BR" sz="3600" dirty="0"/>
          </a:p>
        </p:txBody>
      </p:sp>
      <p:sp>
        <p:nvSpPr>
          <p:cNvPr id="3" name="Retângulo 2"/>
          <p:cNvSpPr/>
          <p:nvPr/>
        </p:nvSpPr>
        <p:spPr>
          <a:xfrm>
            <a:off x="0" y="6400800"/>
            <a:ext cx="12192000" cy="2848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592501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70671"/>
          </a:xfr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t">
            <a:noAutofit/>
          </a:bodyPr>
          <a:lstStyle/>
          <a:p>
            <a:pPr algn="r"/>
            <a:r>
              <a:rPr lang="pt-BR" sz="2800" b="1" cap="none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			</a:t>
            </a:r>
            <a:endParaRPr lang="pt-BR" sz="2800" b="1" cap="none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697" t="31827" r="7945" b="31303"/>
          <a:stretch/>
        </p:blipFill>
        <p:spPr>
          <a:xfrm>
            <a:off x="0" y="0"/>
            <a:ext cx="3652262" cy="975689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58004" y="59034"/>
            <a:ext cx="1380952" cy="86666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4976735" y="59034"/>
            <a:ext cx="54457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cap="small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Corregedoria Nacional</a:t>
            </a:r>
            <a:endParaRPr lang="pt-BR" sz="4400" b="1" cap="small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214203" y="1114768"/>
            <a:ext cx="830539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META 1 - Implantação do PJeCor</a:t>
            </a:r>
          </a:p>
        </p:txBody>
      </p:sp>
      <p:sp>
        <p:nvSpPr>
          <p:cNvPr id="11" name="Subtítulo 1"/>
          <p:cNvSpPr txBox="1">
            <a:spLocks/>
          </p:cNvSpPr>
          <p:nvPr/>
        </p:nvSpPr>
        <p:spPr>
          <a:xfrm>
            <a:off x="1072109" y="2238219"/>
            <a:ext cx="10220615" cy="2882109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sz="3000" dirty="0" smtClean="0"/>
              <a:t>A partir do dia 3/4/2017, todos os procedimentos disciplinares </a:t>
            </a:r>
            <a:r>
              <a:rPr lang="pt-BR" sz="3000" b="1" dirty="0"/>
              <a:t>novos </a:t>
            </a:r>
            <a:r>
              <a:rPr lang="pt-BR" sz="3000" dirty="0" smtClean="0"/>
              <a:t>deverão tramitar exclusivamente no Processo Judicial Eletrônico das Corregedorias de </a:t>
            </a:r>
            <a:r>
              <a:rPr lang="pt-BR" sz="3000" dirty="0"/>
              <a:t>Justiça </a:t>
            </a:r>
            <a:r>
              <a:rPr lang="pt-BR" sz="3000" dirty="0" smtClean="0"/>
              <a:t>(PJeCor).</a:t>
            </a:r>
          </a:p>
          <a:p>
            <a:pPr marL="0" indent="0" algn="just">
              <a:buNone/>
            </a:pPr>
            <a:r>
              <a:rPr lang="pt-BR" sz="3000" dirty="0" smtClean="0"/>
              <a:t>Os processos em tramitação e os que transitaram em julgado até um ano antes da referida data deverão ser incluídos no PJeCor até 3/10/2017. </a:t>
            </a:r>
          </a:p>
          <a:p>
            <a:pPr marL="0" indent="0" algn="just">
              <a:buNone/>
            </a:pPr>
            <a:r>
              <a:rPr lang="pt-BR" sz="3000" dirty="0" smtClean="0"/>
              <a:t>Aqueles que transitaram em julgado até 5 (cinco) anos antes, ou seja, até 3/4/2012, deverão ser incluídos no PJeCor até 3/4/2018.</a:t>
            </a:r>
          </a:p>
          <a:p>
            <a:pPr marL="0" indent="0" algn="just">
              <a:buNone/>
            </a:pPr>
            <a:endParaRPr lang="pt-BR" sz="3200" dirty="0"/>
          </a:p>
        </p:txBody>
      </p:sp>
      <p:sp>
        <p:nvSpPr>
          <p:cNvPr id="3" name="Retângulo 2"/>
          <p:cNvSpPr/>
          <p:nvPr/>
        </p:nvSpPr>
        <p:spPr>
          <a:xfrm>
            <a:off x="0" y="6400800"/>
            <a:ext cx="12192000" cy="2848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379887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70671"/>
          </a:xfr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t">
            <a:noAutofit/>
          </a:bodyPr>
          <a:lstStyle/>
          <a:p>
            <a:pPr algn="r"/>
            <a:r>
              <a:rPr lang="pt-BR" sz="2800" b="1" cap="none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			</a:t>
            </a:r>
            <a:endParaRPr lang="pt-BR" sz="2800" b="1" cap="none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697" t="31827" r="7945" b="31303"/>
          <a:stretch/>
        </p:blipFill>
        <p:spPr>
          <a:xfrm>
            <a:off x="0" y="0"/>
            <a:ext cx="3652262" cy="975689"/>
          </a:xfrm>
          <a:prstGeom prst="rect">
            <a:avLst/>
          </a:prstGeo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1127865" y="301255"/>
            <a:ext cx="11366696" cy="2004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b="1" cap="all" dirty="0" smtClean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Meta 1 - j</a:t>
            </a:r>
            <a:r>
              <a:rPr lang="pt-BR" sz="4000" b="1" dirty="0" smtClean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ustificativas</a:t>
            </a:r>
            <a:endParaRPr lang="pt-BR" sz="4000" b="1" cap="all" dirty="0" smtClean="0">
              <a:solidFill>
                <a:schemeClr val="accent3">
                  <a:lumMod val="50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  <a:p>
            <a:endParaRPr lang="pt-BR" sz="3200" b="1" cap="all" dirty="0" smtClean="0">
              <a:solidFill>
                <a:schemeClr val="accent3">
                  <a:lumMod val="50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58004" y="59034"/>
            <a:ext cx="1380952" cy="866667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0" y="6400800"/>
            <a:ext cx="12192000" cy="2848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976735" y="59034"/>
            <a:ext cx="54457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cap="small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Corregedoria Nacional</a:t>
            </a:r>
            <a:endParaRPr lang="pt-BR" sz="4400" b="1" cap="small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ubtítulo 1"/>
          <p:cNvSpPr txBox="1">
            <a:spLocks/>
          </p:cNvSpPr>
          <p:nvPr/>
        </p:nvSpPr>
        <p:spPr>
          <a:xfrm>
            <a:off x="1127865" y="2431650"/>
            <a:ext cx="10220615" cy="2882109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pt-BR" sz="3200" dirty="0"/>
          </a:p>
        </p:txBody>
      </p:sp>
      <p:sp>
        <p:nvSpPr>
          <p:cNvPr id="11" name="Subtítulo 1"/>
          <p:cNvSpPr txBox="1">
            <a:spLocks/>
          </p:cNvSpPr>
          <p:nvPr/>
        </p:nvSpPr>
        <p:spPr>
          <a:xfrm>
            <a:off x="1072109" y="2238219"/>
            <a:ext cx="10220615" cy="2882109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pt-BR" sz="3000" dirty="0" smtClean="0"/>
          </a:p>
          <a:p>
            <a:pPr marL="0" indent="0" algn="just">
              <a:buNone/>
            </a:pPr>
            <a:endParaRPr lang="pt-BR" sz="3200" dirty="0"/>
          </a:p>
        </p:txBody>
      </p:sp>
      <p:sp>
        <p:nvSpPr>
          <p:cNvPr id="12" name="Subtítulo 1"/>
          <p:cNvSpPr txBox="1">
            <a:spLocks/>
          </p:cNvSpPr>
          <p:nvPr/>
        </p:nvSpPr>
        <p:spPr>
          <a:xfrm>
            <a:off x="1224509" y="2390619"/>
            <a:ext cx="10220615" cy="2882109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3000" dirty="0" smtClean="0"/>
              <a:t>Dificuldade de cumprimento da Resolução CNJ n. 135;</a:t>
            </a:r>
          </a:p>
          <a:p>
            <a:pPr algn="just"/>
            <a:r>
              <a:rPr lang="pt-BR" sz="3000" dirty="0" smtClean="0"/>
              <a:t>Falta de interoperabilidade entre sistemas das corregedorias do  mesmo ramo de justiça;</a:t>
            </a:r>
          </a:p>
          <a:p>
            <a:pPr algn="just"/>
            <a:r>
              <a:rPr lang="pt-BR" sz="3000" dirty="0" smtClean="0"/>
              <a:t>Falta de acesso e gestão das informações pelas autoridades hierarquicamente superiores;</a:t>
            </a:r>
          </a:p>
          <a:p>
            <a:pPr algn="just"/>
            <a:endParaRPr lang="pt-BR" sz="3000" dirty="0" smtClean="0"/>
          </a:p>
          <a:p>
            <a:pPr marL="0" indent="0" algn="just">
              <a:buNone/>
            </a:pP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xmlns="" val="1622282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96199" y="1029705"/>
            <a:ext cx="8534400" cy="1507067"/>
          </a:xfrm>
        </p:spPr>
        <p:txBody>
          <a:bodyPr>
            <a:normAutofit/>
          </a:bodyPr>
          <a:lstStyle/>
          <a:p>
            <a:r>
              <a:rPr lang="pt-BR" sz="4000" b="1" dirty="0" smtClean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Meta 1 - Definições</a:t>
            </a:r>
            <a:endParaRPr lang="pt-BR" sz="4000" b="1" dirty="0">
              <a:solidFill>
                <a:schemeClr val="accent3">
                  <a:lumMod val="50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08892" y="2109307"/>
            <a:ext cx="11028570" cy="4537678"/>
          </a:xfrm>
        </p:spPr>
        <p:txBody>
          <a:bodyPr>
            <a:normAutofit/>
          </a:bodyPr>
          <a:lstStyle/>
          <a:p>
            <a:endParaRPr lang="pt-BR" sz="4000" b="1" dirty="0">
              <a:solidFill>
                <a:schemeClr val="accent3">
                  <a:lumMod val="50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  <a:p>
            <a:r>
              <a:rPr lang="pt-BR" sz="3000" dirty="0" smtClean="0"/>
              <a:t>Novo sistema único, integrado e exclusivo para as corregedorias;</a:t>
            </a:r>
            <a:endParaRPr lang="pt-BR" sz="3000" dirty="0"/>
          </a:p>
          <a:p>
            <a:r>
              <a:rPr lang="pt-BR" sz="3000" dirty="0" smtClean="0"/>
              <a:t>Sistema independente do PJe, utilizado nas áreas judiciais;</a:t>
            </a:r>
            <a:endParaRPr lang="pt-BR" sz="3000" dirty="0"/>
          </a:p>
          <a:p>
            <a:r>
              <a:rPr lang="pt-BR" sz="3000" dirty="0" smtClean="0"/>
              <a:t>Mantido e centralizado no CNJ;</a:t>
            </a:r>
          </a:p>
          <a:p>
            <a:r>
              <a:rPr lang="pt-BR" sz="3000" dirty="0" smtClean="0"/>
              <a:t>Adaptável </a:t>
            </a:r>
            <a:r>
              <a:rPr lang="pt-BR" sz="3000" dirty="0"/>
              <a:t>à</a:t>
            </a:r>
            <a:r>
              <a:rPr lang="pt-BR" sz="3000" dirty="0" smtClean="0"/>
              <a:t>s necessidades de cada corregedoria;</a:t>
            </a:r>
            <a:endParaRPr lang="pt-BR" sz="3000" dirty="0"/>
          </a:p>
          <a:p>
            <a:pPr marL="0" indent="0">
              <a:buNone/>
            </a:pPr>
            <a:endParaRPr lang="pt-BR" sz="3500" dirty="0"/>
          </a:p>
        </p:txBody>
      </p:sp>
      <p:sp>
        <p:nvSpPr>
          <p:cNvPr id="5" name="Título 3"/>
          <p:cNvSpPr txBox="1">
            <a:spLocks/>
          </p:cNvSpPr>
          <p:nvPr/>
        </p:nvSpPr>
        <p:spPr>
          <a:xfrm>
            <a:off x="0" y="0"/>
            <a:ext cx="12192000" cy="970671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			</a:t>
            </a:r>
            <a:endParaRPr lang="pt-BR" sz="2800" b="1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697" t="31827" r="7945" b="31303"/>
          <a:stretch/>
        </p:blipFill>
        <p:spPr>
          <a:xfrm>
            <a:off x="0" y="0"/>
            <a:ext cx="3652262" cy="975689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58004" y="59034"/>
            <a:ext cx="1380952" cy="866667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4976735" y="59034"/>
            <a:ext cx="54457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cap="small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Corregedoria Nacional</a:t>
            </a:r>
            <a:endParaRPr lang="pt-BR" sz="4400" b="1" cap="small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853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96199" y="1029705"/>
            <a:ext cx="8534400" cy="1507067"/>
          </a:xfrm>
        </p:spPr>
        <p:txBody>
          <a:bodyPr>
            <a:normAutofit/>
          </a:bodyPr>
          <a:lstStyle/>
          <a:p>
            <a:r>
              <a:rPr lang="pt-BR" sz="4000" b="1" dirty="0" smtClean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Meta 1 – Definições (continuação)</a:t>
            </a:r>
            <a:endParaRPr lang="pt-BR" sz="4000" b="1" dirty="0">
              <a:solidFill>
                <a:schemeClr val="accent3">
                  <a:lumMod val="50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08892" y="2109307"/>
            <a:ext cx="11028570" cy="4537678"/>
          </a:xfrm>
        </p:spPr>
        <p:txBody>
          <a:bodyPr>
            <a:normAutofit/>
          </a:bodyPr>
          <a:lstStyle/>
          <a:p>
            <a:endParaRPr lang="pt-BR" sz="4000" b="1" dirty="0">
              <a:solidFill>
                <a:schemeClr val="accent3">
                  <a:lumMod val="50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  <a:p>
            <a:r>
              <a:rPr lang="pt-BR" sz="3000" dirty="0" smtClean="0"/>
              <a:t>Acessível por senha ou “token” pelo gabinete de cada corregedoria;</a:t>
            </a:r>
          </a:p>
          <a:p>
            <a:r>
              <a:rPr lang="pt-BR" sz="3000" dirty="0" smtClean="0"/>
              <a:t>Segurança e sigilo nas informações conferidos por meio da necessidade de autorização de acesso ao processo;</a:t>
            </a:r>
          </a:p>
          <a:p>
            <a:r>
              <a:rPr lang="pt-BR" sz="3000" dirty="0" smtClean="0"/>
              <a:t>Visualização hierárquica dos processos em tramitação ou arquivados;</a:t>
            </a:r>
          </a:p>
          <a:p>
            <a:r>
              <a:rPr lang="pt-BR" sz="3000" dirty="0" smtClean="0"/>
              <a:t>Possível integração com o PJe judicial para as situações em que deve haver julgamento pelo colegiado.</a:t>
            </a:r>
          </a:p>
          <a:p>
            <a:pPr marL="0" indent="0">
              <a:buNone/>
            </a:pPr>
            <a:endParaRPr lang="pt-BR" sz="3500" dirty="0"/>
          </a:p>
        </p:txBody>
      </p:sp>
      <p:sp>
        <p:nvSpPr>
          <p:cNvPr id="5" name="Título 3"/>
          <p:cNvSpPr txBox="1">
            <a:spLocks/>
          </p:cNvSpPr>
          <p:nvPr/>
        </p:nvSpPr>
        <p:spPr>
          <a:xfrm>
            <a:off x="0" y="0"/>
            <a:ext cx="12192000" cy="970671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			</a:t>
            </a:r>
            <a:endParaRPr lang="pt-BR" sz="2800" b="1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697" t="31827" r="7945" b="31303"/>
          <a:stretch/>
        </p:blipFill>
        <p:spPr>
          <a:xfrm>
            <a:off x="0" y="0"/>
            <a:ext cx="3652262" cy="975689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58004" y="59034"/>
            <a:ext cx="1380952" cy="866667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4976735" y="59034"/>
            <a:ext cx="54457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cap="small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Corregedoria Nacional</a:t>
            </a:r>
            <a:endParaRPr lang="pt-BR" sz="4400" b="1" cap="small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2461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5061" y="1029705"/>
            <a:ext cx="8534400" cy="1507067"/>
          </a:xfrm>
        </p:spPr>
        <p:txBody>
          <a:bodyPr>
            <a:normAutofit/>
          </a:bodyPr>
          <a:lstStyle/>
          <a:p>
            <a:r>
              <a:rPr lang="pt-BR" sz="4000" b="1" dirty="0" smtClean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Meta 1 - Vantagens</a:t>
            </a:r>
            <a:endParaRPr lang="pt-BR" sz="4000" b="1" dirty="0">
              <a:solidFill>
                <a:schemeClr val="accent3">
                  <a:lumMod val="50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01528" y="2118750"/>
            <a:ext cx="10860088" cy="3673834"/>
          </a:xfrm>
        </p:spPr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sz="3000" dirty="0" smtClean="0"/>
              <a:t>Transparência </a:t>
            </a:r>
            <a:r>
              <a:rPr lang="pt-BR" sz="3000" dirty="0"/>
              <a:t>nas ações das </a:t>
            </a:r>
            <a:r>
              <a:rPr lang="pt-BR" sz="3000" dirty="0" smtClean="0"/>
              <a:t>corregedorias</a:t>
            </a:r>
            <a:r>
              <a:rPr lang="pt-BR" sz="3000" dirty="0"/>
              <a:t>;</a:t>
            </a:r>
          </a:p>
          <a:p>
            <a:r>
              <a:rPr lang="pt-BR" sz="3000" dirty="0"/>
              <a:t>Padronização dos procedimentos de inspeção e correição;</a:t>
            </a:r>
          </a:p>
          <a:p>
            <a:r>
              <a:rPr lang="pt-BR" sz="3000" dirty="0"/>
              <a:t>Agilidade nas fases processuais de inspeção e correição</a:t>
            </a:r>
            <a:r>
              <a:rPr lang="pt-BR" sz="3000" dirty="0" smtClean="0"/>
              <a:t>;</a:t>
            </a:r>
          </a:p>
          <a:p>
            <a:r>
              <a:rPr lang="pt-BR" sz="3000" dirty="0" smtClean="0"/>
              <a:t>Facilidade nas tramitações processuais entre as corregedorias (REVDIS, AVOCAÇÃO e Remessa CN – CGJT e CN - CJF);</a:t>
            </a:r>
            <a:endParaRPr lang="pt-BR" sz="3000" dirty="0"/>
          </a:p>
          <a:p>
            <a:r>
              <a:rPr lang="pt-BR" sz="3000" dirty="0" smtClean="0"/>
              <a:t>Economicidade </a:t>
            </a:r>
            <a:r>
              <a:rPr lang="pt-BR" sz="3000" dirty="0"/>
              <a:t>já que a implantação do sistema é centralizada e não exigirá investimento por parte dos t</a:t>
            </a:r>
            <a:r>
              <a:rPr lang="pt-BR" sz="3000" dirty="0" smtClean="0"/>
              <a:t>ribunais.</a:t>
            </a:r>
          </a:p>
          <a:p>
            <a:pPr marL="0" indent="0">
              <a:buNone/>
            </a:pPr>
            <a:endParaRPr lang="pt-BR" sz="3000" dirty="0"/>
          </a:p>
        </p:txBody>
      </p:sp>
      <p:sp>
        <p:nvSpPr>
          <p:cNvPr id="5" name="Título 3"/>
          <p:cNvSpPr txBox="1">
            <a:spLocks/>
          </p:cNvSpPr>
          <p:nvPr/>
        </p:nvSpPr>
        <p:spPr>
          <a:xfrm>
            <a:off x="0" y="0"/>
            <a:ext cx="12192000" cy="970671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			</a:t>
            </a:r>
            <a:endParaRPr lang="pt-BR" sz="2800" b="1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697" t="31827" r="7945" b="31303"/>
          <a:stretch/>
        </p:blipFill>
        <p:spPr>
          <a:xfrm>
            <a:off x="0" y="0"/>
            <a:ext cx="3652262" cy="975689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58004" y="59034"/>
            <a:ext cx="1380952" cy="866667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4976735" y="59034"/>
            <a:ext cx="54457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cap="small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Corregedoria Nacional</a:t>
            </a:r>
            <a:endParaRPr lang="pt-BR" sz="4400" b="1" cap="small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5900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5417" y="1203229"/>
            <a:ext cx="10633063" cy="1942148"/>
          </a:xfrm>
        </p:spPr>
        <p:txBody>
          <a:bodyPr>
            <a:normAutofit/>
          </a:bodyPr>
          <a:lstStyle/>
          <a:p>
            <a:pPr marL="2159000" indent="-2159000"/>
            <a:r>
              <a:rPr lang="pt-BR" sz="4000" b="1" dirty="0" smtClean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Meta 1 - Cronograma </a:t>
            </a:r>
            <a:r>
              <a:rPr lang="pt-BR" sz="4000" b="1" dirty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de </a:t>
            </a:r>
            <a:r>
              <a:rPr lang="pt-BR" sz="4000" b="1" dirty="0" smtClean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implantação proposto</a:t>
            </a:r>
            <a:endParaRPr lang="pt-BR" sz="4000" b="1" dirty="0">
              <a:solidFill>
                <a:schemeClr val="accent3">
                  <a:lumMod val="50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261" y="2950505"/>
            <a:ext cx="11113477" cy="3615267"/>
          </a:xfrm>
        </p:spPr>
        <p:txBody>
          <a:bodyPr>
            <a:noAutofit/>
          </a:bodyPr>
          <a:lstStyle/>
          <a:p>
            <a:r>
              <a:rPr lang="pt-BR" sz="3000" dirty="0"/>
              <a:t>Apresentação aos </a:t>
            </a:r>
            <a:r>
              <a:rPr lang="pt-BR" sz="3000" dirty="0" smtClean="0"/>
              <a:t>corregedores </a:t>
            </a:r>
            <a:r>
              <a:rPr lang="pt-BR" sz="3000" dirty="0"/>
              <a:t>– </a:t>
            </a:r>
            <a:r>
              <a:rPr lang="pt-BR" sz="3000" dirty="0" smtClean="0"/>
              <a:t>6 </a:t>
            </a:r>
            <a:r>
              <a:rPr lang="pt-BR" sz="3000" dirty="0"/>
              <a:t>de dezembro de 2016;</a:t>
            </a:r>
          </a:p>
          <a:p>
            <a:r>
              <a:rPr lang="pt-BR" sz="3000" dirty="0"/>
              <a:t>Publicação de provimento da Corregedoria do CNJ em data a ser definida;</a:t>
            </a:r>
          </a:p>
          <a:p>
            <a:r>
              <a:rPr lang="pt-BR" sz="3000" dirty="0"/>
              <a:t>Treinamento do sistema para as </a:t>
            </a:r>
            <a:r>
              <a:rPr lang="pt-BR" sz="3000" dirty="0" smtClean="0"/>
              <a:t>corregedorias </a:t>
            </a:r>
            <a:r>
              <a:rPr lang="pt-BR" sz="3000" dirty="0"/>
              <a:t>– fevereiro e março de </a:t>
            </a:r>
            <a:r>
              <a:rPr lang="pt-BR" sz="3000" dirty="0" smtClean="0"/>
              <a:t>2017, conforme </a:t>
            </a:r>
            <a:r>
              <a:rPr lang="pt-BR" sz="3000" dirty="0"/>
              <a:t>cronograma a ser definido </a:t>
            </a:r>
            <a:r>
              <a:rPr lang="pt-BR" sz="3000" dirty="0" smtClean="0"/>
              <a:t>com as corregedorias.</a:t>
            </a:r>
            <a:endParaRPr lang="pt-BR" sz="3000" dirty="0"/>
          </a:p>
        </p:txBody>
      </p:sp>
      <p:sp>
        <p:nvSpPr>
          <p:cNvPr id="5" name="Título 3"/>
          <p:cNvSpPr txBox="1">
            <a:spLocks/>
          </p:cNvSpPr>
          <p:nvPr/>
        </p:nvSpPr>
        <p:spPr>
          <a:xfrm>
            <a:off x="0" y="0"/>
            <a:ext cx="12192000" cy="970671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			</a:t>
            </a:r>
            <a:endParaRPr lang="pt-BR" sz="2800" b="1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697" t="31827" r="7945" b="31303"/>
          <a:stretch/>
        </p:blipFill>
        <p:spPr>
          <a:xfrm>
            <a:off x="0" y="0"/>
            <a:ext cx="3652262" cy="975689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58004" y="59034"/>
            <a:ext cx="1380952" cy="866667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4976735" y="59034"/>
            <a:ext cx="54457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cap="small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Corregedoria Nacional</a:t>
            </a:r>
            <a:endParaRPr lang="pt-BR" sz="4400" b="1" cap="small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5336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9439" y="1046161"/>
            <a:ext cx="10633063" cy="1942148"/>
          </a:xfrm>
        </p:spPr>
        <p:txBody>
          <a:bodyPr>
            <a:normAutofit/>
          </a:bodyPr>
          <a:lstStyle/>
          <a:p>
            <a:pPr marL="2159000" indent="-2159000"/>
            <a:r>
              <a:rPr lang="pt-BR" sz="4000" b="1" dirty="0" smtClean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Meta 1 - Cronograma </a:t>
            </a:r>
            <a:r>
              <a:rPr lang="pt-BR" sz="4000" b="1" dirty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de </a:t>
            </a:r>
            <a:r>
              <a:rPr lang="pt-BR" sz="4000" b="1" dirty="0" smtClean="0">
                <a:solidFill>
                  <a:schemeClr val="accent3">
                    <a:lumMod val="50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implantação proposto (continuação)</a:t>
            </a:r>
            <a:endParaRPr lang="pt-BR" sz="4000" b="1" dirty="0">
              <a:solidFill>
                <a:schemeClr val="accent3">
                  <a:lumMod val="50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49233" y="2983291"/>
            <a:ext cx="11113477" cy="3615267"/>
          </a:xfrm>
        </p:spPr>
        <p:txBody>
          <a:bodyPr>
            <a:noAutofit/>
          </a:bodyPr>
          <a:lstStyle/>
          <a:p>
            <a:r>
              <a:rPr lang="pt-BR" sz="3000" dirty="0" smtClean="0"/>
              <a:t>Utilização </a:t>
            </a:r>
            <a:r>
              <a:rPr lang="pt-BR" sz="3000" dirty="0"/>
              <a:t>de </a:t>
            </a:r>
            <a:r>
              <a:rPr lang="pt-BR" sz="3000" dirty="0" smtClean="0"/>
              <a:t>videoconferência </a:t>
            </a:r>
            <a:r>
              <a:rPr lang="pt-BR" sz="3000" dirty="0"/>
              <a:t>e manual do sistema para treinamento visando </a:t>
            </a:r>
            <a:r>
              <a:rPr lang="pt-BR" sz="3000" dirty="0" smtClean="0"/>
              <a:t>à diminuição </a:t>
            </a:r>
            <a:r>
              <a:rPr lang="pt-BR" sz="3000" dirty="0"/>
              <a:t>do custo de capacitação;</a:t>
            </a:r>
          </a:p>
          <a:p>
            <a:r>
              <a:rPr lang="pt-BR" sz="3000" dirty="0"/>
              <a:t>Obrigatoriedade de utilização do sistema a partir de </a:t>
            </a:r>
            <a:r>
              <a:rPr lang="pt-BR" sz="3000" dirty="0" smtClean="0"/>
              <a:t>3 </a:t>
            </a:r>
            <a:r>
              <a:rPr lang="pt-BR" sz="3000" dirty="0"/>
              <a:t>de abril de 2017, conforme provimento a ser publicado.</a:t>
            </a:r>
          </a:p>
        </p:txBody>
      </p:sp>
      <p:sp>
        <p:nvSpPr>
          <p:cNvPr id="5" name="Título 3"/>
          <p:cNvSpPr txBox="1">
            <a:spLocks/>
          </p:cNvSpPr>
          <p:nvPr/>
        </p:nvSpPr>
        <p:spPr>
          <a:xfrm>
            <a:off x="0" y="0"/>
            <a:ext cx="12192000" cy="970671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			</a:t>
            </a:r>
            <a:endParaRPr lang="pt-BR" sz="2800" b="1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697" t="31827" r="7945" b="31303"/>
          <a:stretch/>
        </p:blipFill>
        <p:spPr>
          <a:xfrm>
            <a:off x="0" y="0"/>
            <a:ext cx="3652262" cy="975689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58004" y="59034"/>
            <a:ext cx="1380952" cy="866667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4976735" y="59034"/>
            <a:ext cx="54457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cap="small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Corregedoria Nacional</a:t>
            </a:r>
            <a:endParaRPr lang="pt-BR" sz="4400" b="1" cap="small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88656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ema1" id="{90AD1B0E-ED52-438A-AA2F-545E6488728A}" vid="{7AAE999C-EFF0-42FD-B51E-124C7C174A95}"/>
    </a:ext>
  </a:extLst>
</a:theme>
</file>

<file path=ppt/theme/theme2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66677B1-365E-411F-9971-C788BC2975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0</TotalTime>
  <Words>1562</Words>
  <Application>Microsoft Office PowerPoint</Application>
  <PresentationFormat>Personalizar</PresentationFormat>
  <Paragraphs>183</Paragraphs>
  <Slides>29</Slides>
  <Notes>24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0" baseType="lpstr">
      <vt:lpstr>Tema1</vt:lpstr>
      <vt:lpstr>Slide 1</vt:lpstr>
      <vt:lpstr>   </vt:lpstr>
      <vt:lpstr>   </vt:lpstr>
      <vt:lpstr>   </vt:lpstr>
      <vt:lpstr>Meta 1 - Definições</vt:lpstr>
      <vt:lpstr>Meta 1 – Definições (continuação)</vt:lpstr>
      <vt:lpstr>Meta 1 - Vantagens</vt:lpstr>
      <vt:lpstr>Meta 1 - Cronograma de implantação proposto</vt:lpstr>
      <vt:lpstr>Meta 1 - Cronograma de implantação proposto (continuação)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2016-02-04T16:24:41Z</dcterms:created>
  <dcterms:modified xsi:type="dcterms:W3CDTF">2016-12-06T13:39:29Z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TC029009979991</vt:lpwstr>
  </property>
</Properties>
</file>