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90" r:id="rId3"/>
    <p:sldId id="291" r:id="rId4"/>
    <p:sldId id="302" r:id="rId5"/>
    <p:sldId id="303" r:id="rId6"/>
    <p:sldId id="305" r:id="rId7"/>
    <p:sldId id="306" r:id="rId8"/>
    <p:sldId id="307" r:id="rId9"/>
    <p:sldId id="293" r:id="rId10"/>
    <p:sldId id="294" r:id="rId11"/>
    <p:sldId id="295" r:id="rId12"/>
    <p:sldId id="296" r:id="rId13"/>
    <p:sldId id="297" r:id="rId14"/>
    <p:sldId id="298" r:id="rId15"/>
    <p:sldId id="299" r:id="rId16"/>
    <p:sldId id="308" r:id="rId17"/>
    <p:sldId id="309" r:id="rId18"/>
    <p:sldId id="300" r:id="rId19"/>
    <p:sldId id="310" r:id="rId20"/>
    <p:sldId id="312" r:id="rId21"/>
    <p:sldId id="311" r:id="rId22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  <a:srgbClr val="99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87" autoAdjust="0"/>
    <p:restoredTop sz="94713" autoAdjust="0"/>
  </p:normalViewPr>
  <p:slideViewPr>
    <p:cSldViewPr>
      <p:cViewPr varScale="1">
        <p:scale>
          <a:sx n="64" d="100"/>
          <a:sy n="64" d="100"/>
        </p:scale>
        <p:origin x="660" y="3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ableStyles" Target="tableStyle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71290-1342-45C7-AC85-54D6CFA65B08}" type="datetimeFigureOut">
              <a:rPr lang="pt-BR" smtClean="0"/>
              <a:pPr/>
              <a:t>31/03/2016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83C95-F590-498B-86F9-5B42642E14A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71290-1342-45C7-AC85-54D6CFA65B08}" type="datetimeFigureOut">
              <a:rPr lang="pt-BR" smtClean="0"/>
              <a:pPr/>
              <a:t>31/03/2016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83C95-F590-498B-86F9-5B42642E14A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71290-1342-45C7-AC85-54D6CFA65B08}" type="datetimeFigureOut">
              <a:rPr lang="pt-BR" smtClean="0"/>
              <a:pPr/>
              <a:t>31/03/2016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83C95-F590-498B-86F9-5B42642E14A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E24F9-9659-4460-99A0-443D5ECBB8A5}" type="datetimeFigureOut">
              <a:rPr lang="pt-BR" smtClean="0"/>
              <a:pPr/>
              <a:t>31/03/2016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088E5-4A48-4414-A72A-65619F43E01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E24F9-9659-4460-99A0-443D5ECBB8A5}" type="datetimeFigureOut">
              <a:rPr lang="pt-BR" smtClean="0"/>
              <a:pPr/>
              <a:t>31/03/2016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088E5-4A48-4414-A72A-65619F43E01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E24F9-9659-4460-99A0-443D5ECBB8A5}" type="datetimeFigureOut">
              <a:rPr lang="pt-BR" smtClean="0"/>
              <a:pPr/>
              <a:t>31/03/2016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088E5-4A48-4414-A72A-65619F43E01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E24F9-9659-4460-99A0-443D5ECBB8A5}" type="datetimeFigureOut">
              <a:rPr lang="pt-BR" smtClean="0"/>
              <a:pPr/>
              <a:t>31/03/2016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088E5-4A48-4414-A72A-65619F43E01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E24F9-9659-4460-99A0-443D5ECBB8A5}" type="datetimeFigureOut">
              <a:rPr lang="pt-BR" smtClean="0"/>
              <a:pPr/>
              <a:t>31/03/2016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088E5-4A48-4414-A72A-65619F43E01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E24F9-9659-4460-99A0-443D5ECBB8A5}" type="datetimeFigureOut">
              <a:rPr lang="pt-BR" smtClean="0"/>
              <a:pPr/>
              <a:t>31/03/2016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088E5-4A48-4414-A72A-65619F43E01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E24F9-9659-4460-99A0-443D5ECBB8A5}" type="datetimeFigureOut">
              <a:rPr lang="pt-BR" smtClean="0"/>
              <a:pPr/>
              <a:t>31/03/2016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088E5-4A48-4414-A72A-65619F43E01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E24F9-9659-4460-99A0-443D5ECBB8A5}" type="datetimeFigureOut">
              <a:rPr lang="pt-BR" smtClean="0"/>
              <a:pPr/>
              <a:t>31/03/2016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088E5-4A48-4414-A72A-65619F43E01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71290-1342-45C7-AC85-54D6CFA65B08}" type="datetimeFigureOut">
              <a:rPr lang="pt-BR" smtClean="0"/>
              <a:pPr/>
              <a:t>31/03/2016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83C95-F590-498B-86F9-5B42642E14A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E24F9-9659-4460-99A0-443D5ECBB8A5}" type="datetimeFigureOut">
              <a:rPr lang="pt-BR" smtClean="0"/>
              <a:pPr/>
              <a:t>31/03/2016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088E5-4A48-4414-A72A-65619F43E01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E24F9-9659-4460-99A0-443D5ECBB8A5}" type="datetimeFigureOut">
              <a:rPr lang="pt-BR" smtClean="0"/>
              <a:pPr/>
              <a:t>31/03/2016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088E5-4A48-4414-A72A-65619F43E01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E24F9-9659-4460-99A0-443D5ECBB8A5}" type="datetimeFigureOut">
              <a:rPr lang="pt-BR" smtClean="0"/>
              <a:pPr/>
              <a:t>31/03/2016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088E5-4A48-4414-A72A-65619F43E01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E24F9-9659-4460-99A0-443D5ECBB8A5}" type="datetimeFigureOut">
              <a:rPr lang="pt-BR" smtClean="0"/>
              <a:pPr/>
              <a:t>31/03/2016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088E5-4A48-4414-A72A-65619F43E01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71290-1342-45C7-AC85-54D6CFA65B08}" type="datetimeFigureOut">
              <a:rPr lang="pt-BR" smtClean="0"/>
              <a:pPr/>
              <a:t>31/03/2016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83C95-F590-498B-86F9-5B42642E14A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71290-1342-45C7-AC85-54D6CFA65B08}" type="datetimeFigureOut">
              <a:rPr lang="pt-BR" smtClean="0"/>
              <a:pPr/>
              <a:t>31/03/2016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83C95-F590-498B-86F9-5B42642E14A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71290-1342-45C7-AC85-54D6CFA65B08}" type="datetimeFigureOut">
              <a:rPr lang="pt-BR" smtClean="0"/>
              <a:pPr/>
              <a:t>31/03/2016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83C95-F590-498B-86F9-5B42642E14A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71290-1342-45C7-AC85-54D6CFA65B08}" type="datetimeFigureOut">
              <a:rPr lang="pt-BR" smtClean="0"/>
              <a:pPr/>
              <a:t>31/03/2016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83C95-F590-498B-86F9-5B42642E14A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71290-1342-45C7-AC85-54D6CFA65B08}" type="datetimeFigureOut">
              <a:rPr lang="pt-BR" smtClean="0"/>
              <a:pPr/>
              <a:t>31/03/2016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83C95-F590-498B-86F9-5B42642E14A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71290-1342-45C7-AC85-54D6CFA65B08}" type="datetimeFigureOut">
              <a:rPr lang="pt-BR" smtClean="0"/>
              <a:pPr/>
              <a:t>31/03/2016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83C95-F590-498B-86F9-5B42642E14A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71290-1342-45C7-AC85-54D6CFA65B08}" type="datetimeFigureOut">
              <a:rPr lang="pt-BR" smtClean="0"/>
              <a:pPr/>
              <a:t>31/03/2016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83C95-F590-498B-86F9-5B42642E14A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00">
              <a:schemeClr val="bg1">
                <a:lumMod val="85000"/>
              </a:schemeClr>
            </a:gs>
            <a:gs pos="40000">
              <a:schemeClr val="bg1">
                <a:tint val="45000"/>
                <a:shade val="99000"/>
                <a:satMod val="350000"/>
              </a:schemeClr>
            </a:gs>
            <a:gs pos="100000">
              <a:schemeClr val="bg1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dirty="0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271290-1342-45C7-AC85-54D6CFA65B08}" type="datetimeFigureOut">
              <a:rPr lang="pt-BR" smtClean="0"/>
              <a:pPr/>
              <a:t>31/03/2016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C83C95-F590-498B-86F9-5B42642E14A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1">
          <a:gsLst>
            <a:gs pos="100000">
              <a:schemeClr val="bg1">
                <a:lumMod val="85000"/>
              </a:schemeClr>
            </a:gs>
            <a:gs pos="40000">
              <a:schemeClr val="bg1">
                <a:tint val="45000"/>
                <a:shade val="99000"/>
                <a:satMod val="350000"/>
              </a:schemeClr>
            </a:gs>
            <a:gs pos="100000">
              <a:schemeClr val="bg1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AE24F9-9659-4460-99A0-443D5ECBB8A5}" type="datetimeFigureOut">
              <a:rPr lang="pt-BR" smtClean="0"/>
              <a:pPr/>
              <a:t>31/03/2016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0088E5-4A48-4414-A72A-65619F43E01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pt-BR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A utilização dos depósitos judiciais para pagamento de Precatórios (LC151/2015, art. 7º, inc. II e III)</a:t>
            </a:r>
          </a:p>
          <a:p>
            <a:endParaRPr lang="pt-BR" sz="2400" b="1" dirty="0">
              <a:solidFill>
                <a:schemeClr val="tx1">
                  <a:lumMod val="85000"/>
                  <a:lumOff val="1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endParaRPr lang="pt-BR" sz="2400" b="1" dirty="0">
              <a:solidFill>
                <a:schemeClr val="tx1">
                  <a:lumMod val="85000"/>
                  <a:lumOff val="1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endParaRPr lang="pt-BR" sz="2400" b="1" dirty="0">
              <a:solidFill>
                <a:schemeClr val="tx1">
                  <a:lumMod val="85000"/>
                  <a:lumOff val="1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pt-BR" sz="28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Luís Paulo </a:t>
            </a:r>
            <a:r>
              <a:rPr lang="pt-BR" sz="2800" b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Aliende</a:t>
            </a:r>
            <a:r>
              <a:rPr lang="pt-BR" sz="28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 Ribeiro</a:t>
            </a:r>
          </a:p>
          <a:p>
            <a:pPr algn="r"/>
            <a:endParaRPr lang="pt-BR" sz="2400" b="1" dirty="0">
              <a:solidFill>
                <a:schemeClr val="tx1">
                  <a:lumMod val="85000"/>
                  <a:lumOff val="1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r"/>
            <a:endParaRPr lang="pt-BR" sz="2400" b="1" dirty="0">
              <a:solidFill>
                <a:schemeClr val="tx1">
                  <a:lumMod val="85000"/>
                  <a:lumOff val="1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r"/>
            <a:endParaRPr lang="pt-BR" sz="2400" b="1" dirty="0">
              <a:solidFill>
                <a:schemeClr val="tx1">
                  <a:lumMod val="85000"/>
                  <a:lumOff val="1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0" indent="0" algn="r">
              <a:buNone/>
            </a:pPr>
            <a:r>
              <a:rPr lang="pt-BR" sz="2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Brasília, 31 de março de 2016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5176457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346050"/>
          </a:xfrm>
        </p:spPr>
        <p:txBody>
          <a:bodyPr>
            <a:normAutofit fontScale="90000"/>
          </a:bodyPr>
          <a:lstStyle/>
          <a:p>
            <a:r>
              <a:rPr lang="pt-BR" sz="1800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A utilização dos depósitos judiciais para pagamento de Precatórios</a:t>
            </a:r>
            <a:endParaRPr lang="pt-BR" sz="1800" dirty="0">
              <a:solidFill>
                <a:srgbClr val="00B05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pt-BR" dirty="0"/>
              <a:t>2. Quando do desencargo do </a:t>
            </a:r>
            <a:r>
              <a:rPr lang="pt-BR" i="1" dirty="0" err="1"/>
              <a:t>munus</a:t>
            </a:r>
            <a:r>
              <a:rPr lang="pt-BR" i="1" dirty="0"/>
              <a:t> </a:t>
            </a:r>
            <a:r>
              <a:rPr lang="pt-BR" dirty="0"/>
              <a:t>acima apontado, velar para que seja concretizada a integral e fiel observância da norma </a:t>
            </a:r>
            <a:r>
              <a:rPr lang="pt-BR" dirty="0" err="1"/>
              <a:t>multicitada</a:t>
            </a:r>
            <a:r>
              <a:rPr lang="pt-BR" dirty="0"/>
              <a:t>, para fins de: </a:t>
            </a:r>
          </a:p>
          <a:p>
            <a:pPr marL="0" indent="0" algn="just">
              <a:buNone/>
            </a:pPr>
            <a:r>
              <a:rPr lang="pt-BR" dirty="0"/>
              <a:t>a) identificação e disponibilidade da totalidade dos depósitos judiciais oriundos de processos em que seja parte o ente federado respectivamente beneficiado;</a:t>
            </a:r>
          </a:p>
          <a:p>
            <a:pPr marL="0" indent="0" algn="just">
              <a:buNone/>
            </a:pPr>
            <a:r>
              <a:rPr lang="pt-BR" dirty="0"/>
              <a:t>b) observância do percentual máximo da transferência a ser realizada em favor do ente federado;</a:t>
            </a:r>
          </a:p>
          <a:p>
            <a:pPr marL="0" indent="0" algn="just">
              <a:buNone/>
            </a:pPr>
            <a:r>
              <a:rPr lang="pt-BR" dirty="0"/>
              <a:t>c) constituição e manutenção do fundo de reserva, nos parâmetros legais mínimos exigidos.</a:t>
            </a:r>
          </a:p>
        </p:txBody>
      </p:sp>
    </p:spTree>
    <p:extLst>
      <p:ext uri="{BB962C8B-B14F-4D97-AF65-F5344CB8AC3E}">
        <p14:creationId xmlns:p14="http://schemas.microsoft.com/office/powerpoint/2010/main" val="27036513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346050"/>
          </a:xfrm>
        </p:spPr>
        <p:txBody>
          <a:bodyPr>
            <a:normAutofit fontScale="90000"/>
          </a:bodyPr>
          <a:lstStyle/>
          <a:p>
            <a:r>
              <a:rPr lang="pt-BR" sz="1800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A utilização dos depósitos judiciais para pagamento de Precatórios</a:t>
            </a:r>
            <a:endParaRPr lang="pt-BR" sz="1800" dirty="0">
              <a:solidFill>
                <a:srgbClr val="00B05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</p:spPr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pt-BR" dirty="0"/>
              <a:t>3. Ainda ao regulamentar, nos termos acima, o procedimento de transferência de recursos e de execução da Lei Complementar nº 151/2015, considerando o disposto literalmente no art. 7º, incisos I, II, III e IV, da norma em referência, providenciar, após identificar o montante da parcela a transferir e o valor de todos os precatórios devidos pelo respectivo ente:</a:t>
            </a:r>
          </a:p>
          <a:p>
            <a:pPr marL="514350" indent="-514350" algn="just">
              <a:buAutoNum type="alphaLcParenR"/>
            </a:pPr>
            <a:r>
              <a:rPr lang="pt-BR" dirty="0"/>
              <a:t>a transferência, da conta dos depósitos judiciais e administrativos, para a conta especial (art. 97, § 4º) administrada pelo Tribunal de Justiça, do valor correspondente aos precatórios de responsabilidade do ente beneficiário submetidos ao regime especial;</a:t>
            </a:r>
          </a:p>
          <a:p>
            <a:pPr marL="514350" indent="-514350" algn="just">
              <a:buAutoNum type="alphaLcParenR"/>
            </a:pPr>
            <a:r>
              <a:rPr lang="pt-BR" dirty="0"/>
              <a:t>b) em cumprimento ao disposto no art. 7º, inciso I, da Lei Complementar nº 151/2015, a necessária comunicação ao ente devedor, para que contabilize o ingresso, e correspondente saída, em sua conta única, dos valores transferidos, nos termos do item anterior, à conta especial administrada pelo Tribunal de Justiça.</a:t>
            </a:r>
          </a:p>
          <a:p>
            <a:pPr marL="0" indent="0" algn="just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005633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346050"/>
          </a:xfrm>
        </p:spPr>
        <p:txBody>
          <a:bodyPr>
            <a:normAutofit fontScale="90000"/>
          </a:bodyPr>
          <a:lstStyle/>
          <a:p>
            <a:r>
              <a:rPr lang="pt-BR" sz="1800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A utilização dos depósitos judiciais para pagamento de Precatórios</a:t>
            </a:r>
            <a:endParaRPr lang="pt-BR" sz="1800" dirty="0">
              <a:solidFill>
                <a:srgbClr val="00B05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dirty="0"/>
              <a:t>4. Oficiar às instituições financeiras para que cumpram as recomendações oriundas do Poder Judiciário, registrando as ocorrências na contabilização e dando execução aos mecanismos de controle e acompanhamento para fiel cumprimento das disposições inseridas na Lei Complementar nº 151/2015.</a:t>
            </a:r>
          </a:p>
          <a:p>
            <a:pPr marL="0" indent="0" algn="just">
              <a:buNone/>
            </a:pPr>
            <a:r>
              <a:rPr lang="pt-BR" dirty="0"/>
              <a:t>São Paulo, 22 de setembro de 2015.</a:t>
            </a:r>
          </a:p>
          <a:p>
            <a:pPr marL="0" indent="0" algn="just">
              <a:buNone/>
            </a:pPr>
            <a:r>
              <a:rPr lang="pt-BR" b="1" dirty="0"/>
              <a:t>A DIRETORIA EXECUTIVA</a:t>
            </a:r>
          </a:p>
          <a:p>
            <a:pPr marL="0" indent="0" algn="just">
              <a:buNone/>
            </a:pPr>
            <a:r>
              <a:rPr lang="pt-BR" sz="2600" b="1" dirty="0"/>
              <a:t>*Texto revisto e atualizado em 23 de setembro de 2015</a:t>
            </a:r>
          </a:p>
          <a:p>
            <a:pPr algn="just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4805142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346050"/>
          </a:xfrm>
        </p:spPr>
        <p:txBody>
          <a:bodyPr>
            <a:normAutofit fontScale="90000"/>
          </a:bodyPr>
          <a:lstStyle/>
          <a:p>
            <a:r>
              <a:rPr lang="pt-BR" sz="1800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A utilização dos depósitos judiciais para pagamento de Precatórios</a:t>
            </a:r>
            <a:endParaRPr lang="pt-BR" sz="1800" dirty="0">
              <a:solidFill>
                <a:srgbClr val="00B05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sz="2000" b="1" dirty="0"/>
              <a:t>Conselho Nacional de Justiça</a:t>
            </a:r>
            <a:endParaRPr lang="pt-BR" sz="2000" dirty="0"/>
          </a:p>
          <a:p>
            <a:pPr marL="0" indent="0" algn="just">
              <a:buNone/>
            </a:pPr>
            <a:endParaRPr lang="pt-BR" sz="2000" dirty="0"/>
          </a:p>
          <a:p>
            <a:pPr marL="0" indent="0" algn="just">
              <a:buNone/>
            </a:pPr>
            <a:r>
              <a:rPr lang="pt-BR" sz="2000" b="1" dirty="0"/>
              <a:t>PEDIDO DE PROVIDÊNCIAS - 0005051-94.2015.2.00.0000</a:t>
            </a:r>
          </a:p>
          <a:p>
            <a:pPr algn="just"/>
            <a:endParaRPr lang="pt-BR" sz="2000" dirty="0"/>
          </a:p>
          <a:p>
            <a:pPr algn="just"/>
            <a:r>
              <a:rPr lang="pt-BR" sz="2000" dirty="0"/>
              <a:t>EMENTA. PEDIDO DE PROVIDÊNCIAS. LEI COMPLEMENTAR Nº 151/2015. CRITÉRIOS PARA UTILIZAÇÃO DE DEPÓSITOS JUDICIAIS. CONDIÇÕES ESTABELECIDAS NOS TERMOS DE COMPROMISSO FIRMADOS PELOS ENTES FEDERADOS COM OS ÓRGÃOS DO PODER JUDICIÁRIO. </a:t>
            </a:r>
          </a:p>
          <a:p>
            <a:pPr algn="just"/>
            <a:r>
              <a:rPr lang="pt-BR" sz="2000" dirty="0"/>
              <a:t>LIMINAR PARCIALMENTE DEFERIDA, </a:t>
            </a:r>
            <a:r>
              <a:rPr lang="pt-BR" sz="2000" i="1" dirty="0"/>
              <a:t>ad referendum</a:t>
            </a:r>
            <a:r>
              <a:rPr lang="pt-BR" sz="2000" dirty="0"/>
              <a:t> do PLENÁRIO DO CNJ.</a:t>
            </a:r>
          </a:p>
          <a:p>
            <a:pPr marL="0" indent="0" algn="just">
              <a:buNone/>
            </a:pPr>
            <a:endParaRPr lang="pt-BR" sz="2000" dirty="0"/>
          </a:p>
        </p:txBody>
      </p:sp>
    </p:spTree>
    <p:extLst>
      <p:ext uri="{BB962C8B-B14F-4D97-AF65-F5344CB8AC3E}">
        <p14:creationId xmlns:p14="http://schemas.microsoft.com/office/powerpoint/2010/main" val="243901253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346050"/>
          </a:xfrm>
        </p:spPr>
        <p:txBody>
          <a:bodyPr>
            <a:normAutofit fontScale="90000"/>
          </a:bodyPr>
          <a:lstStyle/>
          <a:p>
            <a:r>
              <a:rPr lang="pt-BR" sz="1800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A utilização dos depósitos judiciais para pagamento de Precatórios</a:t>
            </a:r>
            <a:endParaRPr lang="pt-BR" sz="1800" dirty="0">
              <a:solidFill>
                <a:srgbClr val="00B05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</p:spPr>
        <p:txBody>
          <a:bodyPr>
            <a:normAutofit fontScale="47500" lnSpcReduction="20000"/>
          </a:bodyPr>
          <a:lstStyle/>
          <a:p>
            <a:pPr marL="0" indent="0" algn="just">
              <a:buNone/>
            </a:pPr>
            <a:r>
              <a:rPr lang="pt-BR" dirty="0"/>
              <a:t>Ante o exposto, DEFIRO PARCIALMENTE A LIMINAR, a fim de determinar aos Tribunais de Justiça requeridos que:</a:t>
            </a:r>
          </a:p>
          <a:p>
            <a:pPr marL="0" indent="0" algn="just">
              <a:buNone/>
            </a:pPr>
            <a:r>
              <a:rPr lang="pt-BR" dirty="0"/>
              <a:t>a)    ao celebrar Termos de Ajuste e Compromisso com o escopo de liberar a transferência de recursos oriundos de depósitos judiciais para as contas dos Tesouros dos Estados, do Distrito Federal e dos Municípios, </a:t>
            </a:r>
            <a:r>
              <a:rPr lang="pt-BR" b="1" dirty="0"/>
              <a:t>guardem a devida observância aos requisitos erigidos no artigo 7º da Lei Complementar nº 151/2015</a:t>
            </a:r>
            <a:r>
              <a:rPr lang="pt-BR" dirty="0"/>
              <a:t>, abstendo-se de firmar Termos que importem a possiblidade de aplicação de tais recursos fora das hipóteses expressamente elencadas nos incisos I a IV do referido dispositivo de lei, ou sem a devida observância da prioridade ali assegurada ao pagamento de precatórios judiciais de qualquer natureza;</a:t>
            </a:r>
          </a:p>
          <a:p>
            <a:pPr marL="0" indent="0" algn="just">
              <a:buNone/>
            </a:pPr>
            <a:r>
              <a:rPr lang="pt-BR" dirty="0"/>
              <a:t>b)    tragam aos autos, </a:t>
            </a:r>
            <a:r>
              <a:rPr lang="pt-BR" b="1" dirty="0"/>
              <a:t>em 5 dias,</a:t>
            </a:r>
            <a:r>
              <a:rPr lang="pt-BR" dirty="0"/>
              <a:t> cópia da legislação estadual e dos atos de natureza regulamentar eventualmente existentes sobre a matéria; </a:t>
            </a:r>
          </a:p>
          <a:p>
            <a:pPr marL="0" indent="0" algn="just">
              <a:buNone/>
            </a:pPr>
            <a:r>
              <a:rPr lang="pt-BR" dirty="0"/>
              <a:t>c)    no caso de já haverem firmado termos de compromisso com os entes federados que façam vir aos autor cópia dos respectivos termos, no  prazo de </a:t>
            </a:r>
            <a:r>
              <a:rPr lang="pt-BR" b="1" dirty="0"/>
              <a:t>5 dias</a:t>
            </a:r>
            <a:r>
              <a:rPr lang="pt-BR" dirty="0"/>
              <a:t>; </a:t>
            </a:r>
          </a:p>
          <a:p>
            <a:pPr marL="0" indent="0" algn="just">
              <a:buNone/>
            </a:pPr>
            <a:r>
              <a:rPr lang="pt-BR" dirty="0"/>
              <a:t>d)    informem as medidas adotadas para a fiscalização do cumprimento dos termos de compromisso já firmados, no prazo de</a:t>
            </a:r>
            <a:r>
              <a:rPr lang="pt-BR" b="1" dirty="0"/>
              <a:t> 5 dias</a:t>
            </a:r>
            <a:r>
              <a:rPr lang="pt-BR" dirty="0"/>
              <a:t>;</a:t>
            </a:r>
          </a:p>
          <a:p>
            <a:pPr marL="0" indent="0" algn="just">
              <a:buNone/>
            </a:pPr>
            <a:r>
              <a:rPr lang="pt-BR" dirty="0"/>
              <a:t> </a:t>
            </a:r>
          </a:p>
          <a:p>
            <a:pPr marL="0" indent="0" algn="just">
              <a:buNone/>
            </a:pPr>
            <a:r>
              <a:rPr lang="pt-BR" dirty="0"/>
              <a:t>Intimem-se.</a:t>
            </a:r>
          </a:p>
          <a:p>
            <a:pPr marL="0" indent="0" algn="just">
              <a:buNone/>
            </a:pPr>
            <a:r>
              <a:rPr lang="pt-BR" dirty="0"/>
              <a:t> </a:t>
            </a:r>
          </a:p>
          <a:p>
            <a:pPr marL="0" indent="0" algn="just">
              <a:buNone/>
            </a:pPr>
            <a:r>
              <a:rPr lang="pt-BR" dirty="0"/>
              <a:t> </a:t>
            </a:r>
          </a:p>
          <a:p>
            <a:pPr marL="0" indent="0" algn="just">
              <a:buNone/>
            </a:pPr>
            <a:r>
              <a:rPr lang="pt-BR" b="1" dirty="0"/>
              <a:t>LELIO BENTES CORRÊA</a:t>
            </a:r>
            <a:endParaRPr lang="pt-BR" dirty="0"/>
          </a:p>
          <a:p>
            <a:pPr marL="0" indent="0" algn="just">
              <a:buNone/>
            </a:pPr>
            <a:r>
              <a:rPr lang="pt-BR" b="1" dirty="0"/>
              <a:t>Conselheiro Relator</a:t>
            </a:r>
            <a:r>
              <a:rPr lang="pt-BR" dirty="0"/>
              <a:t> </a:t>
            </a:r>
          </a:p>
          <a:p>
            <a:pPr algn="just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58237566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346050"/>
          </a:xfrm>
        </p:spPr>
        <p:txBody>
          <a:bodyPr>
            <a:normAutofit fontScale="90000"/>
          </a:bodyPr>
          <a:lstStyle/>
          <a:p>
            <a:r>
              <a:rPr lang="pt-BR" sz="1800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A utilização dos depósitos judiciais para pagamento de Precatórios</a:t>
            </a:r>
            <a:endParaRPr lang="pt-BR" sz="1800" dirty="0">
              <a:solidFill>
                <a:srgbClr val="00B05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</p:spPr>
        <p:txBody>
          <a:bodyPr>
            <a:normAutofit fontScale="47500" lnSpcReduction="20000"/>
          </a:bodyPr>
          <a:lstStyle/>
          <a:p>
            <a:pPr marL="0" indent="0" algn="just">
              <a:buNone/>
            </a:pPr>
            <a:r>
              <a:rPr lang="pt-BR" dirty="0"/>
              <a:t>Ante o exposto, DEFIRO PARCIALMENTE A LIMINAR, a fim de determinar aos Tribunais de Justiça requeridos que:</a:t>
            </a:r>
          </a:p>
          <a:p>
            <a:pPr marL="0" indent="0" algn="just">
              <a:buNone/>
            </a:pPr>
            <a:r>
              <a:rPr lang="pt-BR" dirty="0"/>
              <a:t>a)    ao celebrar Termos de Ajuste e Compromisso com o escopo de liberar a transferência de recursos oriundos de depósitos judiciais para as contas dos Tesouros dos Estados, do Distrito Federal e dos Municípios, </a:t>
            </a:r>
            <a:r>
              <a:rPr lang="pt-BR" b="1" dirty="0"/>
              <a:t>guardem a devida observância aos requisitos erigidos no artigo 7º da Lei Complementar nº 151/2015</a:t>
            </a:r>
            <a:r>
              <a:rPr lang="pt-BR" dirty="0"/>
              <a:t>, </a:t>
            </a:r>
            <a:r>
              <a:rPr lang="pt-BR" b="1" dirty="0">
                <a:solidFill>
                  <a:srgbClr val="FF0000"/>
                </a:solidFill>
              </a:rPr>
              <a:t>abstendo-se de firmar Termos que importem a possiblidade de aplicação de tais recursos fora das hipóteses expressamente elencadas nos incisos I a IV do referido dispositivo de lei, ou sem a devida observância da prioridade ali assegurada ao pagamento de precatórios judiciais de qualquer natureza;</a:t>
            </a:r>
          </a:p>
          <a:p>
            <a:pPr marL="0" indent="0" algn="just">
              <a:buNone/>
            </a:pPr>
            <a:r>
              <a:rPr lang="pt-BR" dirty="0"/>
              <a:t>b)    tragam aos autos, </a:t>
            </a:r>
            <a:r>
              <a:rPr lang="pt-BR" b="1" dirty="0"/>
              <a:t>em 5 dias,</a:t>
            </a:r>
            <a:r>
              <a:rPr lang="pt-BR" dirty="0"/>
              <a:t> cópia da legislação estadual e dos atos de natureza regulamentar eventualmente existentes sobre a matéria; </a:t>
            </a:r>
          </a:p>
          <a:p>
            <a:pPr marL="0" indent="0" algn="just">
              <a:buNone/>
            </a:pPr>
            <a:r>
              <a:rPr lang="pt-BR" dirty="0"/>
              <a:t>c)    no caso de já haverem firmado termos de compromisso com os entes federados que façam vir aos autor cópia dos respectivos termos, no  prazo de </a:t>
            </a:r>
            <a:r>
              <a:rPr lang="pt-BR" b="1" dirty="0"/>
              <a:t>5 dias</a:t>
            </a:r>
            <a:r>
              <a:rPr lang="pt-BR" dirty="0"/>
              <a:t>; </a:t>
            </a:r>
          </a:p>
          <a:p>
            <a:pPr marL="0" indent="0" algn="just">
              <a:buNone/>
            </a:pPr>
            <a:r>
              <a:rPr lang="pt-BR" dirty="0"/>
              <a:t>d)    informem as medidas adotadas para a fiscalização do cumprimento dos termos de compromisso já firmados, no prazo de</a:t>
            </a:r>
            <a:r>
              <a:rPr lang="pt-BR" b="1" dirty="0"/>
              <a:t> 5 dias</a:t>
            </a:r>
            <a:r>
              <a:rPr lang="pt-BR" dirty="0"/>
              <a:t>;</a:t>
            </a:r>
          </a:p>
          <a:p>
            <a:pPr marL="0" indent="0" algn="just">
              <a:buNone/>
            </a:pPr>
            <a:r>
              <a:rPr lang="pt-BR" dirty="0"/>
              <a:t> </a:t>
            </a:r>
          </a:p>
          <a:p>
            <a:pPr marL="0" indent="0" algn="just">
              <a:buNone/>
            </a:pPr>
            <a:r>
              <a:rPr lang="pt-BR" dirty="0"/>
              <a:t>Intimem-se.</a:t>
            </a:r>
          </a:p>
          <a:p>
            <a:pPr marL="0" indent="0" algn="just">
              <a:buNone/>
            </a:pPr>
            <a:r>
              <a:rPr lang="pt-BR" dirty="0"/>
              <a:t> </a:t>
            </a:r>
          </a:p>
          <a:p>
            <a:pPr marL="0" indent="0" algn="just">
              <a:buNone/>
            </a:pPr>
            <a:r>
              <a:rPr lang="pt-BR" dirty="0"/>
              <a:t> </a:t>
            </a:r>
          </a:p>
          <a:p>
            <a:pPr marL="0" indent="0" algn="just">
              <a:buNone/>
            </a:pPr>
            <a:r>
              <a:rPr lang="pt-BR" b="1" dirty="0"/>
              <a:t>LELIO BENTES CORRÊA</a:t>
            </a:r>
            <a:endParaRPr lang="pt-BR" dirty="0"/>
          </a:p>
          <a:p>
            <a:pPr marL="0" indent="0" algn="just">
              <a:buNone/>
            </a:pPr>
            <a:r>
              <a:rPr lang="pt-BR" b="1" dirty="0"/>
              <a:t>Conselheiro Relator</a:t>
            </a:r>
            <a:r>
              <a:rPr lang="pt-BR" dirty="0"/>
              <a:t> </a:t>
            </a:r>
          </a:p>
          <a:p>
            <a:pPr algn="just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2509740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346050"/>
          </a:xfrm>
        </p:spPr>
        <p:txBody>
          <a:bodyPr>
            <a:normAutofit fontScale="90000"/>
          </a:bodyPr>
          <a:lstStyle/>
          <a:p>
            <a:r>
              <a:rPr lang="pt-BR" sz="1800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A utilização dos depósitos judiciais para pagamento de Precatórios</a:t>
            </a:r>
            <a:endParaRPr lang="pt-BR" sz="1800" dirty="0">
              <a:solidFill>
                <a:srgbClr val="00B05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pt-BR" b="1" dirty="0"/>
              <a:t>CONSELHO NACIONAL DE JUSTIÇA</a:t>
            </a:r>
            <a:endParaRPr lang="pt-BR" dirty="0"/>
          </a:p>
          <a:p>
            <a:pPr marL="0" indent="0">
              <a:buNone/>
            </a:pPr>
            <a:r>
              <a:rPr lang="pt-BR" dirty="0"/>
              <a:t>224ª Sessão Ordinária</a:t>
            </a:r>
          </a:p>
          <a:p>
            <a:pPr marL="0" indent="0">
              <a:buNone/>
            </a:pPr>
            <a:r>
              <a:rPr lang="pt-BR" b="1" dirty="0"/>
              <a:t>PEDIDO DE PROVIDÊNCIAS - 0005051-94.2015.2.00.0000</a:t>
            </a:r>
          </a:p>
          <a:p>
            <a:r>
              <a:rPr lang="pt-BR" b="1" dirty="0"/>
              <a:t>CERTIDÃO DE JULGAMENTO</a:t>
            </a:r>
            <a:endParaRPr lang="pt-BR" dirty="0"/>
          </a:p>
          <a:p>
            <a:r>
              <a:rPr lang="pt-BR" b="1" dirty="0"/>
              <a:t>CERTIFICO</a:t>
            </a:r>
            <a:r>
              <a:rPr lang="pt-BR" dirty="0"/>
              <a:t> que o </a:t>
            </a:r>
            <a:r>
              <a:rPr lang="pt-BR" b="1" dirty="0"/>
              <a:t>PLENÁRIO</a:t>
            </a:r>
            <a:r>
              <a:rPr lang="pt-BR" dirty="0"/>
              <a:t>, ao apreciar o processo em epígrafe, em sessão realizada nesta data, proferiu a seguinte decisão:</a:t>
            </a:r>
          </a:p>
          <a:p>
            <a:pPr marL="0" indent="0">
              <a:buNone/>
            </a:pPr>
            <a:endParaRPr lang="pt-BR" dirty="0"/>
          </a:p>
          <a:p>
            <a:pPr marL="0" indent="0" algn="just">
              <a:buNone/>
            </a:pPr>
            <a:r>
              <a:rPr lang="pt-BR" sz="5100" b="1" dirty="0"/>
              <a:t>"</a:t>
            </a:r>
            <a:r>
              <a:rPr lang="pt-BR" sz="5100" b="1" i="1" dirty="0"/>
              <a:t>O Conselho, por unanimidade, ratificou a liminar, nos termos do voto do Relator. Ausente, justificadamente, a Conselheira </a:t>
            </a:r>
            <a:r>
              <a:rPr lang="pt-BR" sz="5100" b="1" i="1" dirty="0" err="1"/>
              <a:t>Daldice</a:t>
            </a:r>
            <a:r>
              <a:rPr lang="pt-BR" sz="5100" b="1" i="1" dirty="0"/>
              <a:t> Santana. Presidiu o julgamento o Conselheiro Ricardo </a:t>
            </a:r>
            <a:r>
              <a:rPr lang="pt-BR" sz="5100" b="1" i="1" dirty="0" err="1"/>
              <a:t>Lewandowski</a:t>
            </a:r>
            <a:r>
              <a:rPr lang="pt-BR" sz="5100" b="1" i="1" dirty="0"/>
              <a:t>. Plenário, 2 de fevereiro de 2016."</a:t>
            </a:r>
            <a:endParaRPr lang="pt-BR" sz="5100" b="1" dirty="0"/>
          </a:p>
          <a:p>
            <a:pPr marL="0" indent="0" algn="just">
              <a:buNone/>
            </a:pPr>
            <a:endParaRPr lang="pt-BR" dirty="0"/>
          </a:p>
          <a:p>
            <a:pPr marL="0" indent="0" algn="just">
              <a:buNone/>
            </a:pPr>
            <a:endParaRPr lang="pt-BR" dirty="0"/>
          </a:p>
          <a:p>
            <a:pPr marL="0" indent="0" algn="just">
              <a:buNone/>
            </a:pPr>
            <a:endParaRPr lang="pt-BR" dirty="0"/>
          </a:p>
          <a:p>
            <a:pPr marL="0" indent="0" algn="just">
              <a:buNone/>
            </a:pPr>
            <a:r>
              <a:rPr lang="pt-BR" dirty="0"/>
              <a:t>Presentes à sessão os Excelentíssimos Senhores Conselheiros Ricardo </a:t>
            </a:r>
            <a:r>
              <a:rPr lang="pt-BR" dirty="0" err="1"/>
              <a:t>Lewandowski</a:t>
            </a:r>
            <a:r>
              <a:rPr lang="pt-BR" dirty="0"/>
              <a:t>, Nancy </a:t>
            </a:r>
            <a:r>
              <a:rPr lang="pt-BR" dirty="0" err="1"/>
              <a:t>Andrighi</a:t>
            </a:r>
            <a:r>
              <a:rPr lang="pt-BR" dirty="0"/>
              <a:t>, </a:t>
            </a:r>
            <a:r>
              <a:rPr lang="pt-BR" dirty="0" err="1"/>
              <a:t>Lelio</a:t>
            </a:r>
            <a:r>
              <a:rPr lang="pt-BR" dirty="0"/>
              <a:t> Bentes, Carlos </a:t>
            </a:r>
            <a:r>
              <a:rPr lang="pt-BR" dirty="0" err="1"/>
              <a:t>Levenhagen</a:t>
            </a:r>
            <a:r>
              <a:rPr lang="pt-BR" dirty="0"/>
              <a:t>, Gustavo Tadeu </a:t>
            </a:r>
            <a:r>
              <a:rPr lang="pt-BR" dirty="0" err="1"/>
              <a:t>Alkmim</a:t>
            </a:r>
            <a:r>
              <a:rPr lang="pt-BR" dirty="0"/>
              <a:t>, Bruno </a:t>
            </a:r>
            <a:r>
              <a:rPr lang="pt-BR" dirty="0" err="1"/>
              <a:t>Ronchetti</a:t>
            </a:r>
            <a:r>
              <a:rPr lang="pt-BR" dirty="0"/>
              <a:t>, Fernando Mattos, Carlos Eduardo Dias, Arnaldo </a:t>
            </a:r>
            <a:r>
              <a:rPr lang="pt-BR" dirty="0" err="1"/>
              <a:t>Hossepian</a:t>
            </a:r>
            <a:r>
              <a:rPr lang="pt-BR" dirty="0"/>
              <a:t>, Norberto Campelo, Luiz Cláudio </a:t>
            </a:r>
            <a:r>
              <a:rPr lang="pt-BR" dirty="0" err="1"/>
              <a:t>Allemand</a:t>
            </a:r>
            <a:r>
              <a:rPr lang="pt-BR" dirty="0"/>
              <a:t>, </a:t>
            </a:r>
            <a:r>
              <a:rPr lang="pt-BR" dirty="0" err="1"/>
              <a:t>Emmanoel</a:t>
            </a:r>
            <a:r>
              <a:rPr lang="pt-BR" dirty="0"/>
              <a:t> Campelo e Fabiano Silveira. </a:t>
            </a:r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83309708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346050"/>
          </a:xfrm>
        </p:spPr>
        <p:txBody>
          <a:bodyPr>
            <a:normAutofit fontScale="90000"/>
          </a:bodyPr>
          <a:lstStyle/>
          <a:p>
            <a:r>
              <a:rPr lang="pt-BR" sz="1800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A utilização dos depósitos judiciais para pagamento de Precatórios</a:t>
            </a:r>
            <a:endParaRPr lang="pt-BR" sz="1800" dirty="0">
              <a:solidFill>
                <a:srgbClr val="00B05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dirty="0"/>
              <a:t>Ação Direta de Inconstitucionalidade nº 5361/DF, no Supremo Tribunal Federal, de relatoria do Ministro Celso de Mello, ajuizada pela Associação dos Magistrados Brasileiros em agosto de 2015, em que se pretende a declaração de inconstitucionalidade dos artigos 2º a 11 da Lei Complementar nº 151/2015.</a:t>
            </a:r>
          </a:p>
          <a:p>
            <a:pPr marL="0" indent="0" algn="just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34405307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346050"/>
          </a:xfrm>
        </p:spPr>
        <p:txBody>
          <a:bodyPr>
            <a:normAutofit fontScale="90000"/>
          </a:bodyPr>
          <a:lstStyle/>
          <a:p>
            <a:r>
              <a:rPr lang="pt-BR" sz="1800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A utilização dos depósitos judiciais para pagamento de Precatórios</a:t>
            </a:r>
            <a:endParaRPr lang="pt-BR" sz="1800" dirty="0">
              <a:solidFill>
                <a:srgbClr val="00B05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</p:spPr>
        <p:txBody>
          <a:bodyPr>
            <a:normAutofit fontScale="62500" lnSpcReduction="20000"/>
          </a:bodyPr>
          <a:lstStyle/>
          <a:p>
            <a:pPr marL="0" indent="0" algn="just">
              <a:buNone/>
            </a:pPr>
            <a:r>
              <a:rPr lang="pt-BR" sz="1400" b="1" dirty="0"/>
              <a:t>Conselho Nacional de Justiça</a:t>
            </a:r>
            <a:endParaRPr lang="pt-BR" sz="1400" dirty="0"/>
          </a:p>
          <a:p>
            <a:pPr marL="0" indent="0" algn="just">
              <a:buNone/>
            </a:pPr>
            <a:r>
              <a:rPr lang="pt-BR" sz="1400" b="1" dirty="0"/>
              <a:t>PEDIDO DE PROVIDÊNCIAS - 0005051-94.2015.2.00.0000</a:t>
            </a:r>
          </a:p>
          <a:p>
            <a:pPr marL="0" indent="0" algn="just">
              <a:buNone/>
            </a:pPr>
            <a:r>
              <a:rPr lang="pt-BR" dirty="0"/>
              <a:t>“Em outras palavras, a Lei continua a produzir efeitos, facultando a intervenção administrativa deste Conselho, assegurada no julgamento da modulação dos efeitos da ADI n. 4.357/DF, ocorrida em 23/05/2015. </a:t>
            </a:r>
            <a:r>
              <a:rPr lang="pt-BR" b="1" dirty="0"/>
              <a:t>Na oportunidade, o Plenário do STF entendeu por bem – em razão da complexidade da matéria - delegar a este Conselho o acompanhamento do cumprimento da decisão</a:t>
            </a:r>
            <a:r>
              <a:rPr lang="pt-BR" dirty="0"/>
              <a:t>, nos termos do consignado na ementa: </a:t>
            </a:r>
          </a:p>
          <a:p>
            <a:pPr marL="0" indent="0" algn="just">
              <a:buNone/>
            </a:pPr>
            <a:r>
              <a:rPr lang="pt-BR" dirty="0"/>
              <a:t>5) – delegação de competência ao Conselho Nacional de Justiça para que considere a apresentação de proposta normativa que discipline (i) a utilização compulsória de 50% dos recursos da conta de depósitos judiciais tributários para o pagamento de precatórios e (</a:t>
            </a:r>
            <a:r>
              <a:rPr lang="pt-BR" dirty="0" err="1"/>
              <a:t>ii</a:t>
            </a:r>
            <a:r>
              <a:rPr lang="pt-BR" dirty="0"/>
              <a:t>) a possibilidade de compensação de precatórios vencidos, próprios ou de terceiros, com o estoque de créditos inscritos em dívida ativa até 25.03.2015, por opção do credor do precatório, e</a:t>
            </a:r>
          </a:p>
          <a:p>
            <a:pPr marL="0" indent="0" algn="just">
              <a:buNone/>
            </a:pPr>
            <a:r>
              <a:rPr lang="pt-BR" dirty="0"/>
              <a:t>6) – </a:t>
            </a:r>
            <a:r>
              <a:rPr lang="pt-BR" b="1" dirty="0"/>
              <a:t>atribuição de competência ao Conselho Nacional de Justiça para que monitore e supervisione o pagamento dos precatórios pelos entes públicos na forma da presente decisão</a:t>
            </a:r>
            <a:r>
              <a:rPr lang="pt-BR" dirty="0"/>
              <a:t>, vencido o Ministro Marco Aurélio, que não modulava os efeitos da decisão, e, em menor extensão, a Ministra Rosa Weber, que fixava como marco inicial a data do julgamento da ação direta de inconstitucionalidade. Reajustaram seus votos os Ministros Roberto Barroso, Dias </a:t>
            </a:r>
            <a:r>
              <a:rPr lang="pt-BR" dirty="0" err="1"/>
              <a:t>Toffoli</a:t>
            </a:r>
            <a:r>
              <a:rPr lang="pt-BR" dirty="0"/>
              <a:t> e Gilmar Mendes.”</a:t>
            </a:r>
          </a:p>
          <a:p>
            <a:pPr marL="0" indent="0" algn="just">
              <a:buNone/>
            </a:pPr>
            <a:endParaRPr lang="pt-BR" sz="1400" b="1" dirty="0"/>
          </a:p>
          <a:p>
            <a:pPr marL="0" indent="0" algn="just">
              <a:buNone/>
            </a:pPr>
            <a:endParaRPr lang="pt-BR" dirty="0"/>
          </a:p>
          <a:p>
            <a:pPr marL="0" indent="0" algn="just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56804541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346050"/>
          </a:xfrm>
        </p:spPr>
        <p:txBody>
          <a:bodyPr>
            <a:normAutofit fontScale="90000"/>
          </a:bodyPr>
          <a:lstStyle/>
          <a:p>
            <a:r>
              <a:rPr lang="pt-BR" sz="1800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A utilização dos depósitos judiciais para pagamento de Precatórios</a:t>
            </a:r>
            <a:endParaRPr lang="pt-BR" sz="1800" dirty="0">
              <a:solidFill>
                <a:srgbClr val="00B05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</p:spPr>
        <p:txBody>
          <a:bodyPr>
            <a:normAutofit fontScale="92500"/>
          </a:bodyPr>
          <a:lstStyle/>
          <a:p>
            <a:pPr marL="0" indent="0" algn="just">
              <a:buNone/>
            </a:pPr>
            <a:r>
              <a:rPr lang="pt-BR" b="1" dirty="0"/>
              <a:t>Conselho Nacional de Justiça</a:t>
            </a:r>
            <a:endParaRPr lang="pt-BR" dirty="0"/>
          </a:p>
          <a:p>
            <a:pPr marL="0" indent="0" algn="just">
              <a:buNone/>
            </a:pPr>
            <a:r>
              <a:rPr lang="pt-BR" b="1" dirty="0"/>
              <a:t>PEDIDO DE PROVIDÊNCIAS - 0005051-94.2015.2.00.0000</a:t>
            </a:r>
          </a:p>
          <a:p>
            <a:pPr marL="0" indent="0" algn="just">
              <a:buNone/>
            </a:pPr>
            <a:r>
              <a:rPr lang="pt-BR" dirty="0"/>
              <a:t>“Verifica-se, por conseguinte, a expressa delegação outorgada pelo Plenário do STF para que este Conselho não só regulamente a utilização dos depósitos judiciais para pagamento de precatórios e outras dívidas, como também monitore e acompanhe o cumprimento da decisão.”</a:t>
            </a:r>
          </a:p>
          <a:p>
            <a:pPr marL="0" indent="0" algn="just">
              <a:buNone/>
            </a:pPr>
            <a:r>
              <a:rPr lang="pt-BR" sz="2200" b="1" dirty="0"/>
              <a:t>LELIO BENTES CORRÊA</a:t>
            </a:r>
            <a:endParaRPr lang="pt-BR" sz="2200" dirty="0"/>
          </a:p>
          <a:p>
            <a:pPr marL="0" indent="0" algn="just">
              <a:buNone/>
            </a:pPr>
            <a:r>
              <a:rPr lang="pt-BR" sz="2200" b="1" dirty="0"/>
              <a:t>Conselheiro Relator</a:t>
            </a:r>
            <a:r>
              <a:rPr lang="pt-BR" sz="2200" dirty="0"/>
              <a:t> </a:t>
            </a:r>
          </a:p>
          <a:p>
            <a:pPr marL="0" indent="0" algn="just">
              <a:buNone/>
            </a:pPr>
            <a:endParaRPr lang="pt-BR" dirty="0"/>
          </a:p>
          <a:p>
            <a:pPr marL="0" indent="0" algn="just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757802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m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"/>
            <a:ext cx="8686800" cy="1556791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82153"/>
          </a:xfrm>
        </p:spPr>
        <p:txBody>
          <a:bodyPr>
            <a:normAutofit/>
          </a:bodyPr>
          <a:lstStyle/>
          <a:p>
            <a:endParaRPr lang="pt-BR" sz="1800" dirty="0">
              <a:solidFill>
                <a:srgbClr val="00B05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772817"/>
            <a:ext cx="8229600" cy="4104456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pt-BR" b="1" dirty="0"/>
              <a:t>NOTA TÉCNICA nº 01/2015</a:t>
            </a:r>
          </a:p>
          <a:p>
            <a:pPr marL="0" indent="0" algn="just">
              <a:buNone/>
            </a:pPr>
            <a:r>
              <a:rPr lang="pt-BR" b="1" dirty="0"/>
              <a:t>Assunto: </a:t>
            </a:r>
            <a:r>
              <a:rPr lang="pt-BR" dirty="0"/>
              <a:t>Lei Complementar nº 151, de 5 de agosto de 2015, que alterou a Lei Complementar no 148, de 25 de novembro de 2014; revogou as Leis nº 10.819, de 16 de dezembro de 2003, e 11.429, de 26 de dezembro de 2006; e permitiu a utilização, pelos entes públicos devedores de precatórios, dos depósitos judiciais de qualquer natureza referentes a processos nos quais sejam parte.</a:t>
            </a:r>
          </a:p>
        </p:txBody>
      </p:sp>
    </p:spTree>
    <p:extLst>
      <p:ext uri="{BB962C8B-B14F-4D97-AF65-F5344CB8AC3E}">
        <p14:creationId xmlns:p14="http://schemas.microsoft.com/office/powerpoint/2010/main" val="362379530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346050"/>
          </a:xfrm>
        </p:spPr>
        <p:txBody>
          <a:bodyPr>
            <a:normAutofit fontScale="90000"/>
          </a:bodyPr>
          <a:lstStyle/>
          <a:p>
            <a:r>
              <a:rPr lang="pt-BR" sz="1800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A utilização dos depósitos judiciais para pagamento de Precatórios</a:t>
            </a:r>
            <a:endParaRPr lang="pt-BR" sz="1800" dirty="0">
              <a:solidFill>
                <a:srgbClr val="00B05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</p:spPr>
        <p:txBody>
          <a:bodyPr>
            <a:normAutofit fontScale="92500"/>
          </a:bodyPr>
          <a:lstStyle/>
          <a:p>
            <a:pPr marL="0" indent="0" algn="just">
              <a:buNone/>
            </a:pPr>
            <a:r>
              <a:rPr lang="pt-BR" b="1" dirty="0"/>
              <a:t>Conselho Nacional de Justiça</a:t>
            </a:r>
            <a:endParaRPr lang="pt-BR" dirty="0"/>
          </a:p>
          <a:p>
            <a:pPr marL="0" indent="0" algn="just">
              <a:buNone/>
            </a:pPr>
            <a:r>
              <a:rPr lang="pt-BR" b="1" dirty="0"/>
              <a:t>PEDIDO DE PROVIDÊNCIAS - 0005051-94.2015.2.00.0000</a:t>
            </a:r>
          </a:p>
          <a:p>
            <a:pPr marL="0" indent="0" algn="just">
              <a:buNone/>
            </a:pPr>
            <a:r>
              <a:rPr lang="pt-BR" dirty="0"/>
              <a:t>“Verifica-se, por conseguinte, a </a:t>
            </a:r>
            <a:r>
              <a:rPr lang="pt-BR" dirty="0">
                <a:solidFill>
                  <a:srgbClr val="FF0000"/>
                </a:solidFill>
              </a:rPr>
              <a:t>expressa delegação outorgada pelo Plenário do STF para que este Conselho</a:t>
            </a:r>
            <a:r>
              <a:rPr lang="pt-BR" dirty="0"/>
              <a:t> não só regulamente a utilização dos depósitos judiciais para pagamento de precatórios e outras dívidas, como também</a:t>
            </a:r>
            <a:r>
              <a:rPr lang="pt-BR" dirty="0">
                <a:solidFill>
                  <a:srgbClr val="FF0000"/>
                </a:solidFill>
              </a:rPr>
              <a:t> monitore e acompanhe o cumprimento da decisão</a:t>
            </a:r>
            <a:r>
              <a:rPr lang="pt-BR" dirty="0"/>
              <a:t>.”</a:t>
            </a:r>
          </a:p>
          <a:p>
            <a:pPr marL="0" indent="0" algn="just">
              <a:buNone/>
            </a:pPr>
            <a:r>
              <a:rPr lang="pt-BR" sz="2200" b="1" dirty="0"/>
              <a:t>LELIO BENTES CORRÊA</a:t>
            </a:r>
            <a:endParaRPr lang="pt-BR" sz="2200" dirty="0"/>
          </a:p>
          <a:p>
            <a:pPr marL="0" indent="0" algn="just">
              <a:buNone/>
            </a:pPr>
            <a:r>
              <a:rPr lang="pt-BR" sz="2200" b="1" dirty="0"/>
              <a:t>Conselheiro Relator</a:t>
            </a:r>
            <a:r>
              <a:rPr lang="pt-BR" sz="2200" dirty="0"/>
              <a:t> </a:t>
            </a:r>
          </a:p>
          <a:p>
            <a:pPr marL="0" indent="0" algn="just">
              <a:buNone/>
            </a:pPr>
            <a:endParaRPr lang="pt-BR" dirty="0"/>
          </a:p>
          <a:p>
            <a:pPr marL="0" indent="0" algn="just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3133903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m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"/>
            <a:ext cx="8686800" cy="1556791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82153"/>
          </a:xfrm>
        </p:spPr>
        <p:txBody>
          <a:bodyPr>
            <a:normAutofit/>
          </a:bodyPr>
          <a:lstStyle/>
          <a:p>
            <a:endParaRPr lang="pt-BR" sz="1800" dirty="0">
              <a:solidFill>
                <a:srgbClr val="00B05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772817"/>
            <a:ext cx="8229600" cy="4104456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pt-BR" b="1" dirty="0"/>
              <a:t>NOTA TÉCNICA nº 01/2015</a:t>
            </a:r>
          </a:p>
          <a:p>
            <a:pPr marL="0" indent="0" algn="just">
              <a:buNone/>
            </a:pPr>
            <a:r>
              <a:rPr lang="pt-BR" b="1" dirty="0"/>
              <a:t>Assunto: </a:t>
            </a:r>
            <a:r>
              <a:rPr lang="pt-BR" dirty="0"/>
              <a:t>Lei Complementar nº 151, de 5 de agosto de 2015, que alterou a Lei Complementar no 148, de 25 de novembro de 2014; revogou as Leis nº 10.819, de 16 de dezembro de 2003, e 11.429, de 26 de dezembro de 2006; </a:t>
            </a:r>
            <a:r>
              <a:rPr lang="pt-BR" b="1" dirty="0"/>
              <a:t>e permitiu a utilização, pelos entes públicos devedores de precatórios, dos depósitos judiciais de qualquer natureza referentes a processos nos quais sejam parte.</a:t>
            </a:r>
          </a:p>
        </p:txBody>
      </p:sp>
    </p:spTree>
    <p:extLst>
      <p:ext uri="{BB962C8B-B14F-4D97-AF65-F5344CB8AC3E}">
        <p14:creationId xmlns:p14="http://schemas.microsoft.com/office/powerpoint/2010/main" val="30279522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346050"/>
          </a:xfrm>
        </p:spPr>
        <p:txBody>
          <a:bodyPr>
            <a:normAutofit fontScale="90000"/>
          </a:bodyPr>
          <a:lstStyle/>
          <a:p>
            <a:r>
              <a:rPr lang="pt-BR" sz="1800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A utilização dos depósitos judiciais para pagamento de Precatórios</a:t>
            </a:r>
            <a:endParaRPr lang="pt-BR" sz="1800" dirty="0">
              <a:solidFill>
                <a:srgbClr val="00B05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</p:spPr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pt-BR" dirty="0"/>
              <a:t>Art. 7</a:t>
            </a:r>
            <a:r>
              <a:rPr lang="pt-BR" u="sng" baseline="30000" dirty="0"/>
              <a:t>o</a:t>
            </a:r>
            <a:r>
              <a:rPr lang="pt-BR" dirty="0"/>
              <a:t> Os recursos repassados na forma desta Lei Complementar ao Estado, ao Distrito Federal ou ao Município, ressalvados os destinados ao fundo de reserva de que trata o § 3</a:t>
            </a:r>
            <a:r>
              <a:rPr lang="pt-BR" u="sng" baseline="30000" dirty="0"/>
              <a:t>o</a:t>
            </a:r>
            <a:r>
              <a:rPr lang="pt-BR" dirty="0"/>
              <a:t> do art. 3</a:t>
            </a:r>
            <a:r>
              <a:rPr lang="pt-BR" u="sng" baseline="30000" dirty="0"/>
              <a:t>o</a:t>
            </a:r>
            <a:r>
              <a:rPr lang="pt-BR" dirty="0"/>
              <a:t>, </a:t>
            </a:r>
            <a:r>
              <a:rPr lang="pt-BR" b="1" dirty="0"/>
              <a:t>serão aplicados, exclusivamente, no pagamento de: </a:t>
            </a:r>
          </a:p>
          <a:p>
            <a:pPr marL="0" indent="0" algn="just">
              <a:buNone/>
            </a:pPr>
            <a:r>
              <a:rPr lang="pt-BR" dirty="0"/>
              <a:t>I – </a:t>
            </a:r>
            <a:r>
              <a:rPr lang="pt-BR" b="1" dirty="0"/>
              <a:t>precatórios judiciais</a:t>
            </a:r>
            <a:r>
              <a:rPr lang="pt-BR" dirty="0"/>
              <a:t> de qualquer natureza; </a:t>
            </a:r>
          </a:p>
          <a:p>
            <a:pPr marL="0" indent="0" algn="just">
              <a:buNone/>
            </a:pPr>
            <a:r>
              <a:rPr lang="pt-BR" dirty="0"/>
              <a:t>II – </a:t>
            </a:r>
            <a:r>
              <a:rPr lang="pt-BR" b="1" dirty="0"/>
              <a:t>dívida pública fundada</a:t>
            </a:r>
            <a:r>
              <a:rPr lang="pt-BR" dirty="0"/>
              <a:t>, caso a lei orçamentária do ente federativo preveja dotações suficientes para o pagamento da totalidade dos precatórios judiciais exigíveis no exercício e não remanesçam precatórios não pagos referentes aos exercícios anteriores; </a:t>
            </a:r>
          </a:p>
          <a:p>
            <a:pPr marL="0" indent="0" algn="just">
              <a:buNone/>
            </a:pPr>
            <a:r>
              <a:rPr lang="pt-BR" dirty="0"/>
              <a:t>III – </a:t>
            </a:r>
            <a:r>
              <a:rPr lang="pt-BR" b="1" dirty="0"/>
              <a:t>despesas de capital</a:t>
            </a:r>
            <a:r>
              <a:rPr lang="pt-BR" dirty="0"/>
              <a:t>, caso a lei orçamentária do ente federativo preveja dotações suficientes para o pagamento da totalidade dos precatórios judiciais exigíveis no exercício, não remanesçam precatórios não pagos referentes aos exercícios anteriores e o ente federado não conte com compromissos classificados como dívida pública fundada; </a:t>
            </a:r>
          </a:p>
          <a:p>
            <a:pPr marL="0" indent="0" algn="just">
              <a:buNone/>
            </a:pPr>
            <a:r>
              <a:rPr lang="pt-BR" dirty="0"/>
              <a:t>IV – recomposição dos fluxos de pagamento e do equilíbrio atuarial dos fundos de previdência referentes aos regimes próprios de cada ente federado, nas mesmas hipóteses do inciso III. </a:t>
            </a:r>
          </a:p>
        </p:txBody>
      </p:sp>
    </p:spTree>
    <p:extLst>
      <p:ext uri="{BB962C8B-B14F-4D97-AF65-F5344CB8AC3E}">
        <p14:creationId xmlns:p14="http://schemas.microsoft.com/office/powerpoint/2010/main" val="4065075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346050"/>
          </a:xfrm>
        </p:spPr>
        <p:txBody>
          <a:bodyPr>
            <a:normAutofit fontScale="90000"/>
          </a:bodyPr>
          <a:lstStyle/>
          <a:p>
            <a:r>
              <a:rPr lang="pt-BR" sz="1800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A utilização dos depósitos judiciais para pagamento de Precatórios</a:t>
            </a:r>
            <a:endParaRPr lang="pt-BR" sz="1800" dirty="0">
              <a:solidFill>
                <a:srgbClr val="00B05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dirty="0"/>
              <a:t>Art. 7</a:t>
            </a:r>
            <a:r>
              <a:rPr lang="pt-BR" u="sng" baseline="30000" dirty="0"/>
              <a:t>o</a:t>
            </a:r>
            <a:r>
              <a:rPr lang="pt-BR" dirty="0"/>
              <a:t> </a:t>
            </a:r>
            <a:r>
              <a:rPr lang="pt-BR" b="1" dirty="0"/>
              <a:t>Os recursos repassados na forma desta Lei Complementar</a:t>
            </a:r>
            <a:r>
              <a:rPr lang="pt-BR" dirty="0"/>
              <a:t> ao Estado, ao Distrito Federal ou ao Município, ressalvados os destinados ao fundo de reserva de que trata o § 3</a:t>
            </a:r>
            <a:r>
              <a:rPr lang="pt-BR" u="sng" baseline="30000" dirty="0"/>
              <a:t>o</a:t>
            </a:r>
            <a:r>
              <a:rPr lang="pt-BR" dirty="0"/>
              <a:t> do art. 3</a:t>
            </a:r>
            <a:r>
              <a:rPr lang="pt-BR" u="sng" baseline="30000" dirty="0"/>
              <a:t>o</a:t>
            </a:r>
            <a:r>
              <a:rPr lang="pt-BR" dirty="0"/>
              <a:t>, </a:t>
            </a:r>
            <a:r>
              <a:rPr lang="pt-BR" b="1" dirty="0"/>
              <a:t>serão aplicados, exclusivamente, no pagamento de: </a:t>
            </a:r>
          </a:p>
          <a:p>
            <a:pPr marL="0" indent="0" algn="just">
              <a:buNone/>
            </a:pPr>
            <a:r>
              <a:rPr lang="pt-BR" dirty="0"/>
              <a:t>I – </a:t>
            </a:r>
            <a:r>
              <a:rPr lang="pt-BR" b="1" dirty="0"/>
              <a:t>precatórios judiciais</a:t>
            </a:r>
            <a:r>
              <a:rPr lang="pt-BR" dirty="0"/>
              <a:t> de qualquer natureza; </a:t>
            </a:r>
          </a:p>
        </p:txBody>
      </p:sp>
    </p:spTree>
    <p:extLst>
      <p:ext uri="{BB962C8B-B14F-4D97-AF65-F5344CB8AC3E}">
        <p14:creationId xmlns:p14="http://schemas.microsoft.com/office/powerpoint/2010/main" val="9795421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346050"/>
          </a:xfrm>
        </p:spPr>
        <p:txBody>
          <a:bodyPr>
            <a:normAutofit fontScale="90000"/>
          </a:bodyPr>
          <a:lstStyle/>
          <a:p>
            <a:r>
              <a:rPr lang="pt-BR" sz="1800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A utilização dos depósitos judiciais para pagamento de Precatórios</a:t>
            </a:r>
            <a:endParaRPr lang="pt-BR" sz="1800" dirty="0">
              <a:solidFill>
                <a:srgbClr val="00B05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pt-BR" dirty="0"/>
              <a:t>II – </a:t>
            </a:r>
            <a:r>
              <a:rPr lang="pt-BR" b="1" dirty="0"/>
              <a:t>dívida pública fundada</a:t>
            </a:r>
            <a:r>
              <a:rPr lang="pt-BR" dirty="0"/>
              <a:t>, caso a lei orçamentária do ente federativo preveja dotações suficientes para o pagamento da totalidade dos precatórios judiciais exigíveis no exercício e não remanesçam precatórios não pagos referentes aos exercícios anteriores; </a:t>
            </a:r>
          </a:p>
          <a:p>
            <a:pPr marL="0" indent="0" algn="just">
              <a:buNone/>
            </a:pPr>
            <a:r>
              <a:rPr lang="pt-BR" dirty="0"/>
              <a:t>III – </a:t>
            </a:r>
            <a:r>
              <a:rPr lang="pt-BR" b="1" dirty="0"/>
              <a:t>despesas de capital</a:t>
            </a:r>
            <a:r>
              <a:rPr lang="pt-BR" dirty="0"/>
              <a:t>, caso a lei orçamentária do ente federativo preveja dotações suficientes para o pagamento da totalidade dos precatórios judiciais exigíveis no exercício, não remanesçam precatórios não pagos referentes aos exercícios anteriores e o ente federado não conte com compromissos classificados como dívida pública fundada; </a:t>
            </a:r>
          </a:p>
        </p:txBody>
      </p:sp>
    </p:spTree>
    <p:extLst>
      <p:ext uri="{BB962C8B-B14F-4D97-AF65-F5344CB8AC3E}">
        <p14:creationId xmlns:p14="http://schemas.microsoft.com/office/powerpoint/2010/main" val="22244913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346050"/>
          </a:xfrm>
        </p:spPr>
        <p:txBody>
          <a:bodyPr>
            <a:normAutofit fontScale="90000"/>
          </a:bodyPr>
          <a:lstStyle/>
          <a:p>
            <a:r>
              <a:rPr lang="pt-BR" sz="1800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A utilização dos depósitos judiciais para pagamento de Precatórios</a:t>
            </a:r>
            <a:endParaRPr lang="pt-BR" sz="1800" dirty="0">
              <a:solidFill>
                <a:srgbClr val="00B05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pt-BR" dirty="0"/>
              <a:t>II – </a:t>
            </a:r>
            <a:r>
              <a:rPr lang="pt-BR" b="1" dirty="0"/>
              <a:t>dívida pública fundada</a:t>
            </a:r>
            <a:r>
              <a:rPr lang="pt-BR" dirty="0"/>
              <a:t>, caso a lei orçamentária do ente federativo preveja dotações suficientes para o pagamento da totalidade dos precatórios judiciais exigíveis no exercício e não remanesçam precatórios não pagos referentes aos exercícios anteriores; </a:t>
            </a:r>
          </a:p>
          <a:p>
            <a:pPr marL="0" indent="0" algn="just">
              <a:buNone/>
            </a:pPr>
            <a:r>
              <a:rPr lang="pt-BR" dirty="0"/>
              <a:t>III – </a:t>
            </a:r>
            <a:r>
              <a:rPr lang="pt-BR" b="1" dirty="0"/>
              <a:t>despesas de capital</a:t>
            </a:r>
            <a:r>
              <a:rPr lang="pt-BR" dirty="0"/>
              <a:t>, caso a lei orçamentária do ente federativo preveja dotações suficientes para o pagamento da totalidade dos precatórios judiciais exigíveis no exercício, não remanesçam precatórios não pagos referentes aos exercícios anteriores e o ente federado não conte com compromissos classificados como dívida pública fundada; </a:t>
            </a:r>
          </a:p>
        </p:txBody>
      </p:sp>
    </p:spTree>
    <p:extLst>
      <p:ext uri="{BB962C8B-B14F-4D97-AF65-F5344CB8AC3E}">
        <p14:creationId xmlns:p14="http://schemas.microsoft.com/office/powerpoint/2010/main" val="10531104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346050"/>
          </a:xfrm>
        </p:spPr>
        <p:txBody>
          <a:bodyPr>
            <a:normAutofit fontScale="90000"/>
          </a:bodyPr>
          <a:lstStyle/>
          <a:p>
            <a:r>
              <a:rPr lang="pt-BR" sz="1800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A utilização dos depósitos judiciais para pagamento de Precatórios</a:t>
            </a:r>
            <a:endParaRPr lang="pt-BR" sz="1800" dirty="0">
              <a:solidFill>
                <a:srgbClr val="00B05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</p:spPr>
        <p:txBody>
          <a:bodyPr/>
          <a:lstStyle/>
          <a:p>
            <a:pPr algn="just"/>
            <a:r>
              <a:rPr lang="pt-BR" dirty="0"/>
              <a:t>caso a lei orçamentária do ente federativo preveja dotações suficientes para o pagamento da totalidade dos precatórios judiciais exigíveis no exercício</a:t>
            </a:r>
          </a:p>
          <a:p>
            <a:pPr marL="0" indent="0" algn="just">
              <a:buNone/>
            </a:pPr>
            <a:endParaRPr lang="pt-BR" dirty="0"/>
          </a:p>
          <a:p>
            <a:pPr marL="0" indent="0" algn="just">
              <a:buNone/>
            </a:pPr>
            <a:r>
              <a:rPr lang="pt-BR" dirty="0"/>
              <a:t> e </a:t>
            </a:r>
          </a:p>
          <a:p>
            <a:pPr algn="just"/>
            <a:endParaRPr lang="pt-BR" dirty="0"/>
          </a:p>
          <a:p>
            <a:pPr algn="just"/>
            <a:r>
              <a:rPr lang="pt-BR" dirty="0"/>
              <a:t>não remanesçam precatórios não pagos referentes aos exercícios anteriores; </a:t>
            </a:r>
          </a:p>
        </p:txBody>
      </p:sp>
    </p:spTree>
    <p:extLst>
      <p:ext uri="{BB962C8B-B14F-4D97-AF65-F5344CB8AC3E}">
        <p14:creationId xmlns:p14="http://schemas.microsoft.com/office/powerpoint/2010/main" val="6956411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346050"/>
          </a:xfrm>
        </p:spPr>
        <p:txBody>
          <a:bodyPr>
            <a:normAutofit fontScale="90000"/>
          </a:bodyPr>
          <a:lstStyle/>
          <a:p>
            <a:r>
              <a:rPr lang="pt-BR" sz="1800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A utilização dos depósitos judiciais para pagamento de Precatórios</a:t>
            </a:r>
            <a:endParaRPr lang="pt-BR" sz="1800" dirty="0">
              <a:solidFill>
                <a:srgbClr val="00B05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pt-BR" b="1" dirty="0"/>
              <a:t>Das sugestões propostas.</a:t>
            </a:r>
          </a:p>
          <a:p>
            <a:pPr marL="0" indent="0" algn="just">
              <a:buNone/>
            </a:pPr>
            <a:r>
              <a:rPr lang="pt-BR" dirty="0"/>
              <a:t>Para a plena consecução do desiderato da Lei Complementar nº 151/2015, impõe-se aos Tribunais de Justiça, na observância e execução das normas nela inseridas, promover o seguinte:</a:t>
            </a:r>
          </a:p>
          <a:p>
            <a:pPr marL="0" indent="0" algn="just">
              <a:buNone/>
            </a:pPr>
            <a:r>
              <a:rPr lang="pt-BR" dirty="0"/>
              <a:t>1. Regulamentar, no pleno exercício de sua autonomia administrativa, no âmbito de sua jurisdição e respeitados os limites de sua competência, o procedimento de cumprimento da Lei Complementar nº 151/2015, de modo a garantir, na condição de guardião dos depósitos judiciais e administrativos, e em razão do </a:t>
            </a:r>
            <a:r>
              <a:rPr lang="pt-BR" i="1" dirty="0"/>
              <a:t>status </a:t>
            </a:r>
            <a:r>
              <a:rPr lang="pt-BR" dirty="0"/>
              <a:t>de gestor constitucional do pagamento de precatórios, que a transferência dos recursos oriundos das contas de depósitos judiciais assegure efetivamente o pagamento de precatórios sujeitos ao regime especial;</a:t>
            </a:r>
          </a:p>
        </p:txBody>
      </p:sp>
    </p:spTree>
    <p:extLst>
      <p:ext uri="{BB962C8B-B14F-4D97-AF65-F5344CB8AC3E}">
        <p14:creationId xmlns:p14="http://schemas.microsoft.com/office/powerpoint/2010/main" val="179804298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Personalizar design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363</TotalTime>
  <Words>1524</Words>
  <Application>Microsoft Office PowerPoint</Application>
  <PresentationFormat>Apresentação na tela (4:3)</PresentationFormat>
  <Paragraphs>116</Paragraphs>
  <Slides>20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2</vt:i4>
      </vt:variant>
      <vt:variant>
        <vt:lpstr>Títulos de slides</vt:lpstr>
      </vt:variant>
      <vt:variant>
        <vt:i4>20</vt:i4>
      </vt:variant>
    </vt:vector>
  </HeadingPairs>
  <TitlesOfParts>
    <vt:vector size="24" baseType="lpstr">
      <vt:lpstr>Arial</vt:lpstr>
      <vt:lpstr>Calibri</vt:lpstr>
      <vt:lpstr>Tema do Office</vt:lpstr>
      <vt:lpstr>Personalizar design</vt:lpstr>
      <vt:lpstr>Apresentação do PowerPoint</vt:lpstr>
      <vt:lpstr>Apresentação do PowerPoint</vt:lpstr>
      <vt:lpstr>Apresentação do PowerPoint</vt:lpstr>
      <vt:lpstr>A utilização dos depósitos judiciais para pagamento de Precatórios</vt:lpstr>
      <vt:lpstr>A utilização dos depósitos judiciais para pagamento de Precatórios</vt:lpstr>
      <vt:lpstr>A utilização dos depósitos judiciais para pagamento de Precatórios</vt:lpstr>
      <vt:lpstr>A utilização dos depósitos judiciais para pagamento de Precatórios</vt:lpstr>
      <vt:lpstr>A utilização dos depósitos judiciais para pagamento de Precatórios</vt:lpstr>
      <vt:lpstr>A utilização dos depósitos judiciais para pagamento de Precatórios</vt:lpstr>
      <vt:lpstr>A utilização dos depósitos judiciais para pagamento de Precatórios</vt:lpstr>
      <vt:lpstr>A utilização dos depósitos judiciais para pagamento de Precatórios</vt:lpstr>
      <vt:lpstr>A utilização dos depósitos judiciais para pagamento de Precatórios</vt:lpstr>
      <vt:lpstr>A utilização dos depósitos judiciais para pagamento de Precatórios</vt:lpstr>
      <vt:lpstr>A utilização dos depósitos judiciais para pagamento de Precatórios</vt:lpstr>
      <vt:lpstr>A utilização dos depósitos judiciais para pagamento de Precatórios</vt:lpstr>
      <vt:lpstr>A utilização dos depósitos judiciais para pagamento de Precatórios</vt:lpstr>
      <vt:lpstr>A utilização dos depósitos judiciais para pagamento de Precatórios</vt:lpstr>
      <vt:lpstr>A utilização dos depósitos judiciais para pagamento de Precatórios</vt:lpstr>
      <vt:lpstr>A utilização dos depósitos judiciais para pagamento de Precatórios</vt:lpstr>
      <vt:lpstr>A utilização dos depósitos judiciais para pagamento de Precatórios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richard.schorsch</dc:creator>
  <cp:lastModifiedBy>Luis Paulo Ribeiro</cp:lastModifiedBy>
  <cp:revision>29</cp:revision>
  <dcterms:created xsi:type="dcterms:W3CDTF">2013-11-19T13:48:04Z</dcterms:created>
  <dcterms:modified xsi:type="dcterms:W3CDTF">2016-03-31T10:36:04Z</dcterms:modified>
</cp:coreProperties>
</file>