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19" r:id="rId2"/>
    <p:sldId id="496" r:id="rId3"/>
    <p:sldId id="497" r:id="rId4"/>
    <p:sldId id="516" r:id="rId5"/>
    <p:sldId id="498" r:id="rId6"/>
    <p:sldId id="506" r:id="rId7"/>
    <p:sldId id="500" r:id="rId8"/>
    <p:sldId id="460" r:id="rId9"/>
    <p:sldId id="510" r:id="rId10"/>
    <p:sldId id="530" r:id="rId11"/>
    <p:sldId id="422" r:id="rId12"/>
    <p:sldId id="519" r:id="rId13"/>
    <p:sldId id="520" r:id="rId14"/>
    <p:sldId id="538" r:id="rId15"/>
    <p:sldId id="521" r:id="rId16"/>
    <p:sldId id="536" r:id="rId17"/>
    <p:sldId id="537" r:id="rId18"/>
    <p:sldId id="535" r:id="rId19"/>
    <p:sldId id="533" r:id="rId20"/>
    <p:sldId id="529" r:id="rId21"/>
    <p:sldId id="531" r:id="rId22"/>
    <p:sldId id="415" r:id="rId23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36E"/>
    <a:srgbClr val="E83463"/>
    <a:srgbClr val="FF5050"/>
    <a:srgbClr val="8A3BC5"/>
    <a:srgbClr val="92D050"/>
    <a:srgbClr val="00B0F0"/>
    <a:srgbClr val="FFFF00"/>
    <a:srgbClr val="0C4172"/>
    <a:srgbClr val="38AC31"/>
    <a:srgbClr val="EB4D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76" autoAdjust="0"/>
    <p:restoredTop sz="94131" autoAdjust="0"/>
  </p:normalViewPr>
  <p:slideViewPr>
    <p:cSldViewPr snapToGrid="0">
      <p:cViewPr varScale="1">
        <p:scale>
          <a:sx n="101" d="100"/>
          <a:sy n="101" d="100"/>
        </p:scale>
        <p:origin x="1338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206C5E-65D9-4786-8EFF-429D91BEFE3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CFEDCDC-581B-41F6-ACD0-E673888EE1C5}">
      <dgm:prSet phldrT="[Texto]" custT="1"/>
      <dgm:spPr>
        <a:solidFill>
          <a:srgbClr val="00B050"/>
        </a:solidFill>
      </dgm:spPr>
      <dgm:t>
        <a:bodyPr/>
        <a:lstStyle/>
        <a:p>
          <a:r>
            <a:rPr lang="pt-BR" sz="1800" dirty="0"/>
            <a:t>Objetivo(OKR)</a:t>
          </a:r>
        </a:p>
      </dgm:t>
    </dgm:pt>
    <dgm:pt modelId="{933020A2-6199-4382-8BE8-47917B26AC7C}" type="parTrans" cxnId="{F4A66AE2-7AAF-4C1F-94E3-FAAC7889364F}">
      <dgm:prSet/>
      <dgm:spPr/>
      <dgm:t>
        <a:bodyPr/>
        <a:lstStyle/>
        <a:p>
          <a:endParaRPr lang="pt-BR"/>
        </a:p>
      </dgm:t>
    </dgm:pt>
    <dgm:pt modelId="{5033E675-67AC-4B59-AF7A-6A8339D452D7}" type="sibTrans" cxnId="{F4A66AE2-7AAF-4C1F-94E3-FAAC7889364F}">
      <dgm:prSet/>
      <dgm:spPr/>
      <dgm:t>
        <a:bodyPr/>
        <a:lstStyle/>
        <a:p>
          <a:endParaRPr lang="pt-BR"/>
        </a:p>
      </dgm:t>
    </dgm:pt>
    <dgm:pt modelId="{B4642F7C-A40E-4709-8C6E-1B1E35674C24}">
      <dgm:prSet phldrT="[Texto]" custT="1"/>
      <dgm:spPr/>
      <dgm:t>
        <a:bodyPr/>
        <a:lstStyle/>
        <a:p>
          <a:r>
            <a:rPr lang="pt-BR" sz="1800" dirty="0"/>
            <a:t>Abordagem qualitativa</a:t>
          </a:r>
        </a:p>
      </dgm:t>
    </dgm:pt>
    <dgm:pt modelId="{D9F8B405-B63D-4FF5-8ABE-BBF556BBB504}" type="parTrans" cxnId="{FF4B2780-A644-400C-B9EE-01646C24A34D}">
      <dgm:prSet/>
      <dgm:spPr/>
      <dgm:t>
        <a:bodyPr/>
        <a:lstStyle/>
        <a:p>
          <a:endParaRPr lang="pt-BR"/>
        </a:p>
      </dgm:t>
    </dgm:pt>
    <dgm:pt modelId="{F8B0A8C2-2632-4E37-9F69-1C2C5DA08D30}" type="sibTrans" cxnId="{FF4B2780-A644-400C-B9EE-01646C24A34D}">
      <dgm:prSet/>
      <dgm:spPr/>
      <dgm:t>
        <a:bodyPr/>
        <a:lstStyle/>
        <a:p>
          <a:endParaRPr lang="pt-BR"/>
        </a:p>
      </dgm:t>
    </dgm:pt>
    <dgm:pt modelId="{2BB9AE43-D43E-4A0F-A4E6-83A764942079}">
      <dgm:prSet phldrT="[Texto]" custT="1"/>
      <dgm:spPr>
        <a:solidFill>
          <a:srgbClr val="00B0F0"/>
        </a:solidFill>
      </dgm:spPr>
      <dgm:t>
        <a:bodyPr/>
        <a:lstStyle/>
        <a:p>
          <a:r>
            <a:rPr lang="pt-BR" sz="1800" dirty="0"/>
            <a:t>Resultado-Chave(OKR)</a:t>
          </a:r>
        </a:p>
      </dgm:t>
    </dgm:pt>
    <dgm:pt modelId="{D8BC7B8C-249D-4123-AB31-85ACFFED4B80}" type="parTrans" cxnId="{84AC2B3E-3250-4BB2-9E7F-7C0D38210E6B}">
      <dgm:prSet/>
      <dgm:spPr/>
      <dgm:t>
        <a:bodyPr/>
        <a:lstStyle/>
        <a:p>
          <a:endParaRPr lang="pt-BR"/>
        </a:p>
      </dgm:t>
    </dgm:pt>
    <dgm:pt modelId="{A3E439B8-1267-49F3-90F1-68195A560813}" type="sibTrans" cxnId="{84AC2B3E-3250-4BB2-9E7F-7C0D38210E6B}">
      <dgm:prSet/>
      <dgm:spPr/>
      <dgm:t>
        <a:bodyPr/>
        <a:lstStyle/>
        <a:p>
          <a:endParaRPr lang="pt-BR"/>
        </a:p>
      </dgm:t>
    </dgm:pt>
    <dgm:pt modelId="{46E44E4A-DCA5-4D70-8915-871AC6C98063}">
      <dgm:prSet phldrT="[Texto]" custT="1"/>
      <dgm:spPr/>
      <dgm:t>
        <a:bodyPr/>
        <a:lstStyle/>
        <a:p>
          <a:r>
            <a:rPr lang="pt-BR" sz="1800" dirty="0"/>
            <a:t>Abordagem quantitativa (meta)</a:t>
          </a:r>
        </a:p>
      </dgm:t>
    </dgm:pt>
    <dgm:pt modelId="{F8C0EA09-6C10-4F89-95DB-30E4CEAF4259}" type="parTrans" cxnId="{1140413B-329B-43A6-98CF-0989F7A8CB92}">
      <dgm:prSet/>
      <dgm:spPr/>
      <dgm:t>
        <a:bodyPr/>
        <a:lstStyle/>
        <a:p>
          <a:endParaRPr lang="pt-BR"/>
        </a:p>
      </dgm:t>
    </dgm:pt>
    <dgm:pt modelId="{1C184665-C4E5-44E4-92C2-BCDAFC5171F0}" type="sibTrans" cxnId="{1140413B-329B-43A6-98CF-0989F7A8CB92}">
      <dgm:prSet/>
      <dgm:spPr/>
      <dgm:t>
        <a:bodyPr/>
        <a:lstStyle/>
        <a:p>
          <a:endParaRPr lang="pt-BR"/>
        </a:p>
      </dgm:t>
    </dgm:pt>
    <dgm:pt modelId="{480403E7-7F3A-47F2-9B08-FEAC83DA0CFC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1800" dirty="0"/>
            <a:t>Iniciativa / Processo Organizacional</a:t>
          </a:r>
        </a:p>
      </dgm:t>
    </dgm:pt>
    <dgm:pt modelId="{B9A860CF-CD74-42E1-A807-0E3D25AF373A}" type="parTrans" cxnId="{A84DAC05-5E15-4D8F-BBD3-A072194C4298}">
      <dgm:prSet/>
      <dgm:spPr/>
      <dgm:t>
        <a:bodyPr/>
        <a:lstStyle/>
        <a:p>
          <a:endParaRPr lang="pt-BR"/>
        </a:p>
      </dgm:t>
    </dgm:pt>
    <dgm:pt modelId="{70B9BF2B-157F-4ABB-B7B6-2F3F88EBA002}" type="sibTrans" cxnId="{A84DAC05-5E15-4D8F-BBD3-A072194C4298}">
      <dgm:prSet/>
      <dgm:spPr/>
      <dgm:t>
        <a:bodyPr/>
        <a:lstStyle/>
        <a:p>
          <a:endParaRPr lang="pt-BR"/>
        </a:p>
      </dgm:t>
    </dgm:pt>
    <dgm:pt modelId="{3E75013E-2EC6-40DA-A6EF-159460490A00}">
      <dgm:prSet phldrT="[Texto]"/>
      <dgm:spPr/>
      <dgm:t>
        <a:bodyPr/>
        <a:lstStyle/>
        <a:p>
          <a:pPr algn="just"/>
          <a:r>
            <a:rPr lang="pt-BR" dirty="0"/>
            <a:t>Plano de ação, plano de projeto, melhoria de processo organizacional</a:t>
          </a:r>
        </a:p>
      </dgm:t>
    </dgm:pt>
    <dgm:pt modelId="{E55EADF2-5202-4A31-9F38-6FC488D461C1}" type="parTrans" cxnId="{C7990556-6AC8-458E-8C88-4DA8625408B2}">
      <dgm:prSet/>
      <dgm:spPr/>
      <dgm:t>
        <a:bodyPr/>
        <a:lstStyle/>
        <a:p>
          <a:endParaRPr lang="pt-BR"/>
        </a:p>
      </dgm:t>
    </dgm:pt>
    <dgm:pt modelId="{203AD74D-B23B-486A-AB49-2C61C7024838}" type="sibTrans" cxnId="{C7990556-6AC8-458E-8C88-4DA8625408B2}">
      <dgm:prSet/>
      <dgm:spPr/>
      <dgm:t>
        <a:bodyPr/>
        <a:lstStyle/>
        <a:p>
          <a:endParaRPr lang="pt-BR"/>
        </a:p>
      </dgm:t>
    </dgm:pt>
    <dgm:pt modelId="{61522048-57B7-405E-BF04-46552B51DBED}" type="pres">
      <dgm:prSet presAssocID="{4F206C5E-65D9-4786-8EFF-429D91BEFE39}" presName="rootnode" presStyleCnt="0">
        <dgm:presLayoutVars>
          <dgm:chMax/>
          <dgm:chPref/>
          <dgm:dir/>
          <dgm:animLvl val="lvl"/>
        </dgm:presLayoutVars>
      </dgm:prSet>
      <dgm:spPr/>
    </dgm:pt>
    <dgm:pt modelId="{41600742-80DA-4432-BB22-E1315C95C29F}" type="pres">
      <dgm:prSet presAssocID="{9CFEDCDC-581B-41F6-ACD0-E673888EE1C5}" presName="composite" presStyleCnt="0"/>
      <dgm:spPr/>
    </dgm:pt>
    <dgm:pt modelId="{84D65D32-9981-4E61-B339-86739709C4D6}" type="pres">
      <dgm:prSet presAssocID="{9CFEDCDC-581B-41F6-ACD0-E673888EE1C5}" presName="bentUpArrow1" presStyleLbl="alignImgPlace1" presStyleIdx="0" presStyleCnt="2"/>
      <dgm:spPr/>
    </dgm:pt>
    <dgm:pt modelId="{A0495AAE-66F7-4B32-BD88-823718B807B0}" type="pres">
      <dgm:prSet presAssocID="{9CFEDCDC-581B-41F6-ACD0-E673888EE1C5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4C511A37-29CB-46B7-ABF5-F378E2B6190B}" type="pres">
      <dgm:prSet presAssocID="{9CFEDCDC-581B-41F6-ACD0-E673888EE1C5}" presName="ChildText" presStyleLbl="revTx" presStyleIdx="0" presStyleCnt="3" custScaleX="314099" custLinFactX="11067" custLinFactNeighborX="100000" custLinFactNeighborY="-2069">
        <dgm:presLayoutVars>
          <dgm:chMax val="0"/>
          <dgm:chPref val="0"/>
          <dgm:bulletEnabled val="1"/>
        </dgm:presLayoutVars>
      </dgm:prSet>
      <dgm:spPr/>
    </dgm:pt>
    <dgm:pt modelId="{49C5B3A9-7E46-4C04-9A9A-77C77004E6ED}" type="pres">
      <dgm:prSet presAssocID="{5033E675-67AC-4B59-AF7A-6A8339D452D7}" presName="sibTrans" presStyleCnt="0"/>
      <dgm:spPr/>
    </dgm:pt>
    <dgm:pt modelId="{012349AA-6290-4821-A5C1-DA88326C82DF}" type="pres">
      <dgm:prSet presAssocID="{2BB9AE43-D43E-4A0F-A4E6-83A764942079}" presName="composite" presStyleCnt="0"/>
      <dgm:spPr/>
    </dgm:pt>
    <dgm:pt modelId="{A2A9E57D-BAF2-46A3-B995-D36450CEC537}" type="pres">
      <dgm:prSet presAssocID="{2BB9AE43-D43E-4A0F-A4E6-83A764942079}" presName="bentUpArrow1" presStyleLbl="alignImgPlace1" presStyleIdx="1" presStyleCnt="2"/>
      <dgm:spPr/>
    </dgm:pt>
    <dgm:pt modelId="{8F56CFCC-649D-4A4D-8F88-B67EF9902189}" type="pres">
      <dgm:prSet presAssocID="{2BB9AE43-D43E-4A0F-A4E6-83A764942079}" presName="ParentText" presStyleLbl="node1" presStyleIdx="1" presStyleCnt="3" custLinFactNeighborX="-1225">
        <dgm:presLayoutVars>
          <dgm:chMax val="1"/>
          <dgm:chPref val="1"/>
          <dgm:bulletEnabled val="1"/>
        </dgm:presLayoutVars>
      </dgm:prSet>
      <dgm:spPr/>
    </dgm:pt>
    <dgm:pt modelId="{93D5BC32-44E3-4AB5-BD2B-ED3B2D9D46F6}" type="pres">
      <dgm:prSet presAssocID="{2BB9AE43-D43E-4A0F-A4E6-83A764942079}" presName="ChildText" presStyleLbl="revTx" presStyleIdx="1" presStyleCnt="3" custScaleX="364579" custLinFactX="45678" custLinFactNeighborX="100000" custLinFactNeighborY="-1035">
        <dgm:presLayoutVars>
          <dgm:chMax val="0"/>
          <dgm:chPref val="0"/>
          <dgm:bulletEnabled val="1"/>
        </dgm:presLayoutVars>
      </dgm:prSet>
      <dgm:spPr/>
    </dgm:pt>
    <dgm:pt modelId="{8062A619-F340-4461-920C-99E2A2ECABC1}" type="pres">
      <dgm:prSet presAssocID="{A3E439B8-1267-49F3-90F1-68195A560813}" presName="sibTrans" presStyleCnt="0"/>
      <dgm:spPr/>
    </dgm:pt>
    <dgm:pt modelId="{FB8A3DAB-0CF3-48F4-9FA0-15A39168A612}" type="pres">
      <dgm:prSet presAssocID="{480403E7-7F3A-47F2-9B08-FEAC83DA0CFC}" presName="composite" presStyleCnt="0"/>
      <dgm:spPr/>
    </dgm:pt>
    <dgm:pt modelId="{5789153E-3FCD-4811-AC9E-CF45625B0123}" type="pres">
      <dgm:prSet presAssocID="{480403E7-7F3A-47F2-9B08-FEAC83DA0CFC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B84F834D-A464-465A-B6AD-5CCB04BAFE42}" type="pres">
      <dgm:prSet presAssocID="{480403E7-7F3A-47F2-9B08-FEAC83DA0CFC}" presName="FinalChildText" presStyleLbl="revTx" presStyleIdx="2" presStyleCnt="3" custScaleX="264968" custLinFactNeighborX="95776" custLinFactNeighborY="2490">
        <dgm:presLayoutVars>
          <dgm:chMax val="0"/>
          <dgm:chPref val="0"/>
          <dgm:bulletEnabled val="1"/>
        </dgm:presLayoutVars>
      </dgm:prSet>
      <dgm:spPr/>
    </dgm:pt>
  </dgm:ptLst>
  <dgm:cxnLst>
    <dgm:cxn modelId="{5E1B0003-53AC-490A-A9CC-0DF7C786BCAA}" type="presOf" srcId="{46E44E4A-DCA5-4D70-8915-871AC6C98063}" destId="{93D5BC32-44E3-4AB5-BD2B-ED3B2D9D46F6}" srcOrd="0" destOrd="0" presId="urn:microsoft.com/office/officeart/2005/8/layout/StepDownProcess"/>
    <dgm:cxn modelId="{A84DAC05-5E15-4D8F-BBD3-A072194C4298}" srcId="{4F206C5E-65D9-4786-8EFF-429D91BEFE39}" destId="{480403E7-7F3A-47F2-9B08-FEAC83DA0CFC}" srcOrd="2" destOrd="0" parTransId="{B9A860CF-CD74-42E1-A807-0E3D25AF373A}" sibTransId="{70B9BF2B-157F-4ABB-B7B6-2F3F88EBA002}"/>
    <dgm:cxn modelId="{56393634-A5ED-4E4C-BB1E-1C4779595E85}" type="presOf" srcId="{9CFEDCDC-581B-41F6-ACD0-E673888EE1C5}" destId="{A0495AAE-66F7-4B32-BD88-823718B807B0}" srcOrd="0" destOrd="0" presId="urn:microsoft.com/office/officeart/2005/8/layout/StepDownProcess"/>
    <dgm:cxn modelId="{1140413B-329B-43A6-98CF-0989F7A8CB92}" srcId="{2BB9AE43-D43E-4A0F-A4E6-83A764942079}" destId="{46E44E4A-DCA5-4D70-8915-871AC6C98063}" srcOrd="0" destOrd="0" parTransId="{F8C0EA09-6C10-4F89-95DB-30E4CEAF4259}" sibTransId="{1C184665-C4E5-44E4-92C2-BCDAFC5171F0}"/>
    <dgm:cxn modelId="{84AC2B3E-3250-4BB2-9E7F-7C0D38210E6B}" srcId="{4F206C5E-65D9-4786-8EFF-429D91BEFE39}" destId="{2BB9AE43-D43E-4A0F-A4E6-83A764942079}" srcOrd="1" destOrd="0" parTransId="{D8BC7B8C-249D-4123-AB31-85ACFFED4B80}" sibTransId="{A3E439B8-1267-49F3-90F1-68195A560813}"/>
    <dgm:cxn modelId="{C7990556-6AC8-458E-8C88-4DA8625408B2}" srcId="{480403E7-7F3A-47F2-9B08-FEAC83DA0CFC}" destId="{3E75013E-2EC6-40DA-A6EF-159460490A00}" srcOrd="0" destOrd="0" parTransId="{E55EADF2-5202-4A31-9F38-6FC488D461C1}" sibTransId="{203AD74D-B23B-486A-AB49-2C61C7024838}"/>
    <dgm:cxn modelId="{4A5BB47B-F79F-4BB8-B0CC-A8B81C72D802}" type="presOf" srcId="{B4642F7C-A40E-4709-8C6E-1B1E35674C24}" destId="{4C511A37-29CB-46B7-ABF5-F378E2B6190B}" srcOrd="0" destOrd="0" presId="urn:microsoft.com/office/officeart/2005/8/layout/StepDownProcess"/>
    <dgm:cxn modelId="{FF4B2780-A644-400C-B9EE-01646C24A34D}" srcId="{9CFEDCDC-581B-41F6-ACD0-E673888EE1C5}" destId="{B4642F7C-A40E-4709-8C6E-1B1E35674C24}" srcOrd="0" destOrd="0" parTransId="{D9F8B405-B63D-4FF5-8ABE-BBF556BBB504}" sibTransId="{F8B0A8C2-2632-4E37-9F69-1C2C5DA08D30}"/>
    <dgm:cxn modelId="{742E9993-4C62-4CEE-99D7-EA77162A7C19}" type="presOf" srcId="{2BB9AE43-D43E-4A0F-A4E6-83A764942079}" destId="{8F56CFCC-649D-4A4D-8F88-B67EF9902189}" srcOrd="0" destOrd="0" presId="urn:microsoft.com/office/officeart/2005/8/layout/StepDownProcess"/>
    <dgm:cxn modelId="{C0DA1C9D-79FD-4331-86C6-04A43D566E99}" type="presOf" srcId="{3E75013E-2EC6-40DA-A6EF-159460490A00}" destId="{B84F834D-A464-465A-B6AD-5CCB04BAFE42}" srcOrd="0" destOrd="0" presId="urn:microsoft.com/office/officeart/2005/8/layout/StepDownProcess"/>
    <dgm:cxn modelId="{CFA8B9B7-1BBE-4ACA-A436-05C250F5E5FA}" type="presOf" srcId="{4F206C5E-65D9-4786-8EFF-429D91BEFE39}" destId="{61522048-57B7-405E-BF04-46552B51DBED}" srcOrd="0" destOrd="0" presId="urn:microsoft.com/office/officeart/2005/8/layout/StepDownProcess"/>
    <dgm:cxn modelId="{8B324ED4-A1E7-4797-8CCA-6EB6506C7B03}" type="presOf" srcId="{480403E7-7F3A-47F2-9B08-FEAC83DA0CFC}" destId="{5789153E-3FCD-4811-AC9E-CF45625B0123}" srcOrd="0" destOrd="0" presId="urn:microsoft.com/office/officeart/2005/8/layout/StepDownProcess"/>
    <dgm:cxn modelId="{F4A66AE2-7AAF-4C1F-94E3-FAAC7889364F}" srcId="{4F206C5E-65D9-4786-8EFF-429D91BEFE39}" destId="{9CFEDCDC-581B-41F6-ACD0-E673888EE1C5}" srcOrd="0" destOrd="0" parTransId="{933020A2-6199-4382-8BE8-47917B26AC7C}" sibTransId="{5033E675-67AC-4B59-AF7A-6A8339D452D7}"/>
    <dgm:cxn modelId="{5E6240B8-1F1D-4FA6-A90F-292CDBA5B2AE}" type="presParOf" srcId="{61522048-57B7-405E-BF04-46552B51DBED}" destId="{41600742-80DA-4432-BB22-E1315C95C29F}" srcOrd="0" destOrd="0" presId="urn:microsoft.com/office/officeart/2005/8/layout/StepDownProcess"/>
    <dgm:cxn modelId="{D5BD79E8-DAC7-4C2F-BAE5-978D95E5A0A0}" type="presParOf" srcId="{41600742-80DA-4432-BB22-E1315C95C29F}" destId="{84D65D32-9981-4E61-B339-86739709C4D6}" srcOrd="0" destOrd="0" presId="urn:microsoft.com/office/officeart/2005/8/layout/StepDownProcess"/>
    <dgm:cxn modelId="{2B33B9BD-8C92-4165-A6C2-EBBFD70F2391}" type="presParOf" srcId="{41600742-80DA-4432-BB22-E1315C95C29F}" destId="{A0495AAE-66F7-4B32-BD88-823718B807B0}" srcOrd="1" destOrd="0" presId="urn:microsoft.com/office/officeart/2005/8/layout/StepDownProcess"/>
    <dgm:cxn modelId="{D3B38CD0-229D-418B-B501-EAA04218CDFB}" type="presParOf" srcId="{41600742-80DA-4432-BB22-E1315C95C29F}" destId="{4C511A37-29CB-46B7-ABF5-F378E2B6190B}" srcOrd="2" destOrd="0" presId="urn:microsoft.com/office/officeart/2005/8/layout/StepDownProcess"/>
    <dgm:cxn modelId="{13152B66-D17C-40FB-B0B9-0B8FBA42EE09}" type="presParOf" srcId="{61522048-57B7-405E-BF04-46552B51DBED}" destId="{49C5B3A9-7E46-4C04-9A9A-77C77004E6ED}" srcOrd="1" destOrd="0" presId="urn:microsoft.com/office/officeart/2005/8/layout/StepDownProcess"/>
    <dgm:cxn modelId="{98D768B1-3B1B-4B52-BB71-B44917D25943}" type="presParOf" srcId="{61522048-57B7-405E-BF04-46552B51DBED}" destId="{012349AA-6290-4821-A5C1-DA88326C82DF}" srcOrd="2" destOrd="0" presId="urn:microsoft.com/office/officeart/2005/8/layout/StepDownProcess"/>
    <dgm:cxn modelId="{7796C300-2B2A-499A-87C4-102C08AD3F7F}" type="presParOf" srcId="{012349AA-6290-4821-A5C1-DA88326C82DF}" destId="{A2A9E57D-BAF2-46A3-B995-D36450CEC537}" srcOrd="0" destOrd="0" presId="urn:microsoft.com/office/officeart/2005/8/layout/StepDownProcess"/>
    <dgm:cxn modelId="{EC8C1DEF-8364-4DB8-ADAE-78F501E57C93}" type="presParOf" srcId="{012349AA-6290-4821-A5C1-DA88326C82DF}" destId="{8F56CFCC-649D-4A4D-8F88-B67EF9902189}" srcOrd="1" destOrd="0" presId="urn:microsoft.com/office/officeart/2005/8/layout/StepDownProcess"/>
    <dgm:cxn modelId="{E4E1E39F-B3A2-41FF-8085-A0E46E0B96BA}" type="presParOf" srcId="{012349AA-6290-4821-A5C1-DA88326C82DF}" destId="{93D5BC32-44E3-4AB5-BD2B-ED3B2D9D46F6}" srcOrd="2" destOrd="0" presId="urn:microsoft.com/office/officeart/2005/8/layout/StepDownProcess"/>
    <dgm:cxn modelId="{2BDCE64A-D74F-4318-B07C-3CE1C6AE027C}" type="presParOf" srcId="{61522048-57B7-405E-BF04-46552B51DBED}" destId="{8062A619-F340-4461-920C-99E2A2ECABC1}" srcOrd="3" destOrd="0" presId="urn:microsoft.com/office/officeart/2005/8/layout/StepDownProcess"/>
    <dgm:cxn modelId="{FBCA5D1F-8E1D-4784-8A66-F9DA3FA0B304}" type="presParOf" srcId="{61522048-57B7-405E-BF04-46552B51DBED}" destId="{FB8A3DAB-0CF3-48F4-9FA0-15A39168A612}" srcOrd="4" destOrd="0" presId="urn:microsoft.com/office/officeart/2005/8/layout/StepDownProcess"/>
    <dgm:cxn modelId="{1A79446D-48B1-4B70-B8A5-BE950023AB59}" type="presParOf" srcId="{FB8A3DAB-0CF3-48F4-9FA0-15A39168A612}" destId="{5789153E-3FCD-4811-AC9E-CF45625B0123}" srcOrd="0" destOrd="0" presId="urn:microsoft.com/office/officeart/2005/8/layout/StepDownProcess"/>
    <dgm:cxn modelId="{8BF87D17-1D5A-40D4-8594-D6973E357984}" type="presParOf" srcId="{FB8A3DAB-0CF3-48F4-9FA0-15A39168A612}" destId="{B84F834D-A464-465A-B6AD-5CCB04BAFE42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65D32-9981-4E61-B339-86739709C4D6}">
      <dsp:nvSpPr>
        <dsp:cNvPr id="0" name=""/>
        <dsp:cNvSpPr/>
      </dsp:nvSpPr>
      <dsp:spPr>
        <a:xfrm rot="5400000">
          <a:off x="2463600" y="1104441"/>
          <a:ext cx="976783" cy="111203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495AAE-66F7-4B32-BD88-823718B807B0}">
      <dsp:nvSpPr>
        <dsp:cNvPr id="0" name=""/>
        <dsp:cNvSpPr/>
      </dsp:nvSpPr>
      <dsp:spPr>
        <a:xfrm>
          <a:off x="2204812" y="21657"/>
          <a:ext cx="1644328" cy="1150976"/>
        </a:xfrm>
        <a:prstGeom prst="roundRect">
          <a:avLst>
            <a:gd name="adj" fmla="val 1667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Objetivo(OKR)</a:t>
          </a:r>
        </a:p>
      </dsp:txBody>
      <dsp:txXfrm>
        <a:off x="2261008" y="77853"/>
        <a:ext cx="1531936" cy="1038584"/>
      </dsp:txXfrm>
    </dsp:sp>
    <dsp:sp modelId="{4C511A37-29CB-46B7-ABF5-F378E2B6190B}">
      <dsp:nvSpPr>
        <dsp:cNvPr id="0" name=""/>
        <dsp:cNvSpPr/>
      </dsp:nvSpPr>
      <dsp:spPr>
        <a:xfrm>
          <a:off x="3897186" y="112182"/>
          <a:ext cx="3756396" cy="930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Abordagem qualitativa</a:t>
          </a:r>
        </a:p>
      </dsp:txBody>
      <dsp:txXfrm>
        <a:off x="3897186" y="112182"/>
        <a:ext cx="3756396" cy="930269"/>
      </dsp:txXfrm>
    </dsp:sp>
    <dsp:sp modelId="{A2A9E57D-BAF2-46A3-B995-D36450CEC537}">
      <dsp:nvSpPr>
        <dsp:cNvPr id="0" name=""/>
        <dsp:cNvSpPr/>
      </dsp:nvSpPr>
      <dsp:spPr>
        <a:xfrm rot="5400000">
          <a:off x="4441435" y="2397367"/>
          <a:ext cx="976783" cy="111203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56CFCC-649D-4A4D-8F88-B67EF9902189}">
      <dsp:nvSpPr>
        <dsp:cNvPr id="0" name=""/>
        <dsp:cNvSpPr/>
      </dsp:nvSpPr>
      <dsp:spPr>
        <a:xfrm>
          <a:off x="4162504" y="1314583"/>
          <a:ext cx="1644328" cy="1150976"/>
        </a:xfrm>
        <a:prstGeom prst="roundRect">
          <a:avLst>
            <a:gd name="adj" fmla="val 1667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Resultado-Chave(OKR)</a:t>
          </a:r>
        </a:p>
      </dsp:txBody>
      <dsp:txXfrm>
        <a:off x="4218700" y="1370779"/>
        <a:ext cx="1531936" cy="1038584"/>
      </dsp:txXfrm>
    </dsp:sp>
    <dsp:sp modelId="{93D5BC32-44E3-4AB5-BD2B-ED3B2D9D46F6}">
      <dsp:nvSpPr>
        <dsp:cNvPr id="0" name=""/>
        <dsp:cNvSpPr/>
      </dsp:nvSpPr>
      <dsp:spPr>
        <a:xfrm>
          <a:off x="5987092" y="1414727"/>
          <a:ext cx="4360100" cy="930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Abordagem quantitativa (meta)</a:t>
          </a:r>
        </a:p>
      </dsp:txBody>
      <dsp:txXfrm>
        <a:off x="5987092" y="1414727"/>
        <a:ext cx="4360100" cy="930269"/>
      </dsp:txXfrm>
    </dsp:sp>
    <dsp:sp modelId="{5789153E-3FCD-4811-AC9E-CF45625B0123}">
      <dsp:nvSpPr>
        <dsp:cNvPr id="0" name=""/>
        <dsp:cNvSpPr/>
      </dsp:nvSpPr>
      <dsp:spPr>
        <a:xfrm>
          <a:off x="6160482" y="2607510"/>
          <a:ext cx="1644328" cy="1150976"/>
        </a:xfrm>
        <a:prstGeom prst="roundRect">
          <a:avLst>
            <a:gd name="adj" fmla="val 1667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Iniciativa / Processo Organizacional</a:t>
          </a:r>
        </a:p>
      </dsp:txBody>
      <dsp:txXfrm>
        <a:off x="6216678" y="2663706"/>
        <a:ext cx="1531936" cy="1038584"/>
      </dsp:txXfrm>
    </dsp:sp>
    <dsp:sp modelId="{B84F834D-A464-465A-B6AD-5CCB04BAFE42}">
      <dsp:nvSpPr>
        <dsp:cNvPr id="0" name=""/>
        <dsp:cNvSpPr/>
      </dsp:nvSpPr>
      <dsp:spPr>
        <a:xfrm>
          <a:off x="7963773" y="2740445"/>
          <a:ext cx="3168825" cy="930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Plano de ação, plano de projeto, melhoria de processo organizacional</a:t>
          </a:r>
        </a:p>
      </dsp:txBody>
      <dsp:txXfrm>
        <a:off x="7963773" y="2740445"/>
        <a:ext cx="3168825" cy="930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F7318-6D20-469E-9C44-43C951B3BA8D}" type="datetimeFigureOut">
              <a:rPr lang="pt-BR" smtClean="0"/>
              <a:t>07/04/2025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31AAD-2C7B-4BD0-ACBC-D6A09E36FC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06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C5B77-5AB6-4641-9DEE-63C0BEC80BBA}" type="datetimeFigureOut">
              <a:rPr lang="pt-BR" smtClean="0"/>
              <a:t>07/04/2025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8E36F-A69E-4BB6-9F58-9453265DAE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490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8E36F-A69E-4BB6-9F58-9453265DAED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9108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8E36F-A69E-4BB6-9F58-9453265DAED9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4955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8E36F-A69E-4BB6-9F58-9453265DAED9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549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8E36F-A69E-4BB6-9F58-9453265DAED9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0339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8E36F-A69E-4BB6-9F58-9453265DAED9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6986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8E36F-A69E-4BB6-9F58-9453265DAED9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367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8E36F-A69E-4BB6-9F58-9453265DAED9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90389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8E36F-A69E-4BB6-9F58-9453265DAED9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378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8E36F-A69E-4BB6-9F58-9453265DAED9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5733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8E36F-A69E-4BB6-9F58-9453265DAED9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1161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8E36F-A69E-4BB6-9F58-9453265DAED9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2642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8E36F-A69E-4BB6-9F58-9453265DAED9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1546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8E36F-A69E-4BB6-9F58-9453265DAED9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548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8E36F-A69E-4BB6-9F58-9453265DAED9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7853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8E36F-A69E-4BB6-9F58-9453265DAED9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1770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8E36F-A69E-4BB6-9F58-9453265DAED9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5961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459" y="1556951"/>
            <a:ext cx="11121081" cy="6178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 b="1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35459" y="6356350"/>
            <a:ext cx="2743200" cy="365125"/>
          </a:xfrm>
        </p:spPr>
        <p:txBody>
          <a:bodyPr/>
          <a:lstStyle/>
          <a:p>
            <a:fld id="{C02D830E-E1AF-4324-9A32-5AB14E22BEEF}" type="datetimeFigureOut">
              <a:rPr lang="pt-BR" smtClean="0"/>
              <a:t>07/04/2025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114800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913341" y="6356350"/>
            <a:ext cx="2743200" cy="365125"/>
          </a:xfrm>
        </p:spPr>
        <p:txBody>
          <a:bodyPr/>
          <a:lstStyle/>
          <a:p>
            <a:fld id="{B6E6BFE9-3997-44CC-B315-2D084CE3F437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5459" y="2248930"/>
            <a:ext cx="11121081" cy="41074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19812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pt-BR" dirty="0"/>
              <a:t>16:53</a:t>
            </a: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BF1BFB5-B338-4C1B-829B-46149E99C156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9" name="Espaço Reservado para Data 3">
            <a:extLst>
              <a:ext uri="{FF2B5EF4-FFF2-40B4-BE49-F238E27FC236}">
                <a16:creationId xmlns:a16="http://schemas.microsoft.com/office/drawing/2014/main" id="{4E5D654A-23B7-4C30-93A0-C5ED9BB1C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16530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 dirty="0"/>
              <a:t> </a:t>
            </a:r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143339" y="1412778"/>
            <a:ext cx="11905323" cy="432047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rgbClr val="0070C0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3"/>
          </p:nvPr>
        </p:nvSpPr>
        <p:spPr>
          <a:xfrm>
            <a:off x="143339" y="1844824"/>
            <a:ext cx="11905323" cy="4392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0577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D830E-E1AF-4324-9A32-5AB14E22BEEF}" type="datetimeFigureOut">
              <a:rPr lang="pt-BR" smtClean="0"/>
              <a:t>07/04/2025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6BFE9-3997-44CC-B315-2D084CE3F437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8927"/>
            <a:ext cx="12192000" cy="23876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5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2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view?r=eyJrIjoiZjhkNDk0ZmYtNGVhNS00MzA3LWE2MTgtMzg1MmRjMGI2MTVjIiwidCI6ImQ1ZWVkNTJiLTBhMjgtNDQ0Ny1hNGI0LWNmMWVlNDJiYzQ2NCJ9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pedro.oishi@trf2.jus.br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                                                                                                 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008"/>
            <a:ext cx="12192000" cy="6960414"/>
          </a:xfrm>
        </p:spPr>
      </p:pic>
    </p:spTree>
    <p:extLst>
      <p:ext uri="{BB962C8B-B14F-4D97-AF65-F5344CB8AC3E}">
        <p14:creationId xmlns:p14="http://schemas.microsoft.com/office/powerpoint/2010/main" val="358647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35459" y="1556951"/>
            <a:ext cx="11121081" cy="6178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b="1" dirty="0">
                <a:latin typeface="+mn-lt"/>
              </a:rPr>
              <a:t>Objetivos e Resultados-Chave – OKR</a:t>
            </a:r>
            <a:endParaRPr lang="pt-BR" b="1" dirty="0"/>
          </a:p>
          <a:p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sz="half" idx="4294967295"/>
          </p:nvPr>
        </p:nvSpPr>
        <p:spPr>
          <a:xfrm>
            <a:off x="535459" y="2248930"/>
            <a:ext cx="11121081" cy="410742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endParaRPr lang="pt-BR" sz="2000" dirty="0"/>
          </a:p>
          <a:p>
            <a:pPr marL="0" indent="0" algn="ctr">
              <a:buNone/>
            </a:pPr>
            <a:endParaRPr lang="pt-BR" sz="2000" dirty="0"/>
          </a:p>
          <a:p>
            <a:pPr marL="0" indent="0" algn="ctr">
              <a:buNone/>
            </a:pPr>
            <a:endParaRPr lang="pt-BR" sz="2000" dirty="0"/>
          </a:p>
          <a:p>
            <a:pPr marL="0" indent="0" algn="ctr">
              <a:buNone/>
            </a:pPr>
            <a:r>
              <a:rPr lang="pt-BR" sz="2000" dirty="0"/>
              <a:t>Abordagem criada na Intel e popularizada pela Google para</a:t>
            </a:r>
          </a:p>
          <a:p>
            <a:pPr marL="0" indent="0" algn="ctr">
              <a:buNone/>
            </a:pPr>
            <a:r>
              <a:rPr lang="pt-BR" sz="2000" dirty="0"/>
              <a:t>definição  de objetivos e metas dentro da organização. </a:t>
            </a:r>
          </a:p>
          <a:p>
            <a:pPr marL="0" indent="0">
              <a:buNone/>
            </a:pP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6" name="Espaço Reservado para Data 1"/>
          <p:cNvSpPr>
            <a:spLocks noGrp="1"/>
          </p:cNvSpPr>
          <p:nvPr>
            <p:ph type="dt" sz="half" idx="2"/>
          </p:nvPr>
        </p:nvSpPr>
        <p:spPr>
          <a:xfrm>
            <a:off x="1981200" y="556376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pt-BR"/>
              <a:t> 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057" y="4772349"/>
            <a:ext cx="2064476" cy="80100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1" y="4926282"/>
            <a:ext cx="2828571" cy="84822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372" y="4881873"/>
            <a:ext cx="2853949" cy="93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35459" y="1556951"/>
            <a:ext cx="11121081" cy="6178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b="1" dirty="0">
                <a:latin typeface="+mn-lt"/>
              </a:rPr>
              <a:t>Objetivo e Resultados-Chave – OKR: Porque OKR?</a:t>
            </a:r>
          </a:p>
          <a:p>
            <a:endParaRPr lang="pt-BR" b="1" dirty="0"/>
          </a:p>
          <a:p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sz="half" idx="4294967295"/>
          </p:nvPr>
        </p:nvSpPr>
        <p:spPr>
          <a:xfrm>
            <a:off x="535459" y="2248930"/>
            <a:ext cx="11121081" cy="410742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endParaRPr lang="pt-BR" sz="2000" dirty="0"/>
          </a:p>
          <a:p>
            <a:pPr marL="0" indent="0" algn="ctr">
              <a:buNone/>
            </a:pPr>
            <a:endParaRPr lang="pt-BR" sz="2000" dirty="0"/>
          </a:p>
          <a:p>
            <a:pPr marL="0" indent="0" algn="ctr">
              <a:buNone/>
            </a:pPr>
            <a:endParaRPr lang="pt-BR" sz="2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107" y="2054626"/>
            <a:ext cx="4633493" cy="44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1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35459" y="1556951"/>
            <a:ext cx="11121081" cy="6178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b="1" dirty="0">
                <a:latin typeface="+mn-lt"/>
              </a:rPr>
              <a:t>Objetivos e Resultados-Chaves – OKR: Estrutura</a:t>
            </a:r>
          </a:p>
          <a:p>
            <a:endParaRPr lang="pt-BR" b="1" dirty="0"/>
          </a:p>
          <a:p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sz="half" idx="4294967295"/>
          </p:nvPr>
        </p:nvSpPr>
        <p:spPr>
          <a:xfrm>
            <a:off x="535459" y="2248930"/>
            <a:ext cx="11121081" cy="410742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endParaRPr lang="pt-BR" sz="2000" dirty="0"/>
          </a:p>
          <a:p>
            <a:pPr marL="0" indent="0" algn="ctr">
              <a:buNone/>
            </a:pPr>
            <a:endParaRPr lang="pt-BR" sz="2000" dirty="0"/>
          </a:p>
          <a:p>
            <a:pPr marL="0" indent="0" algn="ctr">
              <a:buNone/>
            </a:pPr>
            <a:endParaRPr lang="pt-BR" sz="2000" dirty="0"/>
          </a:p>
          <a:p>
            <a:pPr marL="0" indent="0">
              <a:buNone/>
            </a:pP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6" name="Espaço Reservado para Data 1"/>
          <p:cNvSpPr>
            <a:spLocks noGrp="1"/>
          </p:cNvSpPr>
          <p:nvPr>
            <p:ph type="dt" sz="half" idx="2"/>
          </p:nvPr>
        </p:nvSpPr>
        <p:spPr>
          <a:xfrm>
            <a:off x="1981200" y="556376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pt-BR"/>
              <a:t> 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905" y="2781688"/>
            <a:ext cx="6082284" cy="304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1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35459" y="1556951"/>
            <a:ext cx="11121081" cy="6178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b="1" dirty="0">
                <a:latin typeface="+mn-lt"/>
              </a:rPr>
              <a:t>Objetivos e Resultados-Chaves – OKR: Características</a:t>
            </a:r>
          </a:p>
          <a:p>
            <a:endParaRPr lang="pt-BR" b="1" dirty="0"/>
          </a:p>
          <a:p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sz="half" idx="4294967295"/>
          </p:nvPr>
        </p:nvSpPr>
        <p:spPr>
          <a:xfrm>
            <a:off x="535459" y="2248930"/>
            <a:ext cx="11121081" cy="410742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endParaRPr lang="pt-BR" sz="2000" dirty="0"/>
          </a:p>
          <a:p>
            <a:pPr marL="0" indent="0" algn="ctr">
              <a:buNone/>
            </a:pPr>
            <a:endParaRPr lang="pt-BR" sz="2000" dirty="0"/>
          </a:p>
          <a:p>
            <a:pPr marL="0" indent="0" algn="ctr">
              <a:buNone/>
            </a:pPr>
            <a:endParaRPr lang="pt-BR" sz="2000" dirty="0"/>
          </a:p>
          <a:p>
            <a:pPr marL="0" indent="0">
              <a:buNone/>
            </a:pP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6" name="Espaço Reservado para Data 1"/>
          <p:cNvSpPr>
            <a:spLocks noGrp="1"/>
          </p:cNvSpPr>
          <p:nvPr>
            <p:ph type="dt" sz="half" idx="2"/>
          </p:nvPr>
        </p:nvSpPr>
        <p:spPr>
          <a:xfrm>
            <a:off x="1981200" y="556376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pt-BR"/>
              <a:t> 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038" y="3219076"/>
            <a:ext cx="7301484" cy="216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6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35459" y="1556951"/>
            <a:ext cx="11121081" cy="6178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b="1" dirty="0">
                <a:latin typeface="+mn-lt"/>
              </a:rPr>
              <a:t>Objetivos e Resultados-Chaves – OKR: Operacionalização</a:t>
            </a:r>
          </a:p>
          <a:p>
            <a:endParaRPr lang="pt-BR" b="1" dirty="0"/>
          </a:p>
          <a:p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sz="half" idx="4294967295"/>
          </p:nvPr>
        </p:nvSpPr>
        <p:spPr>
          <a:xfrm>
            <a:off x="535459" y="2248930"/>
            <a:ext cx="11121081" cy="410742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endParaRPr lang="pt-BR" sz="2000" dirty="0"/>
          </a:p>
          <a:p>
            <a:pPr marL="0" indent="0" algn="ctr">
              <a:buNone/>
            </a:pPr>
            <a:endParaRPr lang="pt-BR" sz="2000" dirty="0"/>
          </a:p>
          <a:p>
            <a:pPr marL="0" indent="0" algn="ctr">
              <a:buNone/>
            </a:pPr>
            <a:endParaRPr lang="pt-BR" sz="2000" dirty="0"/>
          </a:p>
          <a:p>
            <a:pPr marL="0" indent="0">
              <a:buNone/>
            </a:pP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6" name="Espaço Reservado para Data 1"/>
          <p:cNvSpPr>
            <a:spLocks noGrp="1"/>
          </p:cNvSpPr>
          <p:nvPr>
            <p:ph type="dt" sz="half" idx="2"/>
          </p:nvPr>
        </p:nvSpPr>
        <p:spPr>
          <a:xfrm>
            <a:off x="1981200" y="556376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pt-BR"/>
              <a:t> </a:t>
            </a:r>
            <a:endParaRPr lang="pt-BR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75932211"/>
              </p:ext>
            </p:extLst>
          </p:nvPr>
        </p:nvGraphicFramePr>
        <p:xfrm>
          <a:off x="0" y="2358189"/>
          <a:ext cx="12192000" cy="3780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687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535459" y="1556951"/>
            <a:ext cx="11121081" cy="6178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b="1" dirty="0">
                <a:latin typeface="+mn-lt"/>
              </a:rPr>
              <a:t>Exemplos de Objetivos e Resultados-Chaves aplicáveis ao Poder Judiciário</a:t>
            </a:r>
          </a:p>
        </p:txBody>
      </p:sp>
      <p:graphicFrame>
        <p:nvGraphicFramePr>
          <p:cNvPr id="3" name="Espaço Reservado para Conteúdo 2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77113796"/>
              </p:ext>
            </p:extLst>
          </p:nvPr>
        </p:nvGraphicFramePr>
        <p:xfrm>
          <a:off x="625640" y="2174789"/>
          <a:ext cx="10818798" cy="33274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4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9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9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768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/>
                        <a:t>Macrodesafio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Objetivo (OKR)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Resultado-Chave (OKR)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Iniciativa / Processo Organizacional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Garantia</a:t>
                      </a:r>
                      <a:r>
                        <a:rPr lang="pt-BR" sz="1600" baseline="0" dirty="0"/>
                        <a:t> dos Direitos de Cidadania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Promover inclusão de mulheres vulneráveis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Alcançar</a:t>
                      </a:r>
                      <a:r>
                        <a:rPr lang="pt-BR" sz="1600" baseline="0" dirty="0"/>
                        <a:t> 100% de contratações de empresas que privilegiam a participação de mulheres vulneráveis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Reestruturação</a:t>
                      </a:r>
                      <a:r>
                        <a:rPr lang="pt-BR" sz="1600" baseline="0" dirty="0"/>
                        <a:t> dos editais de contratação</a:t>
                      </a: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Aperfeiçoamento</a:t>
                      </a:r>
                      <a:r>
                        <a:rPr lang="pt-BR" sz="1600" baseline="0" dirty="0"/>
                        <a:t> da gestão de pessoas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Promover engajamento de colaboradores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Alcançar o índice de 90% de satisfação com</a:t>
                      </a:r>
                      <a:r>
                        <a:rPr lang="pt-BR" sz="1600" baseline="0" dirty="0"/>
                        <a:t> o clima organizacional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Implementação de programa</a:t>
                      </a:r>
                      <a:r>
                        <a:rPr lang="pt-BR" sz="1600" baseline="0" dirty="0"/>
                        <a:t> de motivação de servidores</a:t>
                      </a: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Prevenção de Litígios e adoção de soluções consensuais para</a:t>
                      </a:r>
                      <a:r>
                        <a:rPr lang="pt-BR" sz="1600" baseline="0" dirty="0"/>
                        <a:t> os conflitos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Melhorar</a:t>
                      </a:r>
                      <a:r>
                        <a:rPr lang="pt-BR" sz="1600" baseline="0" dirty="0"/>
                        <a:t> a satisfação das partes nos acordos efetuados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Reduzir em 20% o tempo de realização</a:t>
                      </a:r>
                      <a:r>
                        <a:rPr lang="pt-BR" sz="1600" baseline="0" dirty="0"/>
                        <a:t> de acordos entre instituições.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Reestruturação do processo</a:t>
                      </a:r>
                      <a:r>
                        <a:rPr lang="pt-BR" sz="1600" baseline="0" dirty="0"/>
                        <a:t> de trabalho de troca de informações entre as instituições</a:t>
                      </a: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85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535459" y="1556951"/>
            <a:ext cx="11121081" cy="6178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b="1" dirty="0">
                <a:latin typeface="+mn-lt"/>
              </a:rPr>
              <a:t>Etapas de Implementação do OKR no TRF2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94" y="3039235"/>
            <a:ext cx="9304209" cy="201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5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535459" y="1556951"/>
            <a:ext cx="11121081" cy="6178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b="1" dirty="0" err="1">
                <a:latin typeface="+mn-lt"/>
              </a:rPr>
              <a:t>Roadmap</a:t>
            </a:r>
            <a:r>
              <a:rPr lang="pt-BR" sz="2200" b="1" dirty="0">
                <a:latin typeface="+mn-lt"/>
              </a:rPr>
              <a:t> de Desdobramento da Estratégia: Implementação de OKR no TRF2</a:t>
            </a:r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48" y="2057401"/>
            <a:ext cx="10133588" cy="4567152"/>
          </a:xfrm>
        </p:spPr>
      </p:pic>
      <p:sp>
        <p:nvSpPr>
          <p:cNvPr id="2" name="Retângulo de cantos arredondados 1"/>
          <p:cNvSpPr/>
          <p:nvPr/>
        </p:nvSpPr>
        <p:spPr>
          <a:xfrm>
            <a:off x="8465489" y="2502568"/>
            <a:ext cx="2608447" cy="933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Adoção por 90% das principais áreas administrativas</a:t>
            </a:r>
          </a:p>
        </p:txBody>
      </p:sp>
    </p:spTree>
    <p:extLst>
      <p:ext uri="{BB962C8B-B14F-4D97-AF65-F5344CB8AC3E}">
        <p14:creationId xmlns:p14="http://schemas.microsoft.com/office/powerpoint/2010/main" val="81291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endParaRPr lang="pt-BR" sz="2100" dirty="0"/>
          </a:p>
          <a:p>
            <a:pPr algn="just">
              <a:buFont typeface="Wingdings" panose="05000000000000000000" pitchFamily="2" charset="2"/>
              <a:buChar char="§"/>
            </a:pPr>
            <a:endParaRPr lang="pt-BR" sz="21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35459" y="1556951"/>
            <a:ext cx="11121081" cy="6178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b="1" dirty="0">
                <a:latin typeface="+mn-lt"/>
              </a:rPr>
              <a:t>Objetivos e Resultados-Chaves – OKR: Fatores Críticos de Sucesso</a:t>
            </a:r>
          </a:p>
          <a:p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82" y="2025042"/>
            <a:ext cx="4633493" cy="449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5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endParaRPr lang="pt-BR" sz="2100" dirty="0"/>
          </a:p>
          <a:p>
            <a:pPr algn="just">
              <a:buFont typeface="Wingdings" panose="05000000000000000000" pitchFamily="2" charset="2"/>
              <a:buChar char="§"/>
            </a:pPr>
            <a:endParaRPr lang="pt-BR" sz="21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35459" y="1556951"/>
            <a:ext cx="11121081" cy="6178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b="1" dirty="0">
                <a:latin typeface="+mn-lt"/>
              </a:rPr>
              <a:t>Objetivos e Resultados-Chaves – OKR: Lições Aprendidas</a:t>
            </a:r>
            <a:endParaRPr lang="pt-BR" b="1" dirty="0"/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048" y="2031914"/>
            <a:ext cx="4855868" cy="44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8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 Geral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55B2A779-5E67-206D-547F-A34CE6B3F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459" y="2248930"/>
            <a:ext cx="11121081" cy="411565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endParaRPr lang="pt-BR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dirty="0"/>
              <a:t>Apresentar estudo de caso de implementação da metodologia OKR (</a:t>
            </a:r>
            <a:r>
              <a:rPr lang="pt-BR" i="1" dirty="0" err="1"/>
              <a:t>Objectives</a:t>
            </a:r>
            <a:r>
              <a:rPr lang="pt-BR" i="1" dirty="0"/>
              <a:t> </a:t>
            </a:r>
            <a:r>
              <a:rPr lang="pt-BR" i="1" dirty="0" err="1"/>
              <a:t>and</a:t>
            </a:r>
            <a:r>
              <a:rPr lang="pt-BR" i="1" dirty="0"/>
              <a:t> Key </a:t>
            </a:r>
            <a:r>
              <a:rPr lang="pt-BR" i="1" dirty="0" err="1"/>
              <a:t>Results</a:t>
            </a:r>
            <a:r>
              <a:rPr lang="pt-BR" dirty="0"/>
              <a:t>) no TRF2, destacando seus efeitos sobre a gestão estratégica e a cultura de gestão por resultados.</a:t>
            </a:r>
          </a:p>
        </p:txBody>
      </p:sp>
    </p:spTree>
    <p:extLst>
      <p:ext uri="{BB962C8B-B14F-4D97-AF65-F5344CB8AC3E}">
        <p14:creationId xmlns:p14="http://schemas.microsoft.com/office/powerpoint/2010/main" val="98280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35459" y="1556951"/>
            <a:ext cx="11121081" cy="6178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b="1" dirty="0">
                <a:latin typeface="+mn-lt"/>
              </a:rPr>
              <a:t>Exemplos de Aplicação da Metodologia OKR</a:t>
            </a:r>
          </a:p>
          <a:p>
            <a:endParaRPr lang="pt-BR" b="1" dirty="0"/>
          </a:p>
          <a:p>
            <a:endParaRPr lang="pt-BR" dirty="0"/>
          </a:p>
        </p:txBody>
      </p:sp>
      <p:sp>
        <p:nvSpPr>
          <p:cNvPr id="7" name="Espaço Reservado para Conteúdo 4">
            <a:extLst>
              <a:ext uri="{FF2B5EF4-FFF2-40B4-BE49-F238E27FC236}">
                <a16:creationId xmlns:a16="http://schemas.microsoft.com/office/drawing/2014/main" id="{55B2A779-5E67-206D-547F-A34CE6B3FE5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35459" y="2248930"/>
            <a:ext cx="11121081" cy="411565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pt-BR" dirty="0">
              <a:hlinkClick r:id="rId3"/>
            </a:endParaRPr>
          </a:p>
          <a:p>
            <a:pPr marL="0" indent="0">
              <a:buNone/>
            </a:pPr>
            <a:endParaRPr lang="pt-BR" dirty="0">
              <a:hlinkClick r:id="rId3"/>
            </a:endParaRPr>
          </a:p>
          <a:p>
            <a:pPr marL="0" indent="0" algn="ctr">
              <a:buNone/>
            </a:pPr>
            <a:r>
              <a:rPr lang="pt-BR" dirty="0">
                <a:hlinkClick r:id="rId3"/>
              </a:rPr>
              <a:t>Painel de Apresentação de OKR (uso interno)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32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pt-BR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pt-BR" sz="2200" b="1" i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pt-BR" sz="3200" b="1" i="1" dirty="0">
                <a:solidFill>
                  <a:srgbClr val="0070C0"/>
                </a:solidFill>
              </a:rPr>
              <a:t>Grato pela paciência!</a:t>
            </a:r>
          </a:p>
          <a:p>
            <a:pPr marL="0" indent="0" algn="ctr">
              <a:buNone/>
            </a:pPr>
            <a:endParaRPr lang="pt-BR" sz="3200" b="1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38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Conteúdo 2"/>
          <p:cNvSpPr>
            <a:spLocks noGrp="1"/>
          </p:cNvSpPr>
          <p:nvPr>
            <p:ph sz="half" idx="4294967295"/>
          </p:nvPr>
        </p:nvSpPr>
        <p:spPr>
          <a:xfrm>
            <a:off x="3612334" y="2248930"/>
            <a:ext cx="5160474" cy="340966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000" b="1" i="1" dirty="0">
                <a:solidFill>
                  <a:srgbClr val="0070C0"/>
                </a:solidFill>
              </a:rPr>
              <a:t>Pedro Oishi – TRF2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2000" dirty="0"/>
              <a:t>(21) 2282-8202 - (21) 2282-8880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>
                <a:hlinkClick r:id="rId3"/>
              </a:rPr>
              <a:t>pedro.oishi@trf2.jus.br</a:t>
            </a:r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(21) 96993-1000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3072" y="4249871"/>
            <a:ext cx="353607" cy="35360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3072" y="5014802"/>
            <a:ext cx="356915" cy="35738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43072" y="3412102"/>
            <a:ext cx="362114" cy="36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9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Específicos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endParaRPr lang="pt-BR" sz="2100" dirty="0"/>
          </a:p>
          <a:p>
            <a:pPr algn="just">
              <a:buFont typeface="Wingdings" panose="05000000000000000000" pitchFamily="2" charset="2"/>
              <a:buChar char="§"/>
            </a:pPr>
            <a:endParaRPr lang="pt-BR" sz="21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100" dirty="0"/>
              <a:t>Descrever o contexto da Estratégia do TRF2.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100" dirty="0"/>
              <a:t>Apresentar fundamentação conceitual do OKR.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100" dirty="0"/>
              <a:t>Apresentar as etapas de implementação da metodologia OKR.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100" dirty="0"/>
              <a:t>Refletir sobre as lições aprendidas e os fatores críticos para a institucionalização de </a:t>
            </a:r>
            <a:r>
              <a:rPr lang="pt-BR" sz="2100" dirty="0" err="1"/>
              <a:t>OKRs</a:t>
            </a:r>
            <a:r>
              <a:rPr lang="pt-BR" sz="2100" dirty="0"/>
              <a:t> na Justiça Federal.</a:t>
            </a:r>
          </a:p>
        </p:txBody>
      </p:sp>
    </p:spTree>
    <p:extLst>
      <p:ext uri="{BB962C8B-B14F-4D97-AF65-F5344CB8AC3E}">
        <p14:creationId xmlns:p14="http://schemas.microsoft.com/office/powerpoint/2010/main" val="387467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endParaRPr lang="pt-BR" sz="2100" dirty="0"/>
          </a:p>
          <a:p>
            <a:pPr algn="just">
              <a:buFont typeface="Wingdings" panose="05000000000000000000" pitchFamily="2" charset="2"/>
              <a:buChar char="§"/>
            </a:pPr>
            <a:endParaRPr lang="pt-BR" sz="2100" dirty="0"/>
          </a:p>
          <a:p>
            <a:pPr marL="0" indent="0" algn="ctr">
              <a:buNone/>
            </a:pPr>
            <a:r>
              <a:rPr lang="pt-BR" sz="3000" b="1" dirty="0">
                <a:solidFill>
                  <a:srgbClr val="0070C0"/>
                </a:solidFill>
              </a:rPr>
              <a:t>Contextualização da Estratégia da JF2</a:t>
            </a:r>
          </a:p>
        </p:txBody>
      </p:sp>
    </p:spTree>
    <p:extLst>
      <p:ext uri="{BB962C8B-B14F-4D97-AF65-F5344CB8AC3E}">
        <p14:creationId xmlns:p14="http://schemas.microsoft.com/office/powerpoint/2010/main" val="52135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Contextualização da Estratégia da JF2: Normativas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743741" y="4713523"/>
            <a:ext cx="2556284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Entregar valor público a sociedade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879" y="2077931"/>
            <a:ext cx="6479854" cy="444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6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Contextualização da Estratégia da JF2: Requisitos para Elaboração do Plano Estratégico</a:t>
            </a:r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872" y="2174789"/>
            <a:ext cx="5348254" cy="4106862"/>
          </a:xfrm>
        </p:spPr>
      </p:pic>
    </p:spTree>
    <p:extLst>
      <p:ext uri="{BB962C8B-B14F-4D97-AF65-F5344CB8AC3E}">
        <p14:creationId xmlns:p14="http://schemas.microsoft.com/office/powerpoint/2010/main" val="136495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Contextualização da Estratégia da JF2: Processo de Planejamento Estratégico</a:t>
            </a:r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637" y="2092115"/>
            <a:ext cx="9284724" cy="4389364"/>
          </a:xfrm>
        </p:spPr>
      </p:pic>
    </p:spTree>
    <p:extLst>
      <p:ext uri="{BB962C8B-B14F-4D97-AF65-F5344CB8AC3E}">
        <p14:creationId xmlns:p14="http://schemas.microsoft.com/office/powerpoint/2010/main" val="338298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Contextualização da Estratégia da JF2: Modelo de Gestão Estratégica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19554" y="603010"/>
            <a:ext cx="4058056" cy="5157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67" y="2146188"/>
            <a:ext cx="4391543" cy="4227679"/>
          </a:xfrm>
          <a:prstGeom prst="rect">
            <a:avLst/>
          </a:prstGeom>
        </p:spPr>
      </p:pic>
      <p:sp>
        <p:nvSpPr>
          <p:cNvPr id="9" name="Espaço Reservado para Conteúdo 4">
            <a:extLst>
              <a:ext uri="{FF2B5EF4-FFF2-40B4-BE49-F238E27FC236}">
                <a16:creationId xmlns:a16="http://schemas.microsoft.com/office/drawing/2014/main" id="{55B2A779-5E67-206D-547F-A34CE6B3FE57}"/>
              </a:ext>
            </a:extLst>
          </p:cNvPr>
          <p:cNvSpPr txBox="1">
            <a:spLocks/>
          </p:cNvSpPr>
          <p:nvPr/>
        </p:nvSpPr>
        <p:spPr>
          <a:xfrm>
            <a:off x="6389916" y="3483812"/>
            <a:ext cx="4397828" cy="20025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dirty="0"/>
              <a:t>A integração da Estratégia, Riscos e Desempenho contribui para a </a:t>
            </a:r>
            <a:r>
              <a:rPr lang="pt-BR" b="1" dirty="0"/>
              <a:t>Entrega de Valor Público </a:t>
            </a:r>
            <a:r>
              <a:rPr lang="pt-BR" dirty="0"/>
              <a:t>para a </a:t>
            </a:r>
            <a:r>
              <a:rPr lang="pt-BR" b="1" dirty="0"/>
              <a:t>Sociedade</a:t>
            </a:r>
            <a:r>
              <a:rPr lang="pt-BR" dirty="0"/>
              <a:t>, em conformidade com boas práticas de governança e gestão recomendadas pelos Órgãos de Controle do Judiciário (CNJ, CJF, TCU).</a:t>
            </a:r>
          </a:p>
        </p:txBody>
      </p:sp>
    </p:spTree>
    <p:extLst>
      <p:ext uri="{BB962C8B-B14F-4D97-AF65-F5344CB8AC3E}">
        <p14:creationId xmlns:p14="http://schemas.microsoft.com/office/powerpoint/2010/main" val="55130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Contextualização da Estratégia da JF2: Relevância do Alinhamento Estratégico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19554" y="603010"/>
            <a:ext cx="4058056" cy="5157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6" name="Espaço Reservado para Conteúdo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59" y="2345531"/>
            <a:ext cx="6109716" cy="33909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B6C3E51-EE6C-575D-8ABD-B61D86D98F4B}"/>
              </a:ext>
            </a:extLst>
          </p:cNvPr>
          <p:cNvSpPr txBox="1"/>
          <p:nvPr/>
        </p:nvSpPr>
        <p:spPr>
          <a:xfrm>
            <a:off x="7530445" y="3718758"/>
            <a:ext cx="39090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2000" dirty="0"/>
              <a:t>“O </a:t>
            </a:r>
            <a:r>
              <a:rPr lang="pt-BR" sz="2000" b="1" dirty="0"/>
              <a:t>desalinhamento</a:t>
            </a:r>
            <a:r>
              <a:rPr lang="pt-BR" sz="2000" dirty="0"/>
              <a:t> entre a </a:t>
            </a:r>
            <a:r>
              <a:rPr lang="pt-BR" sz="2000" b="1" dirty="0"/>
              <a:t>formulação das estratégias</a:t>
            </a:r>
            <a:r>
              <a:rPr lang="pt-BR" sz="2000" dirty="0"/>
              <a:t> no nível executivo e sua execução no </a:t>
            </a:r>
            <a:r>
              <a:rPr lang="pt-BR" sz="2000" b="1" dirty="0"/>
              <a:t>plano operacional </a:t>
            </a:r>
            <a:r>
              <a:rPr lang="pt-BR" sz="2000" dirty="0"/>
              <a:t>é a causa de </a:t>
            </a:r>
            <a:r>
              <a:rPr lang="pt-BR" sz="2000" b="1" dirty="0"/>
              <a:t>fracasso</a:t>
            </a:r>
            <a:r>
              <a:rPr lang="pt-BR" sz="2000" dirty="0"/>
              <a:t> da maioria das estratégias”</a:t>
            </a:r>
          </a:p>
          <a:p>
            <a:pPr algn="ctr" eaLnBrk="1" hangingPunct="1"/>
            <a:r>
              <a:rPr lang="pt-BR" sz="2000" dirty="0"/>
              <a:t>(Kaplan e Norton, 2008)</a:t>
            </a:r>
          </a:p>
        </p:txBody>
      </p:sp>
    </p:spTree>
    <p:extLst>
      <p:ext uri="{BB962C8B-B14F-4D97-AF65-F5344CB8AC3E}">
        <p14:creationId xmlns:p14="http://schemas.microsoft.com/office/powerpoint/2010/main" val="58869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13885</TotalTime>
  <Words>530</Words>
  <Application>Microsoft Office PowerPoint</Application>
  <PresentationFormat>Widescreen</PresentationFormat>
  <Paragraphs>120</Paragraphs>
  <Slides>22</Slides>
  <Notes>16</Notes>
  <HiddenSlides>2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Tema do Office</vt:lpstr>
      <vt:lpstr>                                                                                                 </vt:lpstr>
      <vt:lpstr>Objetivo Geral</vt:lpstr>
      <vt:lpstr>Objetivos Específicos</vt:lpstr>
      <vt:lpstr>Apresentação do PowerPoint</vt:lpstr>
      <vt:lpstr>Contextualização da Estratégia da JF2: Normativas</vt:lpstr>
      <vt:lpstr>Contextualização da Estratégia da JF2: Requisitos para Elaboração do Plano Estratégico</vt:lpstr>
      <vt:lpstr>Contextualização da Estratégia da JF2: Processo de Planejamento Estratégico</vt:lpstr>
      <vt:lpstr>Contextualização da Estratégia da JF2: Modelo de Gestão Estratégica</vt:lpstr>
      <vt:lpstr>Contextualização da Estratégia da JF2: Relevância do Alinhamento Estratégico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Justiça Federal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Pedro Hikaru Oishi</dc:creator>
  <cp:lastModifiedBy>Adilson Medeiros da Silva</cp:lastModifiedBy>
  <cp:revision>586</cp:revision>
  <cp:lastPrinted>2022-04-07T21:10:53Z</cp:lastPrinted>
  <dcterms:created xsi:type="dcterms:W3CDTF">2021-07-30T14:59:46Z</dcterms:created>
  <dcterms:modified xsi:type="dcterms:W3CDTF">2025-04-07T14:44:08Z</dcterms:modified>
</cp:coreProperties>
</file>