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embeddedFontLst>
    <p:embeddedFont>
      <p:font typeface="Raleway"/>
      <p:regular r:id="rId23"/>
      <p:bold r:id="rId24"/>
      <p:italic r:id="rId25"/>
      <p:boldItalic r:id="rId26"/>
    </p:embeddedFont>
    <p:embeddedFont>
      <p:font typeface="Lato"/>
      <p:regular r:id="rId27"/>
      <p:bold r:id="rId28"/>
      <p:italic r:id="rId29"/>
      <p:boldItalic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Raleway-bold.fntdata"/><Relationship Id="rId23" Type="http://schemas.openxmlformats.org/officeDocument/2006/relationships/font" Target="fonts/Raleway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Raleway-boldItalic.fntdata"/><Relationship Id="rId25" Type="http://schemas.openxmlformats.org/officeDocument/2006/relationships/font" Target="fonts/Raleway-italic.fntdata"/><Relationship Id="rId28" Type="http://schemas.openxmlformats.org/officeDocument/2006/relationships/font" Target="fonts/Lato-bold.fntdata"/><Relationship Id="rId27" Type="http://schemas.openxmlformats.org/officeDocument/2006/relationships/font" Target="fonts/Lat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La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schemas.openxmlformats.org/officeDocument/2006/relationships/font" Target="fonts/La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e290107e32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e290107e32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e290107e32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e290107e32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e290107e32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e290107e32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e29d69f667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e29d69f667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e290107e32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e290107e32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e29d69f6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e29d69f6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e29d69f667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e29d69f667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e29d69f8d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1e29d69f8d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e290107e3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e290107e3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e27875242a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e27875242a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e27875242a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e27875242a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e27875242a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e27875242a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e27875242a_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e27875242a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e27875242a_1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e27875242a_1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e27875242a_1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e27875242a_1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e27875242a_1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e27875242a_1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Relationship Id="rId4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Perspectivas da Priorização do Primeiro Grau - Justiça Federal</a:t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Vilian Bollmann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Dados estatísticos </a:t>
            </a:r>
            <a:endParaRPr/>
          </a:p>
        </p:txBody>
      </p:sp>
      <p:sp>
        <p:nvSpPr>
          <p:cNvPr id="147" name="Google Shape;147;p22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/>
              <a:t>https://painel-estatistica.stg.cloud.cnj.jus.br/estatisticas.html - 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900"/>
              <a:t>(dados até 28-02-2023) </a:t>
            </a:r>
            <a:endParaRPr sz="19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458200" cy="4667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4"/>
          <p:cNvSpPr txBox="1"/>
          <p:nvPr>
            <p:ph idx="4294967295"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Quantidade de decisões</a:t>
            </a:r>
            <a:endParaRPr/>
          </a:p>
        </p:txBody>
      </p:sp>
      <p:pic>
        <p:nvPicPr>
          <p:cNvPr id="158" name="Google Shape;15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6250" y="204788"/>
            <a:ext cx="8191500" cy="473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7075" y="0"/>
            <a:ext cx="9933475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6"/>
          <p:cNvSpPr txBox="1"/>
          <p:nvPr>
            <p:ph type="title"/>
          </p:nvPr>
        </p:nvSpPr>
        <p:spPr>
          <a:xfrm>
            <a:off x="727650" y="59200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Temas, desafios e perspectivas I</a:t>
            </a:r>
            <a:endParaRPr/>
          </a:p>
        </p:txBody>
      </p:sp>
      <p:sp>
        <p:nvSpPr>
          <p:cNvPr id="169" name="Google Shape;169;p26"/>
          <p:cNvSpPr txBox="1"/>
          <p:nvPr>
            <p:ph idx="1" type="body"/>
          </p:nvPr>
        </p:nvSpPr>
        <p:spPr>
          <a:xfrm>
            <a:off x="161475" y="1306050"/>
            <a:ext cx="8847900" cy="376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-"/>
            </a:pPr>
            <a:r>
              <a:rPr lang="pt-BR" sz="2100">
                <a:latin typeface="Arial"/>
                <a:ea typeface="Arial"/>
                <a:cs typeface="Arial"/>
                <a:sym typeface="Arial"/>
              </a:rPr>
              <a:t>EC 95, novo arcabouço fiscal e regime de custas do Fundo Especial da Justiça Federal (FEJUFE);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-"/>
            </a:pPr>
            <a:r>
              <a:rPr lang="pt-BR" sz="2100">
                <a:latin typeface="Arial"/>
                <a:ea typeface="Arial"/>
                <a:cs typeface="Arial"/>
                <a:sym typeface="Arial"/>
              </a:rPr>
              <a:t>Equalização de carga virtual e Novos modelos organizacionais (secretarias únicas, centrais de conciliação, centrais de convênios, Forças-tarefas);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-"/>
            </a:pPr>
            <a:r>
              <a:rPr lang="pt-BR" sz="2100">
                <a:latin typeface="Arial"/>
                <a:ea typeface="Arial"/>
                <a:cs typeface="Arial"/>
                <a:sym typeface="Arial"/>
              </a:rPr>
              <a:t>Relação interna de gestão administrativa SJ, TRF e CJF - captação de demandas da 1a instância e elaboração do orçamento pelo CJF;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-"/>
            </a:pPr>
            <a:r>
              <a:rPr lang="pt-BR" sz="2100">
                <a:latin typeface="Arial"/>
                <a:ea typeface="Arial"/>
                <a:cs typeface="Arial"/>
                <a:sym typeface="Arial"/>
              </a:rPr>
              <a:t>Distribuição de cargos de servidores e PL 8132 com criação cargos de servidores;</a:t>
            </a:r>
            <a:endParaRPr sz="33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7"/>
          <p:cNvSpPr txBox="1"/>
          <p:nvPr>
            <p:ph type="title"/>
          </p:nvPr>
        </p:nvSpPr>
        <p:spPr>
          <a:xfrm>
            <a:off x="729450" y="6347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Temas, desafios e perspectivas II</a:t>
            </a:r>
            <a:endParaRPr/>
          </a:p>
        </p:txBody>
      </p:sp>
      <p:sp>
        <p:nvSpPr>
          <p:cNvPr id="175" name="Google Shape;175;p27"/>
          <p:cNvSpPr txBox="1"/>
          <p:nvPr>
            <p:ph idx="1" type="body"/>
          </p:nvPr>
        </p:nvSpPr>
        <p:spPr>
          <a:xfrm>
            <a:off x="107150" y="1246400"/>
            <a:ext cx="9036900" cy="389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/>
              <a:t>- Política de retenção de talentos para funções de assessoramento, tal como teletrabalho e CJ;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000"/>
              <a:t>- (Re)Valorização dos comitês de priorização e orçamentos (capacitação, estruturação e integração nos conselhos de administração, inclusive para voz e voto na elaboração do orçamento e acompanhamento  mensal de seu cumprimento) ;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000"/>
              <a:t>- Formas de exigibilidade do cumprimento das resoluções (exigência de apresentação de planos de trabalho, critérios para selos ou premiações pelo CNJ, etc);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2000"/>
              <a:t>- Valorização atividade administrativa;</a:t>
            </a:r>
            <a:endParaRPr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8"/>
          <p:cNvSpPr txBox="1"/>
          <p:nvPr>
            <p:ph type="title"/>
          </p:nvPr>
        </p:nvSpPr>
        <p:spPr>
          <a:xfrm>
            <a:off x="727650" y="57777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Temas, desafios e perspectivas III</a:t>
            </a:r>
            <a:endParaRPr/>
          </a:p>
        </p:txBody>
      </p:sp>
      <p:sp>
        <p:nvSpPr>
          <p:cNvPr id="181" name="Google Shape;181;p28"/>
          <p:cNvSpPr txBox="1"/>
          <p:nvPr>
            <p:ph idx="1" type="body"/>
          </p:nvPr>
        </p:nvSpPr>
        <p:spPr>
          <a:xfrm>
            <a:off x="0" y="1306050"/>
            <a:ext cx="9074400" cy="356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/>
              <a:t>- Valorização da interiorização;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200"/>
              <a:t>- Capacitação juízes e servidores dos conhecimentos específicos e orçamentários;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200"/>
              <a:t>- Crescimento pontual e gradual;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200"/>
              <a:t>- Residência jurídica;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2200"/>
              <a:t>- Questão processos sem baixa por sua natureza (alimentos, execução fiscal, saúde, processos suspensos e reativados, etc).</a:t>
            </a:r>
            <a:endParaRPr sz="2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9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Agradecimentos finais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7650" y="5777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Escopo da apresentação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27650" y="1409225"/>
            <a:ext cx="7688700" cy="24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/>
              <a:t>- Quem é a Justiça Federal? Passado e presente.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2200"/>
              <a:t>- Perspectivas originadas nos debates deste webinário.</a:t>
            </a:r>
            <a:endParaRPr sz="2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615475" y="50272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Breve histórico da Justiça Federal - antes da CF/88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23250" y="1234825"/>
            <a:ext cx="9101100" cy="385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b="1" lang="pt-BR" sz="1407"/>
              <a:t>1890 - Nascimento da Justiça Federal</a:t>
            </a:r>
            <a:r>
              <a:rPr lang="pt-BR" sz="1407"/>
              <a:t> (Decreto 848, posteriormente complementado pela Lei 221/1894 e Decreto 3084 de 1918) [REPÚBLICA]</a:t>
            </a:r>
            <a:endParaRPr sz="1407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b="1" lang="pt-BR" sz="1407"/>
              <a:t>1937 - Extinção da Justiça Federal</a:t>
            </a:r>
            <a:r>
              <a:rPr lang="pt-BR" sz="1407"/>
              <a:t> [ESTADO NOVO] - ações nas Varas da Fazenda Pública com recursos ao STF</a:t>
            </a:r>
            <a:endParaRPr sz="1407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b="1" lang="pt-BR" sz="1407"/>
              <a:t>1946 - Criação do Tribunal Federal de Recursos - TFR</a:t>
            </a:r>
            <a:r>
              <a:rPr lang="pt-BR" sz="1407"/>
              <a:t>, com 9 juízes (CEB/1945) </a:t>
            </a:r>
            <a:endParaRPr sz="1407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b="1" lang="pt-BR" sz="1407"/>
              <a:t>1965 - Reimplantação do primeiro grau da JF</a:t>
            </a:r>
            <a:r>
              <a:rPr lang="pt-BR" sz="1407"/>
              <a:t> (AI2, posteriormente complementado pela Lei 5010/1966, com criação do CJF, ligado ao TFR, que foi ampliado para 13)</a:t>
            </a:r>
            <a:endParaRPr sz="1407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pt-BR" sz="1407"/>
              <a:t>1967 - Previsão de mais dois novos TFRs (PE e SP), a serem implantados por LC, mas nunca implementados;</a:t>
            </a:r>
            <a:endParaRPr sz="1407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pt-BR" sz="1407"/>
              <a:t>1972/1974 - 1º concurso para JF</a:t>
            </a:r>
            <a:endParaRPr sz="1407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pt-BR" sz="1407"/>
              <a:t>1977 - Ampliação do TFR para 27 ministros (EC 7)</a:t>
            </a:r>
            <a:endParaRPr sz="1407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SzPts val="852"/>
              <a:buNone/>
            </a:pPr>
            <a:r>
              <a:rPr lang="pt-BR" sz="1407"/>
              <a:t>1987 - Reestruturação do primeiro grau criando 68 varas (Lei 7583/1987), 30 cargos de JFS (Lei 7595/1987) e mais 8 varas (Lei 7631/1987)</a:t>
            </a:r>
            <a:endParaRPr sz="1407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659850" y="56352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Breve histórico da Justiça Federal - CF/88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0" y="1363050"/>
            <a:ext cx="9008400" cy="371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rPr b="1" lang="pt-BR" sz="1920"/>
              <a:t>1988 - Criação dos TRFs</a:t>
            </a:r>
            <a:r>
              <a:rPr lang="pt-BR" sz="1920"/>
              <a:t> (CF/1988)</a:t>
            </a:r>
            <a:endParaRPr sz="192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440"/>
              <a:buNone/>
            </a:pPr>
            <a:r>
              <a:rPr lang="pt-BR" sz="1920"/>
              <a:t>1989 - Composição inicial dos TRFs (Lei 7727/1989)</a:t>
            </a:r>
            <a:endParaRPr sz="192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440"/>
              <a:buNone/>
            </a:pPr>
            <a:r>
              <a:rPr lang="pt-BR" sz="1920"/>
              <a:t>1990 - Criação de 2 varas no RS (Lei 8146/1990)</a:t>
            </a:r>
            <a:endParaRPr sz="192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440"/>
              <a:buNone/>
            </a:pPr>
            <a:r>
              <a:rPr lang="pt-BR" sz="1920"/>
              <a:t>1991 - Criação de 186 cargos de JFS (Lei 8235/1991) e 16 varas na 1a região (Lei 8251/1991)</a:t>
            </a:r>
            <a:endParaRPr sz="192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440"/>
              <a:buNone/>
            </a:pPr>
            <a:r>
              <a:rPr lang="pt-BR" sz="1920"/>
              <a:t>1992 - Criação de 31 varas na 4a Região (Lei 8424/1992), 3 na 5a Região (Lei 8495/1992), 35 na 2a Região (Lei 8535/1991) e ampliação do TRF3 (Lei 8418/1991)</a:t>
            </a:r>
            <a:endParaRPr sz="192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440"/>
              <a:buNone/>
            </a:pPr>
            <a:r>
              <a:rPr lang="pt-BR" sz="1920"/>
              <a:t>1998 - Criação de 50 varas na 4a Região (Lei 9664/1998)</a:t>
            </a:r>
            <a:endParaRPr sz="192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440"/>
              <a:buNone/>
            </a:pPr>
            <a:r>
              <a:rPr lang="pt-BR" sz="1920"/>
              <a:t>1999 - Reestruturação do primeiro grau criando 100 varas (Lei 9788/1999)</a:t>
            </a:r>
            <a:endParaRPr sz="192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727650" y="53502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Breve histórico da Justiça Federal - anos 2000</a:t>
            </a:r>
            <a:endParaRPr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71450" y="1334550"/>
            <a:ext cx="9029700" cy="380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27"/>
              <a:t>2000 - Ampliação dos Tribunais Regionais Federais 36 cargos (Lei 9967/2000)</a:t>
            </a:r>
            <a:endParaRPr sz="3027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pt-BR" sz="3027"/>
              <a:t>2002 - Juizados Especiais Federais (Lei 10259/2001)</a:t>
            </a:r>
            <a:endParaRPr b="1" sz="3027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3027"/>
              <a:t>2003 - Criação de 183 Varas Federais para interiorização da JF (Lei 10772/2003)</a:t>
            </a:r>
            <a:endParaRPr sz="3027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3027"/>
              <a:t>2009 - Criação de 230 Varas Federais (Lei 12011/2009)</a:t>
            </a:r>
            <a:endParaRPr sz="3027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pt-BR" sz="3027"/>
              <a:t>2012 - Criação de estrutura permanente para as Turmas Recursais</a:t>
            </a:r>
            <a:r>
              <a:rPr lang="pt-BR" sz="3027"/>
              <a:t> dos JEF - 225 cargos  (Lei 12665/2012)</a:t>
            </a:r>
            <a:endParaRPr sz="3027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3027"/>
              <a:t>2013 - Criação TRFs 6ª, 7ª, 8ª e 9ª regiões pela EC 73, suspensa por liminar na ADI 5017/2013</a:t>
            </a:r>
            <a:endParaRPr sz="3027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t-BR" sz="3027"/>
              <a:t>2021 - Criação do TRF6, mediante conversão</a:t>
            </a:r>
            <a:r>
              <a:rPr lang="pt-BR" sz="3027"/>
              <a:t> de 20 cargos de Juiz Federal Substituto para 18 de Desembargador (Lei 14226/2021) </a:t>
            </a:r>
            <a:r>
              <a:rPr b="1" lang="pt-BR" sz="3027"/>
              <a:t>e ampliação dos demais TRF</a:t>
            </a:r>
            <a:r>
              <a:rPr lang="pt-BR" sz="3027"/>
              <a:t> mediante conversão de 66 cargos de JFS em 57 Desembargadores (Lei 14253/2021)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658225" y="56352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Situação atual</a:t>
            </a:r>
            <a:endParaRPr/>
          </a:p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178600" y="1377300"/>
            <a:ext cx="8765400" cy="366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/>
              <a:t>"Na Justiça Federal, são 790 varas e 194 juizados especiais federais" (CNJ, Justiça em Números 2022, p. 40)</a:t>
            </a:r>
            <a:endParaRPr sz="2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500"/>
              <a:t>Total cargos criados em TRF ou Turma Recursal: 419</a:t>
            </a:r>
            <a:endParaRPr sz="2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500"/>
              <a:t>Nos últimos 20 anos, </a:t>
            </a:r>
            <a:r>
              <a:rPr lang="pt-BR" sz="2500" u="sng"/>
              <a:t>unidades </a:t>
            </a:r>
            <a:r>
              <a:rPr lang="pt-BR" sz="2500"/>
              <a:t>criadas: </a:t>
            </a:r>
            <a:endParaRPr sz="2500"/>
          </a:p>
          <a:p>
            <a:pPr indent="-387350" lvl="0" marL="457200" rtl="0" algn="l">
              <a:spcBef>
                <a:spcPts val="1200"/>
              </a:spcBef>
              <a:spcAft>
                <a:spcPts val="0"/>
              </a:spcAft>
              <a:buSzPts val="2500"/>
              <a:buChar char="●"/>
            </a:pPr>
            <a:r>
              <a:rPr lang="pt-BR" sz="2500"/>
              <a:t>1º grau 413; 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pt-BR" sz="2500"/>
              <a:t>2º grau 300.</a:t>
            </a:r>
            <a:endParaRPr sz="25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/>
          <p:nvPr>
            <p:ph type="title"/>
          </p:nvPr>
        </p:nvSpPr>
        <p:spPr>
          <a:xfrm>
            <a:off x="727650" y="1288075"/>
            <a:ext cx="7688700" cy="6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Casos novos por magistrado(a)</a:t>
            </a:r>
            <a:endParaRPr/>
          </a:p>
        </p:txBody>
      </p:sp>
      <p:sp>
        <p:nvSpPr>
          <p:cNvPr id="123" name="Google Shape;123;p19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24" name="Google Shape;12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4275" y="1899725"/>
            <a:ext cx="7639050" cy="261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21425" y="4010013"/>
            <a:ext cx="2857500" cy="1133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>
            <p:ph type="title"/>
          </p:nvPr>
        </p:nvSpPr>
        <p:spPr>
          <a:xfrm>
            <a:off x="729450" y="12798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Casos novos por servidor(a)</a:t>
            </a:r>
            <a:endParaRPr/>
          </a:p>
        </p:txBody>
      </p:sp>
      <p:sp>
        <p:nvSpPr>
          <p:cNvPr id="131" name="Google Shape;131;p20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32" name="Google Shape;13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450" y="1971175"/>
            <a:ext cx="7029450" cy="2476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94100" y="4168450"/>
            <a:ext cx="2458109" cy="975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Carga de trabalho por servidor(a)</a:t>
            </a:r>
            <a:endParaRPr/>
          </a:p>
        </p:txBody>
      </p:sp>
      <p:sp>
        <p:nvSpPr>
          <p:cNvPr id="139" name="Google Shape;139;p21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40" name="Google Shape;14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1000" y="1998363"/>
            <a:ext cx="8572500" cy="254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57575" y="4129650"/>
            <a:ext cx="2555924" cy="1013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