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1"/>
  </p:notesMasterIdLst>
  <p:handoutMasterIdLst>
    <p:handoutMasterId r:id="rId12"/>
  </p:handoutMasterIdLst>
  <p:sldIdLst>
    <p:sldId id="298" r:id="rId4"/>
    <p:sldId id="299" r:id="rId5"/>
    <p:sldId id="301" r:id="rId6"/>
    <p:sldId id="304" r:id="rId7"/>
    <p:sldId id="300" r:id="rId8"/>
    <p:sldId id="302" r:id="rId9"/>
    <p:sldId id="303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74" autoAdjust="0"/>
  </p:normalViewPr>
  <p:slideViewPr>
    <p:cSldViewPr snapToGrid="0">
      <p:cViewPr varScale="1">
        <p:scale>
          <a:sx n="114" d="100"/>
          <a:sy n="114" d="100"/>
        </p:scale>
        <p:origin x="55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696519-77A5-42E9-9F7C-68841B76CE9F}" type="datetime1">
              <a:rPr lang="pt-BR" smtClean="0"/>
              <a:t>09/05/2023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01C0E-6041-40BD-877C-FB9FBD0CE1C9}" type="datetime1">
              <a:rPr lang="pt-BR" smtClean="0"/>
              <a:pPr/>
              <a:t>09/05/2023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Editar estilos de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11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ço Reservado para Imagem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sua Foto Aqui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120000"/>
              </a:lnSpc>
              <a:defRPr lang="en-ZA" sz="4400" b="1" spc="-300" dirty="0"/>
            </a:lvl1pPr>
          </a:lstStyle>
          <a:p>
            <a:pPr lvl="0" algn="r" rtl="0"/>
            <a:r>
              <a:rPr lang="pt-BR" dirty="0"/>
              <a:t>Clique para editar o título da 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pt-BR" dirty="0"/>
              <a:t>Clique para editar o estilo de subtítulo Mestre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Texto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11" name="Espaço Reservado para Texto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13" name="Espaço Reservado para Texto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15" name="Espaço Reservado para Texto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17" name="Espaço Reservado para Texto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sor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ço Reservado para Imagem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</a:t>
            </a:r>
            <a:br>
              <a:rPr lang="pt-BR" dirty="0"/>
            </a:br>
            <a:r>
              <a:rPr lang="pt-BR" dirty="0"/>
              <a:t>sua Foto Aqui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 rtl="0"/>
            <a:r>
              <a:rPr lang="pt-BR" dirty="0"/>
              <a:t>Clique para editar o divisor de seção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t-BR" dirty="0"/>
              <a:t>Clique para editar o estilo de subtítulo Mestre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sor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ço Reservado para Imagem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</a:t>
            </a:r>
            <a:br>
              <a:rPr lang="pt-BR" dirty="0"/>
            </a:br>
            <a:r>
              <a:rPr lang="pt-BR" dirty="0"/>
              <a:t>sua Foto Aqui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divisor de seção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t-BR" dirty="0"/>
              <a:t>Clique para editar o estilo de subtítulo Mestre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e Imagem de Tex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sua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defRPr sz="42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Editar título da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e Imagem de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sua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defRPr sz="39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mparação à Esquerda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12" name="Espaço Reservado para Comparação à Esquerda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texto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sua foto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 dirty="0"/>
              <a:t>Insira sua legenda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2" name="Espaço Reservado para o Número do Slide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dirty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igad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ço Reservado para Imagem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t-BR" dirty="0"/>
              <a:t>Insira ou Arraste e Solte sua Foto Aqui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 rtl="0"/>
            <a:r>
              <a:rPr lang="pt-BR" dirty="0"/>
              <a:t>Obrigado</a:t>
            </a:r>
          </a:p>
        </p:txBody>
      </p:sp>
      <p:sp>
        <p:nvSpPr>
          <p:cNvPr id="9" name="Espaço Reservado para Texto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Nome completo</a:t>
            </a:r>
          </a:p>
        </p:txBody>
      </p:sp>
      <p:sp>
        <p:nvSpPr>
          <p:cNvPr id="10" name="Espaço Reservado para Texto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Número do telefone</a:t>
            </a:r>
          </a:p>
        </p:txBody>
      </p:sp>
      <p:sp>
        <p:nvSpPr>
          <p:cNvPr id="11" name="Espaço Reservado para Texto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lnSpc>
                <a:spcPct val="70000"/>
              </a:lnSpc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Contato por </a:t>
            </a:r>
            <a:r>
              <a:rPr lang="pt-BR" dirty="0" err="1"/>
              <a:t>Email</a:t>
            </a:r>
            <a:r>
              <a:rPr lang="pt-BR" dirty="0"/>
              <a:t> ou Mídia Social</a:t>
            </a:r>
          </a:p>
        </p:txBody>
      </p:sp>
      <p:sp>
        <p:nvSpPr>
          <p:cNvPr id="12" name="Espaço Reservado para Texto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Site da empresa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pt-BR" dirty="0"/>
              <a:t>Subtítulo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31" name="Forma livre: Forma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pt-BR" dirty="0"/>
              <a:t>Clique para editar o título da página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pt-BR" dirty="0"/>
              <a:t>Editar estilos de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4" name="Caixa de texto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pt-BR" sz="2500" b="1" i="0" spc="-10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pt-BR" sz="1600" b="1" i="0" spc="-10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pt-BR" sz="1600" b="1" i="0" spc="-100" baseline="0" dirty="0">
                <a:solidFill>
                  <a:schemeClr val="accent1"/>
                </a:solidFill>
                <a:latin typeface="+mj-lt"/>
              </a:rPr>
            </a:br>
            <a:r>
              <a:rPr lang="pt-BR" sz="1200" b="0" i="0" spc="14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  <a:endParaRPr lang="pt-BR" sz="1200" b="0" i="0" spc="14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54" r:id="rId13"/>
    <p:sldLayoutId id="2147483655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spaço Reservado para Imagem 11" descr="Mãos unidas em círculo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2811053"/>
            <a:ext cx="8991600" cy="1261295"/>
          </a:xfrm>
        </p:spPr>
        <p:txBody>
          <a:bodyPr rtlCol="0"/>
          <a:lstStyle/>
          <a:p>
            <a:pPr algn="l" rtl="0">
              <a:lnSpc>
                <a:spcPct val="90000"/>
              </a:lnSpc>
            </a:pPr>
            <a: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  <a:t>DESAFIOS  DA  </a:t>
            </a:r>
            <a:b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</a:br>
            <a: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  <a:t>IMPLEMENTAÇÃO  DA  </a:t>
            </a:r>
            <a:b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</a:br>
            <a: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  <a:t>POLÍTICA  DE  ATENÇÃO PRIORITÁRIA AO</a:t>
            </a:r>
            <a:b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</a:br>
            <a:r>
              <a:rPr lang="pt-BR" sz="1800" b="1" kern="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Lucida Sans Unicode" panose="020B0602030504020204" pitchFamily="34" charset="0"/>
              </a:rPr>
              <a:t>PRIMEIRO  GRAU  DE JURISDIÇÃO</a:t>
            </a:r>
            <a:endParaRPr lang="pt-BR" sz="6000" dirty="0">
              <a:latin typeface="Arial Black" panose="020B0A04020102020204" pitchFamily="34" charset="0"/>
            </a:endParaRP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1156913"/>
          </a:xfrm>
        </p:spPr>
        <p:txBody>
          <a:bodyPr rtlCol="0"/>
          <a:lstStyle/>
          <a:p>
            <a:r>
              <a:rPr lang="pt-BR" sz="1800" kern="50" dirty="0">
                <a:effectLst/>
              </a:rPr>
              <a:t>COMITÊ GESTOR REGIONAL (art. 4º da Resolução CNJ 194/2014) E COMITÊS ORÇAMENTÁRIOS DE PRIMEIRO GRAU E DE SEGUNDO GRAUS (art. 5º da Resolução CNJ 195/2014).</a:t>
            </a:r>
            <a:endParaRPr lang="pt-BR" sz="1800" kern="5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rtl="0"/>
            <a:endParaRPr lang="pt-BR" dirty="0"/>
          </a:p>
        </p:txBody>
      </p:sp>
      <p:pic>
        <p:nvPicPr>
          <p:cNvPr id="1028" name="Picture 4" descr="CONSELHO NACIONAL DE JUSTIÇA">
            <a:extLst>
              <a:ext uri="{FF2B5EF4-FFF2-40B4-BE49-F238E27FC236}">
                <a16:creationId xmlns:a16="http://schemas.microsoft.com/office/drawing/2014/main" id="{0C39E718-872B-9781-2BE2-4DDE589FA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505" y="2879939"/>
            <a:ext cx="19526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00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D09E3-F5E7-659D-0949-78DC97E9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Resolução 194/2014 do CNJ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D7F078-F216-ADDA-82C0-2B753FE2355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212529"/>
                </a:solidFill>
                <a:effectLst/>
                <a:latin typeface="tahoma" panose="020B0604030504040204" pitchFamily="34" charset="0"/>
              </a:rPr>
              <a:t>Institui Política Nacional de Atenção Prioritária ao Primeiro Grau de Jurisdição e dá outras providências.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9B6A70-8F49-4FF9-D844-5D1EFEE462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 b="0" i="0" dirty="0">
              <a:solidFill>
                <a:srgbClr val="212529"/>
              </a:solidFill>
              <a:effectLst/>
              <a:latin typeface="Nunito" pitchFamily="2" charset="0"/>
            </a:endParaRPr>
          </a:p>
          <a:p>
            <a:endParaRPr lang="pt-BR" dirty="0">
              <a:solidFill>
                <a:srgbClr val="212529"/>
              </a:solidFill>
              <a:latin typeface="Nunito" pitchFamily="2" charset="0"/>
            </a:endParaRPr>
          </a:p>
          <a:p>
            <a:endParaRPr lang="pt-BR" b="0" i="0" dirty="0">
              <a:solidFill>
                <a:srgbClr val="212529"/>
              </a:solidFill>
              <a:effectLst/>
              <a:latin typeface="Nunito" pitchFamily="2" charset="0"/>
            </a:endParaRPr>
          </a:p>
          <a:p>
            <a:r>
              <a:rPr lang="pt-BR" b="0" i="0" dirty="0">
                <a:solidFill>
                  <a:srgbClr val="212529"/>
                </a:solidFill>
                <a:effectLst/>
                <a:latin typeface="Nunito" pitchFamily="2" charset="0"/>
              </a:rPr>
              <a:t>Art. 1º Instituir a Política Nacional de Atenção Prioritária ao Primeiro Grau de Jurisdição, com o objetivo de desenvolver, em caráter permanente, iniciativas voltadas ao aperfeiçoamento da qualidade, da celeridade, da eficiência, da eficácia e da efetividade dos serviços judiciários da primeira instância dos tribunais brasileiros, nos termos desta Resolução.</a:t>
            </a: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025394B-9F2B-3619-BE74-CEE2E77CC0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368000"/>
            <a:ext cx="5472113" cy="4823250"/>
          </a:xfrm>
        </p:spPr>
        <p:txBody>
          <a:bodyPr/>
          <a:lstStyle/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Art. 4º Os tribunais devem constituir Comitê Gestor Regional para gestão e implementação da Política no âmbito de sua atuação, com as seguintes atribuições, sem prejuízo de outras necessárias ao cumprimento dos seus objetivos: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 – fomentar, coordenar e implementar os programas, projetos e ações vinculados à Política;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II – atuar na interlocução com o CNJ, a </a:t>
            </a:r>
            <a:r>
              <a:rPr lang="pt-BR" sz="1600" b="1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Rede de Priorização do Primeiro Grau</a:t>
            </a:r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 e as instituições parceiras, compartilhando iniciativas, dificuldades, aprendizados e resultados; 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III – interagir permanentemente com o representante do tribunal na </a:t>
            </a:r>
            <a:r>
              <a:rPr lang="pt-BR" sz="1600" b="1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Rede de Governança Colaborativa do Poder Judiciário</a:t>
            </a:r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 e com a comissão e/ou unidade responsável pela execução do Plano Estratégico; (Portaria 59/2013 do CNJ)  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IV – promover reuniões, encontros e eventos para desenvolvimento dos trabalhos;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600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V – monitorar, avaliar e divulgar os resultados alcançados.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564517-15C2-B743-B497-DDDE61F6BAC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rtl="0"/>
            <a:r>
              <a:rPr lang="pt-BR"/>
              <a:t>Adicionar um rodapé</a:t>
            </a:r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DB8A372-9358-3F56-53FE-8C21EC3C428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40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61603-D566-4C22-D2F7-E83F06D79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Resolução 195/2014 do CNJ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5E8C8D-5B9D-D20A-42E0-D1864810F2E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pt-BR" sz="1400" b="0" i="0" dirty="0">
                <a:solidFill>
                  <a:srgbClr val="212529"/>
                </a:solidFill>
                <a:effectLst/>
                <a:latin typeface="Nunito" pitchFamily="2" charset="0"/>
              </a:rPr>
              <a:t>Dispõe sobre a distribuição de orçamento nos órgãos do Poder Judiciário de primeiro e segundo graus e dá outras providências.</a:t>
            </a:r>
          </a:p>
          <a:p>
            <a:endParaRPr lang="pt-BR" sz="140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3952E2-2E68-37D6-9B3C-67F9A2871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212529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Art. 5º </a:t>
            </a:r>
            <a:r>
              <a:rPr lang="pt-BR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Os tribunais devem constituir </a:t>
            </a:r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Comitê Orçamentário de primeiro grau</a:t>
            </a:r>
            <a:r>
              <a:rPr lang="pt-BR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 e </a:t>
            </a:r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Comitê Orçamentário de segundo grau</a:t>
            </a:r>
            <a:r>
              <a:rPr lang="pt-BR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 com as seguintes atribuições:</a:t>
            </a:r>
          </a:p>
          <a:p>
            <a:pPr algn="just"/>
            <a:endParaRPr lang="pt-BR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 – auxiliar na captação das necessidades ou demandas;</a:t>
            </a:r>
          </a:p>
          <a:p>
            <a:pPr algn="just"/>
            <a:endParaRPr lang="pt-BR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II – realizar encontros, preferencialmente no primeiro quadrimestre de cada ano, para discutir as necessidades ou demandas, bem como para auxiliar na definição das prioridades, de modo a alinhá-las à possibilidade orçamentária;</a:t>
            </a:r>
          </a:p>
          <a:p>
            <a:pPr algn="just"/>
            <a:endParaRPr lang="pt-BR" dirty="0">
              <a:solidFill>
                <a:schemeClr val="tx1"/>
              </a:solidFill>
              <a:effectLst/>
              <a:latin typeface="Nunito" pitchFamily="2" charset="0"/>
              <a:ea typeface="Times New Roman" panose="02020603050405020304" pitchFamily="18" charset="0"/>
            </a:endParaRPr>
          </a:p>
          <a:p>
            <a:pPr algn="just"/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III – auxiliar a </a:t>
            </a:r>
            <a:r>
              <a:rPr lang="pt-BR" b="1" u="sng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elaboração da proposta orçamentária</a:t>
            </a:r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;</a:t>
            </a:r>
          </a:p>
          <a:p>
            <a:pPr algn="just"/>
            <a:endParaRPr lang="pt-BR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IV – auxiliar a </a:t>
            </a:r>
            <a:r>
              <a:rPr lang="pt-BR" b="1" u="sng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execução do orçamento</a:t>
            </a:r>
            <a:r>
              <a:rPr lang="pt-BR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, notadamente por meio do acompanhamento de projetos, iniciativas e contratações.</a:t>
            </a:r>
          </a:p>
          <a:p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EC7974-AA7F-BDE3-757D-B988CC90699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pt-BR"/>
              <a:t>Adicionar um rodapé</a:t>
            </a:r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16F8F0-E8C6-3DAF-9082-31E6706C6CA9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875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5EA8F-CEF9-79A8-6D2F-FAD82B9F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Resolução 195/2014 do CNJ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6EF93A-89DB-6E03-B80E-D9375F72BF0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pt-BR" sz="1400" b="0" i="0" dirty="0">
                <a:solidFill>
                  <a:srgbClr val="212529"/>
                </a:solidFill>
                <a:effectLst/>
                <a:latin typeface="Nunito" pitchFamily="2" charset="0"/>
              </a:rPr>
              <a:t>Dispõe sobre a distribuição de orçamento nos órgãos do Poder Judiciário de primeiro e segundo graus e dá outras providências.</a:t>
            </a:r>
            <a:endParaRPr lang="pt-BR" sz="1400" dirty="0"/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2E14A3-3372-206B-8029-E56C1D49E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1800" dirty="0">
              <a:solidFill>
                <a:schemeClr val="tx1"/>
              </a:solidFill>
              <a:effectLst/>
              <a:latin typeface="Nunito" pitchFamily="2" charset="0"/>
              <a:ea typeface="Times New Roman" panose="02020603050405020304" pitchFamily="18" charset="0"/>
            </a:endParaRPr>
          </a:p>
          <a:p>
            <a:pPr algn="just"/>
            <a:endParaRPr lang="pt-BR" sz="1800" dirty="0">
              <a:solidFill>
                <a:schemeClr val="tx1"/>
              </a:solidFill>
              <a:effectLst/>
              <a:latin typeface="Nunito" pitchFamily="2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§ 1º Os Comitês Orçamentários de primeiro e de segundo graus contarão com o apoio técnico das áreas de orçamento e de gestão estratégica e trabalharão em permanente interação entre si e com os demais comitês temáticos.</a:t>
            </a:r>
          </a:p>
          <a:p>
            <a:pPr algn="just"/>
            <a:endParaRPr lang="pt-B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§ 2º Os encontros de que trata o inciso II devem ser amplamente divulgados, de modo a favorecer o comparecimento dos magistrados e servidores, sem prejuízo, quando possível, da participação por videoconferência ou instrumentos tecnológicos análogos.</a:t>
            </a:r>
          </a:p>
          <a:p>
            <a:pPr algn="just"/>
            <a:endParaRPr lang="pt-B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Art. 6º </a:t>
            </a:r>
            <a:r>
              <a:rPr lang="pt-BR" sz="1800" b="1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O Comitê Orçamentário de primeiro grau terá, no mínimo, a mesma composição do Comitê Gestor Regional da Política de Atenção Prioritária ao Primeiro Grau de Jurisdição,</a:t>
            </a:r>
            <a:r>
              <a:rPr lang="pt-BR" sz="1800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 estabelecido em Resolução do CNJ, </a:t>
            </a:r>
            <a:r>
              <a:rPr lang="pt-BR" sz="1800" b="1" u="sng" dirty="0">
                <a:solidFill>
                  <a:schemeClr val="tx1"/>
                </a:solidFill>
                <a:effectLst/>
                <a:latin typeface="Nunito" pitchFamily="2" charset="0"/>
                <a:ea typeface="Times New Roman" panose="02020603050405020304" pitchFamily="18" charset="0"/>
              </a:rPr>
              <a:t>facultada a instituição de um único comitê para as duas atribuições.</a:t>
            </a:r>
            <a:endParaRPr lang="pt-B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E4DDDD-4EB2-AACC-8B73-8A760592C3D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pt-BR"/>
              <a:t>Adicionar um rodapé</a:t>
            </a:r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431B44-5355-3171-C126-515CE5D9631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485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C5898-BDEF-A0FB-C134-9AE54B5B4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Pesquisa de 2022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3530DA-2655-2DC2-20B0-C5BD65358C0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pt-BR" dirty="0"/>
              <a:t>Rede de Governança colaborativa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9A8787-F9FE-CD3C-9E06-3FA7D9EEE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8881F988-8286-C416-3541-868B7BAB5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000" y="1512000"/>
            <a:ext cx="5472000" cy="473016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600" kern="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46. Sobre o Comitê Gestor Regional de que trata a Resolução CNJ n. 194/2014 – que institui a política nacional de atenção prioritária ao primeiro grau de jurisdição?</a:t>
            </a:r>
            <a:endParaRPr lang="pt-B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kern="0" dirty="0">
                <a:solidFill>
                  <a:srgbClr val="0070C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Comitê participa nas decisões relativas à distribuição do orçamento.</a:t>
            </a:r>
            <a:endParaRPr lang="pt-BR" sz="16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kern="0" dirty="0">
                <a:solidFill>
                  <a:srgbClr val="00B0F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Comitê opina a respeito das discussões relativas à distribuição do orçamento.</a:t>
            </a:r>
            <a:endParaRPr lang="pt-BR" sz="1600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kern="0" dirty="0">
                <a:solidFill>
                  <a:schemeClr val="accent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Comitê está formalmente constituído mas não possui participação ativa na distribuição do orçamento.</a:t>
            </a:r>
            <a:endParaRPr lang="pt-BR" sz="1600" kern="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kern="0" dirty="0">
                <a:solidFill>
                  <a:srgbClr val="7030A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se aplica</a:t>
            </a:r>
            <a:endParaRPr lang="pt-BR" sz="1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4145DD19-9C2E-9FB4-985C-05E138CBF6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7959B3D-428A-1CD3-B1BA-CA13558F92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7B17FBA-BBFA-9277-45AD-9F2B9CA0971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rtl="0"/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BA457BE-F89D-531D-26CD-AC890B801A7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5</a:t>
            </a:fld>
            <a:endParaRPr lang="pt-BR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D10E0EB-4749-2F0E-395E-665EE28DB7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887" y="1512001"/>
            <a:ext cx="5460113" cy="3999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8832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244C0-BE94-7E40-2088-905BAB78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dirty="0"/>
              <a:t>Política Nacional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E755D2-CC40-F394-913D-CB3A56CDAED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pt-BR" dirty="0"/>
              <a:t>3 Pilares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816062-FEFA-C616-B489-41B675A3C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1 – Criação da Política de Atenção Prioritária ao Primeiro Grau de Jurisdição </a:t>
            </a:r>
          </a:p>
          <a:p>
            <a:r>
              <a:rPr lang="pt-BR" dirty="0"/>
              <a:t>Resolução 194/2014 </a:t>
            </a:r>
          </a:p>
          <a:p>
            <a:endParaRPr lang="pt-BR" dirty="0"/>
          </a:p>
          <a:p>
            <a:r>
              <a:rPr lang="pt-BR" dirty="0"/>
              <a:t>2 – Distribuição de Orçamento entre Primeiro e Segundo Graus</a:t>
            </a:r>
          </a:p>
          <a:p>
            <a:r>
              <a:rPr lang="pt-BR" dirty="0"/>
              <a:t>Resolução 194/2014</a:t>
            </a:r>
          </a:p>
          <a:p>
            <a:endParaRPr lang="pt-BR" dirty="0"/>
          </a:p>
          <a:p>
            <a:r>
              <a:rPr lang="pt-BR" dirty="0"/>
              <a:t>3 - </a:t>
            </a:r>
            <a:r>
              <a:rPr lang="pt-BR" b="0" i="0" dirty="0">
                <a:solidFill>
                  <a:srgbClr val="212529"/>
                </a:solidFill>
                <a:effectLst/>
              </a:rPr>
              <a:t>Distribuição de servidores, de cargos em comissão e de funções de confiança nos órgãos do Poder Judiciário de primeiro e segundo graus</a:t>
            </a:r>
            <a:endParaRPr lang="pt-BR" dirty="0">
              <a:solidFill>
                <a:srgbClr val="212529"/>
              </a:solidFill>
            </a:endParaRPr>
          </a:p>
          <a:p>
            <a:r>
              <a:rPr lang="pt-BR" dirty="0">
                <a:solidFill>
                  <a:srgbClr val="212529"/>
                </a:solidFill>
              </a:rPr>
              <a:t>Resolução 219/2016 </a:t>
            </a:r>
          </a:p>
          <a:p>
            <a:endParaRPr lang="pt-BR" dirty="0">
              <a:solidFill>
                <a:srgbClr val="212529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DFBDE1-A5D9-684F-134F-2A5011D3A42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pt-BR"/>
              <a:t>Adicionar um rodapé</a:t>
            </a:r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7D7465-9B7A-971A-7823-68AC6E4C5F0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7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:a16="http://schemas.microsoft.com/office/drawing/2014/main" id="{A619AAEA-C33D-D6A3-580F-DDD340D0B8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BEB1D42-137A-813F-EFB7-A6532BECB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t-BR" dirty="0"/>
              <a:t>Obrigado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1AC9F1A-08B7-F404-B07D-AE91885D63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Tiago Mallmann Sulzbach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E49649-9C31-C79A-88D7-4596B3FCFE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dirty="0"/>
              <a:t>(61) 2326-4742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3BD528BE-3864-5654-F0DA-05F304A4DF2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pt-BR" dirty="0"/>
              <a:t>Tiago.Sulzbach@cnj.jus.br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89B63091-8D93-B7C6-45FA-5CFB976503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8200" y="5004754"/>
            <a:ext cx="2908883" cy="330644"/>
          </a:xfrm>
        </p:spPr>
        <p:txBody>
          <a:bodyPr/>
          <a:lstStyle/>
          <a:p>
            <a:r>
              <a:rPr lang="pt-BR" dirty="0"/>
              <a:t>www.cnj.jus.br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AB591395-7F23-A069-531F-932CA99B32A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rtl="0"/>
            <a:fld id="{19B51A1E-902D-48AF-9020-955120F399B6}" type="slidenum">
              <a:rPr lang="pt-BR" smtClean="0"/>
              <a:pPr rtl="0"/>
              <a:t>7</a:t>
            </a:fld>
            <a:endParaRPr lang="pt-BR" dirty="0"/>
          </a:p>
        </p:txBody>
      </p:sp>
      <p:pic>
        <p:nvPicPr>
          <p:cNvPr id="9" name="Imagem 8" descr="Sede do Conselho Nacional de Justiça CNJ em Brasília. | Flickr">
            <a:extLst>
              <a:ext uri="{FF2B5EF4-FFF2-40B4-BE49-F238E27FC236}">
                <a16:creationId xmlns:a16="http://schemas.microsoft.com/office/drawing/2014/main" id="{A6A09AF0-0FBF-2748-6CBD-A8B383473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5618" y="-100668"/>
            <a:ext cx="9039822" cy="72816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8714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358_TF16411250.potx" id="{ADA3E8C3-89B5-42F4-B40B-445B02320158}" vid="{73F44004-0E06-4849-A377-12E0D1D74C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64A4C9D-F801-4923-BC6D-E0006F512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2218FC-8412-44B9-9E82-D51F1F531141}">
  <ds:schemaRefs>
    <ds:schemaRef ds:uri="http://purl.org/dc/elements/1.1/"/>
    <ds:schemaRef ds:uri="http://schemas.microsoft.com/sharepoint/v3"/>
    <ds:schemaRef ds:uri="http://schemas.microsoft.com/office/2006/documentManagement/types"/>
    <ds:schemaRef ds:uri="fb0879af-3eba-417a-a55a-ffe6dcd6ca77"/>
    <ds:schemaRef ds:uri="http://schemas.microsoft.com/office/2006/metadata/properties"/>
    <ds:schemaRef ds:uri="http://schemas.microsoft.com/office/infopath/2007/PartnerControls"/>
    <ds:schemaRef ds:uri="6dc4bcd6-49db-4c07-9060-8acfc67cef9f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{41E9EE96-858F-45F0-AF65-13B20C10B85A}tf16411250_win32</Template>
  <TotalTime>55</TotalTime>
  <Words>733</Words>
  <Application>Microsoft Office PowerPoint</Application>
  <PresentationFormat>Widescreen</PresentationFormat>
  <Paragraphs>69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8" baseType="lpstr">
      <vt:lpstr>Arial</vt:lpstr>
      <vt:lpstr>Arial Black</vt:lpstr>
      <vt:lpstr>Calibri</vt:lpstr>
      <vt:lpstr>Candara</vt:lpstr>
      <vt:lpstr>Corbel</vt:lpstr>
      <vt:lpstr>Nunito</vt:lpstr>
      <vt:lpstr>Segoe UI</vt:lpstr>
      <vt:lpstr>Symbol</vt:lpstr>
      <vt:lpstr>tahoma</vt:lpstr>
      <vt:lpstr>Times New Roman</vt:lpstr>
      <vt:lpstr>Tema do Office</vt:lpstr>
      <vt:lpstr>DESAFIOS  DA   IMPLEMENTAÇÃO  DA   POLÍTICA  DE  ATENÇÃO PRIORITÁRIA AO PRIMEIRO  GRAU  DE JURISDIÇÃO</vt:lpstr>
      <vt:lpstr>Resolução 194/2014 do CNJ</vt:lpstr>
      <vt:lpstr>Resolução 195/2014 do CNJ </vt:lpstr>
      <vt:lpstr>Resolução 195/2014 do CNJ </vt:lpstr>
      <vt:lpstr>Pesquisa de 2022 </vt:lpstr>
      <vt:lpstr> Política Nacional 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DESAFIOS  DA   IMPLEMENTAÇÃO  DA   POLÍTICA  DE  PRIORIZAÇÃO  DO   PRIMEIRO  GRAU </dc:title>
  <dc:creator>Tiago Mallmann Sulzbach</dc:creator>
  <cp:lastModifiedBy>Tiago Mallmann Sulzbach</cp:lastModifiedBy>
  <cp:revision>7</cp:revision>
  <dcterms:created xsi:type="dcterms:W3CDTF">2023-05-09T13:30:44Z</dcterms:created>
  <dcterms:modified xsi:type="dcterms:W3CDTF">2023-05-09T19:17:06Z</dcterms:modified>
</cp:coreProperties>
</file>