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8" r:id="rId7"/>
    <p:sldId id="259" r:id="rId8"/>
    <p:sldId id="261" r:id="rId9"/>
    <p:sldId id="269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96" y="-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44078-1548-2C72-B3DA-18446BE7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C4D5D-0AAD-800E-A677-549CF733B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97EE4-92E4-E0B4-53D2-2FC5EDD7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E3B460-1943-917F-37D0-665F6AAD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E4BBBB-79A5-20CA-0F2A-87E1D682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80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39145-4972-DF41-4FD5-6EDDC6F6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11EA9E-3500-09A3-3184-46CA3E879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854923-6AB8-E404-C78C-F2E66FC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BAAE39-87DC-D088-B451-F531BF2B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87C07-603C-997F-37C5-2E37747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E88F21-272F-4094-ED68-ADE45754A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184623-345D-671E-C50C-5AB487362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C40837-0240-0584-1B6F-347A025F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0D41AD-1E29-A646-89FF-0D3EF427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B6A5EC-E430-C489-3F2B-89E4225B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9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BF800-6EA8-473C-6353-ABF7C1F6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BD8DCE-062C-4C21-EC30-03CA40B2C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DADE8-8BAF-F7A5-55A7-F4B65E92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133EC-F465-D90E-CB49-BE460861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896814-A212-713A-EF3B-E9401841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79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F686-2094-4437-E55A-DD6590FE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12086C-F84A-6706-410F-75172FBF4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FD4180-719B-1A60-9E12-D0477EA2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547E92-6A06-8FC6-DC93-C355076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69153-F8E9-B286-3BD2-1B9919D7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9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89B47-902B-5F49-43B1-C274747D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33C506-6A8C-3603-4942-3308E78B5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759087-672C-E340-7B02-B632B87FE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B732D0-C641-EE37-270E-28F977CD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F003C5-62DC-5968-8E88-19E80549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5B8684-3445-E62E-7B8E-425C2235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55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E3759-BE1B-6680-1B91-EF1C174E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27A89D-3DF1-FA56-47A7-B5CC405CC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DD7465-8816-CBBD-7915-1B85D57CE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EA00CD-9C9B-1289-E195-41810D562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13B9B6-348C-99B4-6601-26BF5321A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A3C505-0152-DA4C-0AD0-DEF7C111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046664-85C7-9A7B-9FF0-8A285066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DEDED2-3D8B-7DE5-C90E-D0665E77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21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CECB3-2F93-0C10-322E-6CD7F63D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B65F3A7-0210-D9B7-0A7D-E6ADDACD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CA5EF7-0A55-AA78-7175-EF1F335B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6D2B4F-28BC-E445-C484-6B62381E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5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6ADD3F-82F3-D73F-560B-1786FFCE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C24831-D365-238A-2EF1-0E304D2F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F11E5B-3FE5-005A-709C-D29DFF88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10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15695-2796-C950-873D-59EAD9F6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C88E5-E573-168D-B676-B9E58AA9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F0D86A-71B6-22C0-CCD4-A5640B85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586B9B-2942-1240-9059-4EEC40DC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75644E-18DD-08F1-76E5-769A295F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EED087-4689-C749-8E02-D907096C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8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1F010-A503-CBCC-67E1-47FB2FB6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C0FA06-A958-118B-8BA2-EE66EC10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4BB6AE-DD8D-8B60-508B-C643758D5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EF9AF-CCBE-7E67-AD4D-CA828D81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F95BE1-6212-57D6-118F-60D69781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EC95F9-B835-968F-2F6C-87528E92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12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00D532-4333-F699-2B5B-D74E0225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4CD247-51C8-6DBA-A903-4D8383322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13DAC1-34E0-8EA0-74C1-534D60836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A08B-E392-47D0-AF9E-0E448316551F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090F89-9D59-4D02-1BD4-2ED734FA9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E2F70-E355-76AC-282C-65FD209D1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2E74-D8ED-4BF9-8F41-08EEF01B5ADF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38C7C1-3AC2-6197-DA2F-D6719D22E0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sv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j.jus.br/macroprocessos/#lis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nj.jus.br/gestaodeprocessos/#diagram/5149aa9d-5eb5-46c8-ae05-900933cb25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j.jus.br/gestaodeprocessos/#l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E6C79-823E-B661-D2F8-9AB9DC928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F52B79-3870-B4E5-51D8-912E922B8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A524CC9E-3308-5B25-29FB-E749743D0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04AA6-D584-6E35-F177-4B41DE6C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681038"/>
            <a:ext cx="11677650" cy="79533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Projetos de melhoria e transformação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20D834-F961-16BF-EA15-7C6BC687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4" y="4286250"/>
            <a:ext cx="5505451" cy="1890712"/>
          </a:xfrm>
        </p:spPr>
        <p:txBody>
          <a:bodyPr>
            <a:normAutofit/>
          </a:bodyPr>
          <a:lstStyle/>
          <a:p>
            <a:r>
              <a:rPr lang="pt-BR" sz="8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6B971A-A44B-B52E-6EAD-A7C4F849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91" y="1476375"/>
            <a:ext cx="10650917" cy="52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3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4BB02-FF38-F4A1-9728-20B32B82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450"/>
            <a:ext cx="10515600" cy="113823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Alinhamento estratégico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ED5BB-E2D3-66BF-6821-2045DBC0B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325" y="2676525"/>
            <a:ext cx="1933576" cy="933450"/>
          </a:xfrm>
        </p:spPr>
        <p:txBody>
          <a:bodyPr>
            <a:normAutofit/>
          </a:bodyPr>
          <a:lstStyle/>
          <a:p>
            <a:r>
              <a:rPr lang="pt-BR" sz="800" dirty="0"/>
              <a:t>,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E49C5D-08DE-8511-B309-4AC7AC32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94" y="1508442"/>
            <a:ext cx="8772812" cy="51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8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4A432-3EB3-AADE-4356-8BEFB580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14351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Gerenciamento do desempenho dos macroprocessos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A57688-34AC-3550-7A22-739DB8E2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025" y="3552824"/>
            <a:ext cx="276226" cy="552451"/>
          </a:xfrm>
        </p:spPr>
        <p:txBody>
          <a:bodyPr>
            <a:normAutofit/>
          </a:bodyPr>
          <a:lstStyle/>
          <a:p>
            <a:r>
              <a:rPr lang="pt-BR" sz="800" dirty="0"/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2BB3A2-0A66-BE97-44C1-EA23D128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14" y="2055704"/>
            <a:ext cx="7425893" cy="4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3877-A4ED-9ACF-AE58-AE234698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75"/>
            <a:ext cx="10515600" cy="107632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Aplicações da Gestão de Processos no CNJ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91050F-6692-A460-28BE-09B6A511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752600"/>
            <a:ext cx="8953500" cy="5038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- </a:t>
            </a:r>
            <a:r>
              <a:rPr lang="pt-BR" sz="3000" dirty="0"/>
              <a:t>Melhoria contínua</a:t>
            </a:r>
          </a:p>
          <a:p>
            <a:endParaRPr lang="pt-BR" sz="3000" dirty="0"/>
          </a:p>
          <a:p>
            <a:pPr marL="0" indent="0">
              <a:buNone/>
            </a:pPr>
            <a:r>
              <a:rPr lang="pt-BR" sz="3000" dirty="0"/>
              <a:t>- Gestão do conhecimento</a:t>
            </a:r>
          </a:p>
          <a:p>
            <a:endParaRPr lang="pt-BR" sz="3000" dirty="0"/>
          </a:p>
          <a:p>
            <a:pPr marL="0" indent="0">
              <a:buNone/>
            </a:pPr>
            <a:r>
              <a:rPr lang="pt-BR" sz="3000" dirty="0"/>
              <a:t>- Dimensionamento de pessoal</a:t>
            </a:r>
          </a:p>
          <a:p>
            <a:endParaRPr lang="pt-BR" sz="3000" dirty="0"/>
          </a:p>
          <a:p>
            <a:pPr marL="0" indent="0">
              <a:buNone/>
            </a:pPr>
            <a:r>
              <a:rPr lang="pt-BR" sz="3000" dirty="0"/>
              <a:t>- Auditoria</a:t>
            </a:r>
          </a:p>
          <a:p>
            <a:endParaRPr lang="pt-BR" sz="3000" dirty="0"/>
          </a:p>
          <a:p>
            <a:pPr marL="0" indent="0">
              <a:buNone/>
            </a:pPr>
            <a:r>
              <a:rPr lang="pt-BR" sz="3000" dirty="0"/>
              <a:t>- Organização do trabalho</a:t>
            </a:r>
          </a:p>
          <a:p>
            <a:endParaRPr lang="pt-BR" sz="3000" dirty="0"/>
          </a:p>
          <a:p>
            <a:pPr marL="0" indent="0">
              <a:buNone/>
            </a:pPr>
            <a:r>
              <a:rPr lang="pt-BR" sz="3000" dirty="0"/>
              <a:t>- Eficiência, eficácia e efetividade dos processos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431C9C-424E-9638-DCA4-FC52B3E91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8" y="6065044"/>
            <a:ext cx="461962" cy="46196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70F0BEB-7747-DC93-B20A-669FE071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16" y="4223980"/>
            <a:ext cx="594536" cy="5889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08B17BB-2959-972B-D89C-5FD0EEA08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8" y="1744629"/>
            <a:ext cx="629426" cy="54266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FCF26DB-39EA-9B49-12F4-00D7D1BED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938" y="2447082"/>
            <a:ext cx="470512" cy="674167"/>
          </a:xfrm>
          <a:prstGeom prst="rect">
            <a:avLst/>
          </a:prstGeom>
        </p:spPr>
      </p:pic>
      <p:pic>
        <p:nvPicPr>
          <p:cNvPr id="17" name="Gráfico 8" descr="Fluxo de trabalho">
            <a:extLst>
              <a:ext uri="{FF2B5EF4-FFF2-40B4-BE49-F238E27FC236}">
                <a16:creationId xmlns:a16="http://schemas.microsoft.com/office/drawing/2014/main" id="{41E52CA5-9A3B-D6D2-B7FC-D076EFE59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599" y="5157250"/>
            <a:ext cx="604838" cy="604838"/>
          </a:xfrm>
          <a:prstGeom prst="rect">
            <a:avLst/>
          </a:prstGeom>
        </p:spPr>
      </p:pic>
      <p:pic>
        <p:nvPicPr>
          <p:cNvPr id="18" name="Gráfico 10" descr="Grupo de homens">
            <a:extLst>
              <a:ext uri="{FF2B5EF4-FFF2-40B4-BE49-F238E27FC236}">
                <a16:creationId xmlns:a16="http://schemas.microsoft.com/office/drawing/2014/main" id="{294900A2-E702-E82C-CE15-ECF0AA129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826" y="3367890"/>
            <a:ext cx="591326" cy="5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3877-A4ED-9ACF-AE58-AE234698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426"/>
            <a:ext cx="10515600" cy="1447800"/>
          </a:xfrm>
        </p:spPr>
        <p:txBody>
          <a:bodyPr/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Próximos passos da Gestão de Processos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91050F-6692-A460-28BE-09B6A511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609726"/>
            <a:ext cx="11887200" cy="5105400"/>
          </a:xfrm>
        </p:spPr>
        <p:txBody>
          <a:bodyPr>
            <a:noAutofit/>
          </a:bodyPr>
          <a:lstStyle/>
          <a:p>
            <a:pPr lvl="1"/>
            <a:r>
              <a:rPr lang="pt-BR" sz="2900" dirty="0"/>
              <a:t>Reformular a arquitetura de processos e reestruturar o Portal de processos</a:t>
            </a:r>
          </a:p>
          <a:p>
            <a:pPr lvl="1"/>
            <a:endParaRPr lang="pt-BR" sz="2900" dirty="0"/>
          </a:p>
          <a:p>
            <a:pPr lvl="1"/>
            <a:r>
              <a:rPr lang="pt-BR" sz="2900" dirty="0"/>
              <a:t>Atualizar a metodologia de Gestão de Processos</a:t>
            </a:r>
          </a:p>
          <a:p>
            <a:pPr lvl="1"/>
            <a:endParaRPr lang="pt-BR" sz="2900" dirty="0"/>
          </a:p>
          <a:p>
            <a:pPr lvl="1"/>
            <a:r>
              <a:rPr lang="pt-BR" sz="2900" dirty="0"/>
              <a:t>Avançar no desdobramento e análise dos indicadores de processos</a:t>
            </a:r>
          </a:p>
          <a:p>
            <a:pPr lvl="1"/>
            <a:endParaRPr lang="pt-BR" sz="2900" dirty="0"/>
          </a:p>
          <a:p>
            <a:pPr lvl="1"/>
            <a:r>
              <a:rPr lang="pt-BR" sz="2900" dirty="0"/>
              <a:t>Construir o Painel de BI do Escritório de processos do CNJ</a:t>
            </a:r>
          </a:p>
          <a:p>
            <a:pPr lvl="1"/>
            <a:endParaRPr lang="pt-BR" sz="2900" dirty="0"/>
          </a:p>
          <a:p>
            <a:pPr lvl="1"/>
            <a:r>
              <a:rPr lang="pt-BR" sz="2900" dirty="0"/>
              <a:t>Estimular ações de melhoria contínua e boas práticas em processos pelas unidades</a:t>
            </a:r>
          </a:p>
        </p:txBody>
      </p:sp>
    </p:spTree>
    <p:extLst>
      <p:ext uri="{BB962C8B-B14F-4D97-AF65-F5344CB8AC3E}">
        <p14:creationId xmlns:p14="http://schemas.microsoft.com/office/powerpoint/2010/main" val="258186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0E2E36C-7C1A-0E57-B322-D6BB62797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500188"/>
            <a:ext cx="11439525" cy="8763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4BB08C-12C9-C5D0-3B23-CC470E1D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106488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A GESTÃO DE PROCESSOS NO CNJ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87C804-FB61-5B9B-77B4-875E9F4EC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1333501"/>
            <a:ext cx="12001500" cy="535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/>
              <a:t>   Histórico</a:t>
            </a:r>
          </a:p>
          <a:p>
            <a:pPr marL="0" indent="0">
              <a:buNone/>
            </a:pPr>
            <a:endParaRPr lang="pt-BR" sz="3200" b="1" dirty="0"/>
          </a:p>
          <a:p>
            <a:pPr lvl="1"/>
            <a:r>
              <a:rPr lang="pt-BR" sz="2800" dirty="0"/>
              <a:t>Inicio em 2009</a:t>
            </a:r>
          </a:p>
          <a:p>
            <a:pPr lvl="1"/>
            <a:r>
              <a:rPr lang="pt-BR" sz="2800" dirty="0"/>
              <a:t>Mapeamento de todos os processos na ferramenta Visio, depois migrado para Bizagi</a:t>
            </a:r>
          </a:p>
          <a:p>
            <a:pPr lvl="1"/>
            <a:r>
              <a:rPr lang="pt-BR" sz="2800" dirty="0"/>
              <a:t>Revisão, redesenho e atualização em 2012 e 2013 ... Atualização contínua...</a:t>
            </a:r>
          </a:p>
          <a:p>
            <a:pPr lvl="1"/>
            <a:r>
              <a:rPr lang="pt-BR" sz="2800" dirty="0"/>
              <a:t>Elaboração da Cadeia de Valor, Modelo de Negócios e Cadeia Desdobrada</a:t>
            </a:r>
          </a:p>
          <a:p>
            <a:pPr lvl="1"/>
            <a:r>
              <a:rPr lang="pt-BR" sz="2800" dirty="0"/>
              <a:t>Criação do Portal de Processos e Macroprocessos</a:t>
            </a:r>
          </a:p>
          <a:p>
            <a:pPr lvl="1"/>
            <a:r>
              <a:rPr lang="pt-BR" sz="2800" dirty="0"/>
              <a:t>Capacitação de gestores em Gestão de Processos em 2018</a:t>
            </a:r>
          </a:p>
          <a:p>
            <a:pPr lvl="1"/>
            <a:r>
              <a:rPr lang="pt-BR" sz="2800" dirty="0"/>
              <a:t>Consultoria em projetos de melhorias dos processos</a:t>
            </a:r>
          </a:p>
          <a:p>
            <a:pPr lvl="1"/>
            <a:r>
              <a:rPr lang="pt-BR" sz="2800" dirty="0"/>
              <a:t>Implantação de indicadores de desempenho dos macroprocessos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95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9C031F-EC4D-895F-1FD2-7D3F70F3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872601"/>
            <a:ext cx="8220075" cy="5867551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25858663-6EC8-9ECE-1C73-5B8F2D325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0" y="1274763"/>
            <a:ext cx="657225" cy="696912"/>
          </a:xfrm>
        </p:spPr>
        <p:txBody>
          <a:bodyPr>
            <a:norm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79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C0BEB-905F-2066-2B85-E0839218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8"/>
            <a:ext cx="10515600" cy="109775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Arquitetura de Processos no CNJ 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C97C475-38AD-F76E-9E35-7A54B9A35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282" y="1571625"/>
            <a:ext cx="5650093" cy="52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6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10887-34D6-AEC7-A744-4EEA14AF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3777"/>
            <a:ext cx="600075" cy="396911"/>
          </a:xfrm>
        </p:spPr>
        <p:txBody>
          <a:bodyPr>
            <a:normAutofit/>
          </a:bodyPr>
          <a:lstStyle/>
          <a:p>
            <a:r>
              <a:rPr lang="pt-BR" sz="800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40428-3397-CE7C-CC62-1032CC85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FC70F8-2E30-775B-6E39-84E398FD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822030"/>
            <a:ext cx="9672768" cy="57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ADE6B-5EA3-A11F-F1DE-5C960E5A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285750" cy="195263"/>
          </a:xfrm>
        </p:spPr>
        <p:txBody>
          <a:bodyPr>
            <a:normAutofit fontScale="90000"/>
          </a:bodyPr>
          <a:lstStyle/>
          <a:p>
            <a:r>
              <a:rPr lang="pt-BR" sz="800" dirty="0"/>
              <a:t>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4F59FA0-957B-D8B4-D3C1-F928771D4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79" y="947070"/>
            <a:ext cx="9136058" cy="57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93948-7704-671C-BF19-9C5E4857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Mapeamento e redesenho de processos CNJ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BBA6D28-5804-9FFA-66D7-E20BF736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1" y="1415279"/>
            <a:ext cx="5962430" cy="32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E99C0A-7521-A31D-2331-010B6229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83" y="1435508"/>
            <a:ext cx="5408241" cy="326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61196BF-C652-1828-D0BA-B997CC1C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55" y="4096928"/>
            <a:ext cx="4627161" cy="27852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092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8DDC0-4AB3-166E-D005-2DCC52BD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60" y="365125"/>
            <a:ext cx="8542539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Portal de Macroprocessos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957A9B-ADD0-50C8-2B37-55CCC594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657475"/>
            <a:ext cx="276225" cy="400050"/>
          </a:xfrm>
        </p:spPr>
        <p:txBody>
          <a:bodyPr>
            <a:normAutofit/>
          </a:bodyPr>
          <a:lstStyle/>
          <a:p>
            <a:r>
              <a:rPr lang="pt-BR" sz="800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5714F4-E97F-B06B-732A-39654AFE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61" y="1581150"/>
            <a:ext cx="6172594" cy="51552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97AEF82-9777-4C45-4B18-96B62E5A9984}"/>
              </a:ext>
            </a:extLst>
          </p:cNvPr>
          <p:cNvSpPr txBox="1"/>
          <p:nvPr/>
        </p:nvSpPr>
        <p:spPr>
          <a:xfrm>
            <a:off x="10144125" y="6308209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Link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5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195E6-A3E0-5A06-DCB1-4FE8CB9F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Portal de Processos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64BA59-E704-B4BF-D933-278A3EEF5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800" dirty="0"/>
              <a:t>.</a:t>
            </a:r>
          </a:p>
        </p:txBody>
      </p:sp>
      <p:pic>
        <p:nvPicPr>
          <p:cNvPr id="4" name="Espaço Reservado para Conteúdo 3">
            <a:hlinkClick r:id="rId2"/>
            <a:extLst>
              <a:ext uri="{FF2B5EF4-FFF2-40B4-BE49-F238E27FC236}">
                <a16:creationId xmlns:a16="http://schemas.microsoft.com/office/drawing/2014/main" id="{D521EBE2-28CC-A259-148D-0CACBBD64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385" y="1228725"/>
            <a:ext cx="8323971" cy="54054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2243FFC-3291-2E69-0E86-BEF277EA57E3}"/>
              </a:ext>
            </a:extLst>
          </p:cNvPr>
          <p:cNvSpPr txBox="1"/>
          <p:nvPr/>
        </p:nvSpPr>
        <p:spPr>
          <a:xfrm>
            <a:off x="11182856" y="5543550"/>
            <a:ext cx="100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Link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132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213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 A GESTÃO DE PROCESSOS NO CNJ</vt:lpstr>
      <vt:lpstr>.</vt:lpstr>
      <vt:lpstr>Arquitetura de Processos no CNJ </vt:lpstr>
      <vt:lpstr>.</vt:lpstr>
      <vt:lpstr>.</vt:lpstr>
      <vt:lpstr>Mapeamento e redesenho de processos CNJ</vt:lpstr>
      <vt:lpstr>Portal de Macroprocessos</vt:lpstr>
      <vt:lpstr>Portal de Processos</vt:lpstr>
      <vt:lpstr>Projetos de melhoria e transformação de processos</vt:lpstr>
      <vt:lpstr>Alinhamento estratégico de processos</vt:lpstr>
      <vt:lpstr>Gerenciamento do desempenho dos macroprocessos</vt:lpstr>
      <vt:lpstr>Aplicações da Gestão de Processos no CNJ</vt:lpstr>
      <vt:lpstr>Próximos passos da Gestão de Processos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Fabiano Rodrigues Gomes</dc:creator>
  <cp:lastModifiedBy>Juceli Maria Pinheiro de Farias</cp:lastModifiedBy>
  <cp:revision>22</cp:revision>
  <dcterms:created xsi:type="dcterms:W3CDTF">2023-02-14T21:34:10Z</dcterms:created>
  <dcterms:modified xsi:type="dcterms:W3CDTF">2023-03-30T16:02:49Z</dcterms:modified>
</cp:coreProperties>
</file>