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1" r:id="rId6"/>
    <p:sldId id="303" r:id="rId7"/>
    <p:sldId id="312" r:id="rId8"/>
    <p:sldId id="294" r:id="rId9"/>
    <p:sldId id="306" r:id="rId10"/>
    <p:sldId id="309" r:id="rId11"/>
    <p:sldId id="307" r:id="rId12"/>
    <p:sldId id="313" r:id="rId13"/>
    <p:sldId id="308" r:id="rId14"/>
    <p:sldId id="314" r:id="rId15"/>
    <p:sldId id="310" r:id="rId16"/>
    <p:sldId id="293" r:id="rId17"/>
    <p:sldId id="297" r:id="rId18"/>
    <p:sldId id="311" r:id="rId19"/>
    <p:sldId id="273" r:id="rId20"/>
    <p:sldId id="300" r:id="rId21"/>
    <p:sldId id="295" r:id="rId22"/>
    <p:sldId id="305" r:id="rId2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íssa da Silveira Nascimento Matos" initials="TdSNM" lastIdx="1" clrIdx="0">
    <p:extLst>
      <p:ext uri="{19B8F6BF-5375-455C-9EA6-DF929625EA0E}">
        <p15:presenceInfo xmlns:p15="http://schemas.microsoft.com/office/powerpoint/2012/main" userId="S-1-5-21-660502123-1236545367-1606240830-35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8DE3CC"/>
    <a:srgbClr val="94D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10" d="100"/>
          <a:sy n="110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PROCESSOS DE PRIMEIRO NÍVEL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9C-4696-A6BF-CDC8879B520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27-4046-B34B-8D843416866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9C-4696-A6BF-CDC8879B520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9C-4696-A6BF-CDC8879B520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1">
                  <c:v>MAPEADOS</c:v>
                </c:pt>
                <c:pt idx="2">
                  <c:v>NÃO MAPEADOS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7-4046-B34B-8D84341686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248117730508574"/>
          <c:y val="0.83538666898312131"/>
          <c:w val="0.27495833796244862"/>
          <c:h val="0.140223922754149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PROCESSOS DE SEGUNDO NÍVEL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66-4546-8E2D-31463692BF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66-4546-8E2D-31463692BF69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66-4546-8E2D-31463692BF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66-4546-8E2D-31463692BF6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3"/>
                <c:pt idx="1">
                  <c:v>MAPEADOS</c:v>
                </c:pt>
                <c:pt idx="2">
                  <c:v>NÃO MAPEADOS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1">
                  <c:v>38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66-4546-8E2D-31463692BF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248117730508574"/>
          <c:y val="0.83538666898312131"/>
          <c:w val="0.27495833796244862"/>
          <c:h val="0.140223922754149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0.27692</cdr:x>
      <cdr:y>0.76427</cdr:y>
    </cdr:from>
    <cdr:to>
      <cdr:x>0.55385</cdr:x>
      <cdr:y>0.85561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6A80E97-ABE4-CC7F-539B-5E54A1266AA6}"/>
            </a:ext>
          </a:extLst>
        </cdr:cNvPr>
        <cdr:cNvSpPr txBox="1"/>
      </cdr:nvSpPr>
      <cdr:spPr>
        <a:xfrm xmlns:a="http://schemas.openxmlformats.org/drawingml/2006/main">
          <a:off x="1296144" y="2833020"/>
          <a:ext cx="12961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38 processos</a:t>
          </a:r>
        </a:p>
      </cdr:txBody>
    </cdr:sp>
  </cdr:relSizeAnchor>
  <cdr:relSizeAnchor xmlns:cdr="http://schemas.openxmlformats.org/drawingml/2006/chartDrawing">
    <cdr:from>
      <cdr:x>0.10769</cdr:x>
      <cdr:y>0.37576</cdr:y>
    </cdr:from>
    <cdr:to>
      <cdr:x>0.38462</cdr:x>
      <cdr:y>0.46709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82E7019F-4EE4-6C96-37E0-0DB30ADD7FF2}"/>
            </a:ext>
          </a:extLst>
        </cdr:cNvPr>
        <cdr:cNvSpPr txBox="1"/>
      </cdr:nvSpPr>
      <cdr:spPr>
        <a:xfrm xmlns:a="http://schemas.openxmlformats.org/drawingml/2006/main">
          <a:off x="504056" y="1392860"/>
          <a:ext cx="129614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19 processos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040F8C5-A391-40B7-B3E2-6DE1C39A3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8C10D3-33DD-4F60-8CC0-9A7225F93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8097-9E20-4B86-94FD-AFAE9C92FD9B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6407AD-EF55-49C3-9B1E-B6815AD251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858B0B3-64B5-409E-BA8F-19FB5A9CC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6D7B-8FCA-4E87-B237-AB39EC2EC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1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FB51F-846C-45D4-BAD7-BC5BBD69A9C5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EC1BA-3AB0-4A61-8641-2ADB07C66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3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EC1BA-3AB0-4A61-8641-2ADB07C66F8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5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CB9B-7D01-46F7-A2BF-D8D6F89C4F29}" type="datetimeFigureOut">
              <a:rPr lang="pt-BR" smtClean="0"/>
              <a:pPr/>
              <a:t>27/03/2023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E021-EDD0-480B-9046-F1205C1CEB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f.jus.br/publico/biblioteca/PPR%20022-2016%20anexo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jf.jus.br/publico/biblioteca/PPR%20034-202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676" y="1412776"/>
            <a:ext cx="5232399" cy="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lgerian" panose="04020705040A02060702" pitchFamily="82" charset="0"/>
                <a:cs typeface="Arial" panose="020B0604020202020204" pitchFamily="34" charset="0"/>
              </a:rPr>
              <a:t>SECRETARIA DE ESTRATÉGIA E GOVERNANÇA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82082" y="600076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7BA440-0DBA-FD46-829E-538FD39D6F11}"/>
              </a:ext>
            </a:extLst>
          </p:cNvPr>
          <p:cNvSpPr txBox="1"/>
          <p:nvPr/>
        </p:nvSpPr>
        <p:spPr>
          <a:xfrm>
            <a:off x="2821788" y="2613880"/>
            <a:ext cx="49685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lgerian" panose="04020705040A02060702" pitchFamily="82" charset="0"/>
                <a:cs typeface="Arial" panose="020B0604020202020204" pitchFamily="34" charset="0"/>
              </a:rPr>
              <a:t>SUBSECRETARIA DE MODERNIZAÇÃO DA GESTÃO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48E74C-407F-F78B-2460-B145EFF99768}"/>
              </a:ext>
            </a:extLst>
          </p:cNvPr>
          <p:cNvSpPr txBox="1"/>
          <p:nvPr/>
        </p:nvSpPr>
        <p:spPr>
          <a:xfrm>
            <a:off x="5174140" y="3814984"/>
            <a:ext cx="52323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lgerian" panose="04020705040A02060702" pitchFamily="82" charset="0"/>
                <a:cs typeface="Arial" panose="020B0604020202020204" pitchFamily="34" charset="0"/>
              </a:rPr>
              <a:t>SEÇÃO DE APERFEIÇOAMENTO DE PROCESSOS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8EDE46-64C3-7F01-2719-4FDF9A747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1" y="1053902"/>
            <a:ext cx="2133898" cy="128605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FCF8F67-D846-B35F-6543-14191C884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875553"/>
            <a:ext cx="7840169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5FC005-3F3D-DBA2-FEA2-53066D8B2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12192000" cy="55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10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C9429A-0529-0D50-7229-1BBC42D8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836712"/>
            <a:ext cx="8928992" cy="55358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C807BA-260E-B0B1-35CC-20E7FBC8D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052736"/>
            <a:ext cx="2095792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8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54303" y="83671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Diretrizes do mapeamento de processos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54303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E61974-2DA2-BF8F-0ACA-49A57A03A9F9}"/>
              </a:ext>
            </a:extLst>
          </p:cNvPr>
          <p:cNvSpPr txBox="1"/>
          <p:nvPr/>
        </p:nvSpPr>
        <p:spPr>
          <a:xfrm>
            <a:off x="2628149" y="1916832"/>
            <a:ext cx="66247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Cadeia de Valor (Macroprocessos);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Portaria n. 22/2016 -  </a:t>
            </a:r>
            <a:r>
              <a:rPr lang="pt-BR" sz="2400" dirty="0">
                <a:latin typeface="+mj-lt"/>
                <a:cs typeface="Arial" panose="020B0604020202020204" pitchFamily="34" charset="0"/>
                <a:hlinkClick r:id="rId3"/>
              </a:rPr>
              <a:t>Guia Referencial Metodológico de Gerenciamento por Processos da Justiça Federal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Portaria n. 34/2020 - </a:t>
            </a:r>
            <a:r>
              <a:rPr lang="pt-BR" sz="2400" dirty="0">
                <a:hlinkClick r:id="rId4"/>
              </a:rPr>
              <a:t>Dispõe sobre as regras para a publicação de processos de trabalho no âmbito do Conselho da Justiça Federal</a:t>
            </a:r>
            <a:r>
              <a:rPr lang="pt-BR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74031" y="898531"/>
            <a:ext cx="7572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</a:rPr>
              <a:t>Etapas do referencial metodológico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4031" y="168345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07E498-92A8-F76B-1CD8-0036A4A3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29" y="1881380"/>
            <a:ext cx="996454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0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92B7F03-4266-EEB2-E1C6-DABC74D4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7304"/>
            <a:ext cx="4648849" cy="55966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99E9C3-59D8-C6A3-4652-3E61267C6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1052736"/>
            <a:ext cx="522995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5360" y="927304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HISTÓRICO DE AÇÕES DE MAPEAMENTO DE PROCESSOS</a:t>
            </a:r>
            <a:endParaRPr lang="pt-BR" sz="2600" b="1" dirty="0">
              <a:solidFill>
                <a:schemeClr val="tx2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D6AA80-4512-A34E-92D5-9C3F6D98F8C4}"/>
              </a:ext>
            </a:extLst>
          </p:cNvPr>
          <p:cNvSpPr txBox="1"/>
          <p:nvPr/>
        </p:nvSpPr>
        <p:spPr>
          <a:xfrm>
            <a:off x="1271464" y="1988840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Contratação de empresa para mapeamento;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Contratação consultoria;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Mapeamento pela SEPROC/Unidades envolvidas no processo.</a:t>
            </a:r>
          </a:p>
        </p:txBody>
      </p:sp>
    </p:spTree>
    <p:extLst>
      <p:ext uri="{BB962C8B-B14F-4D97-AF65-F5344CB8AC3E}">
        <p14:creationId xmlns:p14="http://schemas.microsoft.com/office/powerpoint/2010/main" val="356627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01774" y="809419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Validação e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atualização dos mapeamentos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207568" y="168345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2D9B7C9-3617-769A-6B9A-B06FADB7EE18}"/>
              </a:ext>
            </a:extLst>
          </p:cNvPr>
          <p:cNvSpPr txBox="1"/>
          <p:nvPr/>
        </p:nvSpPr>
        <p:spPr>
          <a:xfrm>
            <a:off x="1847528" y="1881380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Identificação da unidade responsável pelo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Reunião com a unidade para apresentação dos fluxos atuais;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Trabalho da unidade responsável e da SEPROC/SUMOG para atualização, se necessário;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Validação da unidade, via processo SEI;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400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cs typeface="Arial" panose="020B0604020202020204" pitchFamily="34" charset="0"/>
              </a:rPr>
              <a:t>Publicação do fluxo do processo no site/intranet do CJF.</a:t>
            </a:r>
            <a:endParaRPr lang="pt-BR" dirty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4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77976" y="927304"/>
            <a:ext cx="7572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tx2"/>
                </a:solidFill>
              </a:rPr>
              <a:t>Principais ações em desenvolvimento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D6AA80-4512-A34E-92D5-9C3F6D98F8C4}"/>
              </a:ext>
            </a:extLst>
          </p:cNvPr>
          <p:cNvSpPr txBox="1"/>
          <p:nvPr/>
        </p:nvSpPr>
        <p:spPr>
          <a:xfrm>
            <a:off x="1283670" y="2276872"/>
            <a:ext cx="9361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Atualização dos mapeamentos de primeiro nível;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Atualização e conclusão dos mapeamentos de segundo nível;</a:t>
            </a:r>
          </a:p>
          <a:p>
            <a:pPr algn="ctr"/>
            <a:endParaRPr lang="pt-BR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400" dirty="0"/>
              <a:t>Pílulas de conhecimento/Mapas mentais do Referencial Metodológico para disseminar o mapeamento de processo no CJF.</a:t>
            </a:r>
          </a:p>
          <a:p>
            <a:pPr algn="ctr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601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7368" y="1190818"/>
            <a:ext cx="9327409" cy="4662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000" u="heavy" dirty="0">
                <a:solidFill>
                  <a:schemeClr val="bg1">
                    <a:lumMod val="8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SECRETARIA DE ESTRATÉGIA E GOVERNANÇA</a:t>
            </a:r>
          </a:p>
          <a:p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Secretária: </a:t>
            </a:r>
            <a:r>
              <a:rPr lang="pt-B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Meirielle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Viana Pires 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seg@cjf.jus.br 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61-30227161</a:t>
            </a:r>
          </a:p>
          <a:p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Assessor: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Edimilson Cavalcante de Oliveira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asseg@cjf.jus.br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61-30227181</a:t>
            </a:r>
          </a:p>
          <a:p>
            <a:pPr algn="ctr"/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u="heavy" dirty="0">
                <a:solidFill>
                  <a:schemeClr val="bg1">
                    <a:lumMod val="8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SUBSECRETARIA DE MODERNIZAÇÃO DA GESTÃO</a:t>
            </a:r>
          </a:p>
          <a:p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Subsecretário: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Fábio Costa Oliveira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sumog@cjf.jus.br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61-30227115</a:t>
            </a:r>
          </a:p>
          <a:p>
            <a:pPr algn="ctr"/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u="heavy" dirty="0">
                <a:solidFill>
                  <a:schemeClr val="bg1">
                    <a:lumMod val="8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SEÇÃO DE APERFEIÇOAMENTO DE PROCESSOS</a:t>
            </a:r>
          </a:p>
          <a:p>
            <a:endParaRPr lang="pt-BR" sz="1050" u="heavy" dirty="0">
              <a:solidFill>
                <a:schemeClr val="bg1">
                  <a:lumMod val="8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Chefe de Seção: </a:t>
            </a:r>
            <a:r>
              <a:rPr lang="pt-B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Miliany Santos Meguerian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seproc@cjf.jus.br</a:t>
            </a:r>
          </a:p>
          <a:p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61-30227193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82082" y="6000768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9524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74031" y="732475"/>
            <a:ext cx="757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chemeClr val="tx2"/>
                </a:solidFill>
              </a:rPr>
              <a:t>ÓRGÃO CENTRAL DO SISTEMA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207568" y="168345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JF cria grupo para propor regulamentação do juiz das garantias - Migalhas">
            <a:extLst>
              <a:ext uri="{FF2B5EF4-FFF2-40B4-BE49-F238E27FC236}">
                <a16:creationId xmlns:a16="http://schemas.microsoft.com/office/drawing/2014/main" id="{568E07BC-37BB-C391-0BFB-038B62A4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44" y="1700808"/>
            <a:ext cx="3379911" cy="22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512BCB-1A1E-D79D-16E1-3FF23FAF9ECC}"/>
              </a:ext>
            </a:extLst>
          </p:cNvPr>
          <p:cNvSpPr txBox="1"/>
          <p:nvPr/>
        </p:nvSpPr>
        <p:spPr>
          <a:xfrm>
            <a:off x="1055440" y="1758270"/>
            <a:ext cx="3096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+mj-lt"/>
              </a:rPr>
              <a:t>As áreas técnicas do Conselho exercem função híbrida, ou seja, suas atribuições são desempenhadas para atender ao Conselho e à Justiça Federal.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719C6F1-446C-9069-6628-FF6E108784C3}"/>
              </a:ext>
            </a:extLst>
          </p:cNvPr>
          <p:cNvSpPr txBox="1"/>
          <p:nvPr/>
        </p:nvSpPr>
        <p:spPr>
          <a:xfrm>
            <a:off x="8040215" y="1815432"/>
            <a:ext cx="3214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+mj-lt"/>
              </a:rPr>
              <a:t>Atuação coordenada para padronizar, no âmbito da Justiça Federal de 1º e 2º graus, as atividades de administração judiciária relativas às áreas técnicas.</a:t>
            </a:r>
            <a:endParaRPr lang="pt-BR" dirty="0">
              <a:latin typeface="+mj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0957C5-AA21-DBD7-2ED4-F35BA9019D79}"/>
              </a:ext>
            </a:extLst>
          </p:cNvPr>
          <p:cNvSpPr txBox="1"/>
          <p:nvPr/>
        </p:nvSpPr>
        <p:spPr>
          <a:xfrm>
            <a:off x="4143790" y="4057604"/>
            <a:ext cx="2369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Orientação normativa;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Jurisdicional (TNU);</a:t>
            </a:r>
          </a:p>
        </p:txBody>
      </p:sp>
      <p:pic>
        <p:nvPicPr>
          <p:cNvPr id="11" name="Picture 2" descr="TRFs das 5 Regiões: Situação Atualizada dos Concursos [2019]">
            <a:extLst>
              <a:ext uri="{FF2B5EF4-FFF2-40B4-BE49-F238E27FC236}">
                <a16:creationId xmlns:a16="http://schemas.microsoft.com/office/drawing/2014/main" id="{0C0CE3CE-C516-DAA6-BBE1-D011F3D3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40" y="5047053"/>
            <a:ext cx="1860486" cy="14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ojeto aumenta número de juízes nos Tribunais Regionais Federais — Senado  Notícias">
            <a:extLst>
              <a:ext uri="{FF2B5EF4-FFF2-40B4-BE49-F238E27FC236}">
                <a16:creationId xmlns:a16="http://schemas.microsoft.com/office/drawing/2014/main" id="{CBDE880E-3548-F297-3CBE-BD727A54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1" y="5042569"/>
            <a:ext cx="1786817" cy="14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oncurso TRF 2: Empossa novos juízes. Saiba mais!">
            <a:extLst>
              <a:ext uri="{FF2B5EF4-FFF2-40B4-BE49-F238E27FC236}">
                <a16:creationId xmlns:a16="http://schemas.microsoft.com/office/drawing/2014/main" id="{9CFBF1CD-B2C6-1263-899A-E34BA8E1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36" y="5039131"/>
            <a:ext cx="1786816" cy="14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F-4 aumenta indenização de viúva de anistiado político da ditadura  militar no RS: &amp;#39;Reparação histórica&amp;#39; | Rio Grande do Sul | G1">
            <a:extLst>
              <a:ext uri="{FF2B5EF4-FFF2-40B4-BE49-F238E27FC236}">
                <a16:creationId xmlns:a16="http://schemas.microsoft.com/office/drawing/2014/main" id="{2E896893-D15A-A965-1710-82618C5F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58" y="5042568"/>
            <a:ext cx="2077566" cy="14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 jurisdição do Tribunal Regional Federal da 5ª Região | João Alberto Blog">
            <a:extLst>
              <a:ext uri="{FF2B5EF4-FFF2-40B4-BE49-F238E27FC236}">
                <a16:creationId xmlns:a16="http://schemas.microsoft.com/office/drawing/2014/main" id="{692D7F17-702F-21CB-D102-923F1005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83" y="5049625"/>
            <a:ext cx="1837980" cy="14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to da fachada do Tribunal Regional Federal da 6ª Região (TRF6), em Belo Horizonte.">
            <a:extLst>
              <a:ext uri="{FF2B5EF4-FFF2-40B4-BE49-F238E27FC236}">
                <a16:creationId xmlns:a16="http://schemas.microsoft.com/office/drawing/2014/main" id="{C6CD3373-F8B0-C00E-01BC-1C366FBF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140" y="5038225"/>
            <a:ext cx="1837980" cy="14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FB1E33-62D5-2A16-B34A-478818DC5597}"/>
              </a:ext>
            </a:extLst>
          </p:cNvPr>
          <p:cNvSpPr txBox="1"/>
          <p:nvPr/>
        </p:nvSpPr>
        <p:spPr>
          <a:xfrm>
            <a:off x="6384032" y="4057604"/>
            <a:ext cx="2077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Supervisão técnica;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rgbClr val="000000"/>
                </a:solidFill>
                <a:latin typeface="+mj-lt"/>
              </a:rPr>
              <a:t>Fiscalização.</a:t>
            </a: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05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207568" y="168345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adeia de Valor">
            <a:extLst>
              <a:ext uri="{FF2B5EF4-FFF2-40B4-BE49-F238E27FC236}">
                <a16:creationId xmlns:a16="http://schemas.microsoft.com/office/drawing/2014/main" id="{CEFCAE60-2932-3674-FFFE-3A2DD710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0647"/>
            <a:ext cx="6429375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53F1B9-CEBD-CDB2-8F63-665722952254}"/>
              </a:ext>
            </a:extLst>
          </p:cNvPr>
          <p:cNvSpPr txBox="1"/>
          <p:nvPr/>
        </p:nvSpPr>
        <p:spPr>
          <a:xfrm>
            <a:off x="119337" y="1268760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chemeClr val="tx2"/>
                </a:solidFill>
              </a:rPr>
              <a:t>CADEIA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pt-BR" sz="3200" b="1" dirty="0">
                <a:solidFill>
                  <a:schemeClr val="tx2"/>
                </a:solidFill>
              </a:rPr>
              <a:t>DE VALOR</a:t>
            </a:r>
          </a:p>
        </p:txBody>
      </p:sp>
    </p:spTree>
    <p:extLst>
      <p:ext uri="{BB962C8B-B14F-4D97-AF65-F5344CB8AC3E}">
        <p14:creationId xmlns:p14="http://schemas.microsoft.com/office/powerpoint/2010/main" val="10391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207568" y="168345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F53F1B9-CEBD-CDB2-8F63-665722952254}"/>
              </a:ext>
            </a:extLst>
          </p:cNvPr>
          <p:cNvSpPr txBox="1"/>
          <p:nvPr/>
        </p:nvSpPr>
        <p:spPr>
          <a:xfrm>
            <a:off x="16446" y="10071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>
                <a:solidFill>
                  <a:schemeClr val="tx2"/>
                </a:solidFill>
              </a:rPr>
              <a:t>CADEIA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pt-BR" sz="3200" b="1" dirty="0">
                <a:solidFill>
                  <a:schemeClr val="tx2"/>
                </a:solidFill>
              </a:rPr>
              <a:t>DE VALOR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E1AB84-5AEA-1A3D-B27D-B38B2E8A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04" y="2029217"/>
            <a:ext cx="2652652" cy="2160940"/>
          </a:xfrm>
          <a:prstGeom prst="rect">
            <a:avLst/>
          </a:prstGeom>
        </p:spPr>
      </p:pic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943559DA-9FE0-92FB-57C9-1498C48ED2DA}"/>
              </a:ext>
            </a:extLst>
          </p:cNvPr>
          <p:cNvCxnSpPr/>
          <p:nvPr/>
        </p:nvCxnSpPr>
        <p:spPr>
          <a:xfrm>
            <a:off x="3672129" y="2941381"/>
            <a:ext cx="2520280" cy="64807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4A882FF-4DC8-0AF6-195D-C085F4DDD921}"/>
              </a:ext>
            </a:extLst>
          </p:cNvPr>
          <p:cNvSpPr txBox="1"/>
          <p:nvPr/>
        </p:nvSpPr>
        <p:spPr>
          <a:xfrm>
            <a:off x="1464895" y="1607140"/>
            <a:ext cx="127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1º Nível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7BD8A0-B57D-02A8-3B2A-555F55706876}"/>
              </a:ext>
            </a:extLst>
          </p:cNvPr>
          <p:cNvSpPr txBox="1"/>
          <p:nvPr/>
        </p:nvSpPr>
        <p:spPr>
          <a:xfrm>
            <a:off x="5858822" y="2768937"/>
            <a:ext cx="127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2º</a:t>
            </a:r>
            <a:r>
              <a:rPr lang="pt-BR" dirty="0"/>
              <a:t>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Nível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92C6035-2132-6560-9FF6-A8234A30A34E}"/>
              </a:ext>
            </a:extLst>
          </p:cNvPr>
          <p:cNvSpPr txBox="1"/>
          <p:nvPr/>
        </p:nvSpPr>
        <p:spPr>
          <a:xfrm>
            <a:off x="6192409" y="3210004"/>
            <a:ext cx="42357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Vincular orçamento aos projetos estratégicos;</a:t>
            </a:r>
          </a:p>
          <a:p>
            <a:endParaRPr lang="pt-BR" sz="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Mapear processos de trabalho;</a:t>
            </a:r>
          </a:p>
          <a:p>
            <a:endParaRPr lang="pt-BR" sz="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Gerir riscos no CJF;</a:t>
            </a:r>
          </a:p>
          <a:p>
            <a:endParaRPr lang="pt-BR" sz="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Desenvolvimento e acompanhamento de projetos estratégicos no CJF.</a:t>
            </a:r>
          </a:p>
        </p:txBody>
      </p:sp>
    </p:spTree>
    <p:extLst>
      <p:ext uri="{BB962C8B-B14F-4D97-AF65-F5344CB8AC3E}">
        <p14:creationId xmlns:p14="http://schemas.microsoft.com/office/powerpoint/2010/main" val="221895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77976" y="127230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PROCESSOS MAPEADOS</a:t>
            </a:r>
            <a:endParaRPr lang="pt-BR" sz="2400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F2F7006-1DB8-647D-C912-BC297EBE4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130373"/>
              </p:ext>
            </p:extLst>
          </p:nvPr>
        </p:nvGraphicFramePr>
        <p:xfrm>
          <a:off x="729922" y="2110775"/>
          <a:ext cx="4680520" cy="370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D515030-79EA-852F-F5C7-BCAF6D0FA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81804"/>
              </p:ext>
            </p:extLst>
          </p:nvPr>
        </p:nvGraphicFramePr>
        <p:xfrm>
          <a:off x="6798073" y="2110775"/>
          <a:ext cx="4680520" cy="370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96A80E97-ABE4-CC7F-539B-5E54A1266AA6}"/>
              </a:ext>
            </a:extLst>
          </p:cNvPr>
          <p:cNvSpPr txBox="1"/>
          <p:nvPr/>
        </p:nvSpPr>
        <p:spPr>
          <a:xfrm>
            <a:off x="1778495" y="379227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processos</a:t>
            </a:r>
          </a:p>
        </p:txBody>
      </p:sp>
    </p:spTree>
    <p:extLst>
      <p:ext uri="{BB962C8B-B14F-4D97-AF65-F5344CB8AC3E}">
        <p14:creationId xmlns:p14="http://schemas.microsoft.com/office/powerpoint/2010/main" val="671162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2916E54-D21E-339C-B4AD-C02EB1AD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1052736"/>
            <a:ext cx="7449590" cy="54490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CAC12CB-9BB9-31BA-7294-7CD778CC4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7304"/>
            <a:ext cx="2116808" cy="16177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EDC9EC-BF3C-BCD7-A629-6A0684C44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2563093"/>
            <a:ext cx="2039646" cy="12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884274-9790-A835-33AC-DC193138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55" y="985496"/>
            <a:ext cx="4229690" cy="48870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6E9B5ED-D0F9-C1AF-867A-AB1175B73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124744"/>
            <a:ext cx="2133898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05C28F-8721-0067-E02D-7B3F9420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052736"/>
            <a:ext cx="2133898" cy="128605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C78D45-EC38-5CB5-528D-B23A81047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927304"/>
            <a:ext cx="808758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7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853E095-DB32-4BF2-8B94-B07616912BC2}"/>
              </a:ext>
            </a:extLst>
          </p:cNvPr>
          <p:cNvSpPr txBox="1"/>
          <p:nvPr/>
        </p:nvSpPr>
        <p:spPr>
          <a:xfrm>
            <a:off x="2177976" y="188640"/>
            <a:ext cx="6665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Conselho da Justiça Federal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E085B2-3245-E545-AA72-28F65E2E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1" y="1124744"/>
            <a:ext cx="9688277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15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AAE345967AF7438CA8953C718A2B43" ma:contentTypeVersion="11" ma:contentTypeDescription="Crie um novo documento." ma:contentTypeScope="" ma:versionID="c9dbae1fa243cd2edcd86c041d851102">
  <xsd:schema xmlns:xsd="http://www.w3.org/2001/XMLSchema" xmlns:xs="http://www.w3.org/2001/XMLSchema" xmlns:p="http://schemas.microsoft.com/office/2006/metadata/properties" xmlns:ns2="26f446a1-02a9-4c4b-a704-7599bfbf1a85" xmlns:ns3="659660b0-7c72-46aa-a387-f7c5b73e2389" targetNamespace="http://schemas.microsoft.com/office/2006/metadata/properties" ma:root="true" ma:fieldsID="5fbd17d6c5dc040c289bbc46410cc218" ns2:_="" ns3:_="">
    <xsd:import namespace="26f446a1-02a9-4c4b-a704-7599bfbf1a85"/>
    <xsd:import namespace="659660b0-7c72-46aa-a387-f7c5b73e2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446a1-02a9-4c4b-a704-7599bfbf1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660b0-7c72-46aa-a387-f7c5b73e2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1767F-EAF4-4927-A8D6-685CC6E82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D8178-F0EB-41A8-94EC-10B466D28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f446a1-02a9-4c4b-a704-7599bfbf1a85"/>
    <ds:schemaRef ds:uri="659660b0-7c72-46aa-a387-f7c5b73e2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26DE9-40CB-4279-922D-3CF91C5D48E3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26f446a1-02a9-4c4b-a704-7599bfbf1a85"/>
    <ds:schemaRef ds:uri="http://schemas.microsoft.com/office/infopath/2007/PartnerControls"/>
    <ds:schemaRef ds:uri="http://schemas.openxmlformats.org/package/2006/metadata/core-properties"/>
    <ds:schemaRef ds:uri="659660b0-7c72-46aa-a387-f7c5b73e23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52764</TotalTime>
  <Words>451</Words>
  <Application>Microsoft Office PowerPoint</Application>
  <PresentationFormat>Widescreen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raul</dc:creator>
  <cp:lastModifiedBy>Juceli Maria Pinheiro de Farias</cp:lastModifiedBy>
  <cp:revision>303</cp:revision>
  <cp:lastPrinted>2021-09-14T18:22:02Z</cp:lastPrinted>
  <dcterms:created xsi:type="dcterms:W3CDTF">2012-03-02T18:22:20Z</dcterms:created>
  <dcterms:modified xsi:type="dcterms:W3CDTF">2023-03-27T15:24:39Z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0x01010024AAE345967AF7438CA8953C718A2B43</vt:lpwstr>
  </property>
</Properties>
</file>