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1" r:id="rId2"/>
    <p:sldId id="425" r:id="rId3"/>
    <p:sldId id="446" r:id="rId4"/>
    <p:sldId id="451" r:id="rId5"/>
    <p:sldId id="454" r:id="rId6"/>
    <p:sldId id="452" r:id="rId7"/>
    <p:sldId id="453" r:id="rId8"/>
    <p:sldId id="444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fael  Dias Marques" initials="R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30D"/>
    <a:srgbClr val="2108B8"/>
    <a:srgbClr val="00CC66"/>
    <a:srgbClr val="33CC33"/>
    <a:srgbClr val="2B6595"/>
    <a:srgbClr val="415D7F"/>
    <a:srgbClr val="99FF66"/>
    <a:srgbClr val="99FF99"/>
    <a:srgbClr val="66FF3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605" autoAdjust="0"/>
  </p:normalViewPr>
  <p:slideViewPr>
    <p:cSldViewPr>
      <p:cViewPr varScale="1">
        <p:scale>
          <a:sx n="63" d="100"/>
          <a:sy n="63" d="100"/>
        </p:scale>
        <p:origin x="14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63D3C-85CD-4605-BD21-FA73E6D79228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DB67-6733-4677-AA1A-E04898BEE34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6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DB67-6733-4677-AA1A-E04898BEE34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10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F009-B002-4569-92F6-29EAD03F7D19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7BA6-4FD8-485A-A5C2-D8F8644F4C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4DFB-6536-4C70-8932-2955E0F61BC2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4423-30AD-4AE4-BA4E-6730E64D47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3856-E853-4EC8-91C5-0B62FDCE6164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178F-090F-4E55-A487-27F79D3503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5217-A3D0-4B20-9A83-991F11007225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D881-6FC5-49E6-B757-3B9AB6AF39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5A9D-C87D-4DCB-AF10-8010261ADA9A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5E9A-CB3D-45EB-846E-8CC804D2E9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5234-8B60-412F-900A-4107641F55E2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114D-0383-493D-94B1-74D8520C26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7F8E-A1C6-41E0-8164-97344BD93002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2379-65DD-4D15-BFA3-8A7C1C1388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1AF1-4A64-43E3-B2CA-130DCFF6CA3C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9301-1FFF-4E20-8807-9799E33180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DDEE-4DEF-4462-B457-A716850DF5CC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B42C-4490-47C6-8ACC-6E9B188A53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A68B-46DF-4718-8EA9-F8E530BDC426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D40B-0129-49C0-B66E-4C73D888E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82AD-86C9-48EC-A535-C2350F53F208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A6BE8-DF52-40D3-838B-39F0F4B507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B7398-C7F5-484C-B956-510E4D192322}" type="datetimeFigureOut">
              <a:rPr lang="pt-BR"/>
              <a:pPr>
                <a:defRPr/>
              </a:pPr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66F47B-7766-4A35-BA9B-FFA0A560E6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2133600"/>
            <a:ext cx="8132763" cy="32400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000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2" name="Imagem 9" descr="CABEÇALH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" y="1321258"/>
            <a:ext cx="8949918" cy="98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22832" y="5446354"/>
            <a:ext cx="8642351" cy="98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pt-BR" sz="1400" b="1" dirty="0">
              <a:latin typeface="Calibri" pitchFamily="34" charset="0"/>
            </a:endParaRPr>
          </a:p>
          <a:p>
            <a:pPr algn="ctr" eaLnBrk="0" hangingPunct="0"/>
            <a:endParaRPr lang="pt-BR" sz="14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0" hangingPunct="0"/>
            <a:r>
              <a:rPr lang="pt-BR" sz="1600" b="1" dirty="0">
                <a:solidFill>
                  <a:srgbClr val="FF0000"/>
                </a:solidFill>
                <a:latin typeface="Calibri" pitchFamily="34" charset="0"/>
              </a:rPr>
              <a:t>Conselho Nacional de Justiça</a:t>
            </a:r>
          </a:p>
          <a:p>
            <a:pPr algn="ctr" eaLnBrk="0" hangingPunct="0"/>
            <a:r>
              <a:rPr lang="pt-BR" sz="1600" b="1" dirty="0">
                <a:latin typeface="Calibri" pitchFamily="34" charset="0"/>
              </a:rPr>
              <a:t>Brasília, 17 de novembro de 2022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65208" y="1286627"/>
            <a:ext cx="78487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8E0000"/>
                </a:solidFill>
              </a:rPr>
              <a:t> </a:t>
            </a:r>
          </a:p>
          <a:p>
            <a:pPr algn="ctr"/>
            <a:endParaRPr lang="pt-BR" sz="3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2833" y="2691814"/>
            <a:ext cx="85911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0070C0"/>
                </a:solidFill>
              </a:rPr>
              <a:t>Atuação do MPT em prol da igualdade de gênero nas relações de trabalho </a:t>
            </a:r>
          </a:p>
          <a:p>
            <a:pPr algn="just"/>
            <a:endParaRPr lang="pt-BR" sz="2100" b="1" dirty="0"/>
          </a:p>
          <a:p>
            <a:pPr algn="just"/>
            <a:endParaRPr lang="pt-BR" sz="2100" b="1" dirty="0"/>
          </a:p>
          <a:p>
            <a:pPr algn="r"/>
            <a:endParaRPr lang="pt-BR" b="1" dirty="0"/>
          </a:p>
          <a:p>
            <a:pPr algn="r"/>
            <a:r>
              <a:rPr lang="pt-BR" b="1" dirty="0"/>
              <a:t>CAROLINA MERCANTE</a:t>
            </a:r>
          </a:p>
          <a:p>
            <a:pPr algn="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Diretora Jurídica da ANPT – Associação Nacional dos Procuradores e das Procuradoras do Trabalho </a:t>
            </a:r>
          </a:p>
        </p:txBody>
      </p:sp>
      <p:pic>
        <p:nvPicPr>
          <p:cNvPr id="1026" name="Picture 2" descr="http://www.crecimg.gov.br/outros/sistema/album_fotos/2/thumbs/TMB_43_557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80471"/>
            <a:ext cx="972108" cy="11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4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2133600"/>
            <a:ext cx="8132763" cy="32400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000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1" name="Imagem 8" descr="RODA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m 9" descr="CABEÇALH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15888"/>
            <a:ext cx="89646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23528" y="5013176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pt-BR" sz="2400" b="1" dirty="0">
              <a:solidFill>
                <a:srgbClr val="8E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1432777"/>
            <a:ext cx="777666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u="sng" dirty="0">
              <a:solidFill>
                <a:srgbClr val="00B050"/>
              </a:solidFill>
            </a:endParaRPr>
          </a:p>
          <a:p>
            <a:pPr algn="ctr"/>
            <a:r>
              <a:rPr lang="pt-BR" sz="2000" b="1" dirty="0">
                <a:solidFill>
                  <a:srgbClr val="8E0000"/>
                </a:solidFill>
              </a:rPr>
              <a:t>ATUAÇÃO POR NOTÍCIAS DE FATO</a:t>
            </a:r>
          </a:p>
          <a:p>
            <a:pPr algn="ctr"/>
            <a:endParaRPr lang="pt-BR" sz="2000" b="1" dirty="0">
              <a:solidFill>
                <a:srgbClr val="8E0000"/>
              </a:solidFill>
            </a:endParaRPr>
          </a:p>
          <a:p>
            <a:pPr algn="ctr"/>
            <a:r>
              <a:rPr lang="pt-BR" sz="2000" b="1" dirty="0"/>
              <a:t>(DENÚNCIAS)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                          </a:t>
            </a:r>
          </a:p>
          <a:p>
            <a:pPr algn="ctr"/>
            <a:r>
              <a:rPr lang="pt-BR" sz="2000" b="1" dirty="0"/>
              <a:t>                      Ofensas a direitos relacionados à maternidade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    Discriminação                                   </a:t>
            </a:r>
          </a:p>
          <a:p>
            <a:pPr algn="ctr"/>
            <a:r>
              <a:rPr lang="pt-BR" sz="2000" b="1" dirty="0"/>
              <a:t>                          </a:t>
            </a:r>
          </a:p>
          <a:p>
            <a:pPr algn="ctr"/>
            <a:r>
              <a:rPr lang="pt-BR" sz="2000" b="1" dirty="0"/>
              <a:t>                        Assédio moral </a:t>
            </a:r>
          </a:p>
          <a:p>
            <a:pPr algn="ctr"/>
            <a:r>
              <a:rPr lang="pt-BR" sz="2000" b="1" dirty="0"/>
              <a:t>                                  </a:t>
            </a:r>
          </a:p>
          <a:p>
            <a:pPr algn="ctr"/>
            <a:r>
              <a:rPr lang="pt-BR" sz="2000" b="1" dirty="0"/>
              <a:t>                                          Assédio sexual</a:t>
            </a:r>
          </a:p>
          <a:p>
            <a:pPr algn="ctr"/>
            <a:r>
              <a:rPr lang="pt-BR" sz="2000" b="1" dirty="0"/>
              <a:t>                              </a:t>
            </a:r>
          </a:p>
          <a:p>
            <a:pPr algn="ctr"/>
            <a:r>
              <a:rPr lang="pt-BR" sz="2000" b="1" dirty="0"/>
              <a:t>                                                             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500" b="1" dirty="0"/>
              <a:t> </a:t>
            </a:r>
          </a:p>
        </p:txBody>
      </p:sp>
      <p:sp>
        <p:nvSpPr>
          <p:cNvPr id="2" name="Retângulo 1"/>
          <p:cNvSpPr/>
          <p:nvPr/>
        </p:nvSpPr>
        <p:spPr>
          <a:xfrm flipV="1">
            <a:off x="4398477" y="4492526"/>
            <a:ext cx="1181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8E0000"/>
                </a:solidFill>
              </a:rPr>
              <a:t>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3F457F-6EA4-4D8A-91A1-1FBCA603A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8" y="2423793"/>
            <a:ext cx="1647044" cy="21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0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2133600"/>
            <a:ext cx="8132763" cy="32400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000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1" name="Imagem 8" descr="RODA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m 9" descr="CABEÇALH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15888"/>
            <a:ext cx="89646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23528" y="5013176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pt-BR" sz="2400" b="1" dirty="0">
              <a:solidFill>
                <a:srgbClr val="8E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2682" y="1432777"/>
            <a:ext cx="6624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u="sng" dirty="0">
              <a:solidFill>
                <a:srgbClr val="00B050"/>
              </a:solidFill>
            </a:endParaRPr>
          </a:p>
          <a:p>
            <a:pPr algn="ctr"/>
            <a:r>
              <a:rPr lang="pt-BR" sz="2000" b="1" dirty="0">
                <a:solidFill>
                  <a:srgbClr val="8E0000"/>
                </a:solidFill>
              </a:rPr>
              <a:t>ATUAÇÃO POR PROJETOS</a:t>
            </a:r>
          </a:p>
          <a:p>
            <a:pPr algn="ctr"/>
            <a:endParaRPr lang="pt-BR" sz="2000" b="1" dirty="0">
              <a:solidFill>
                <a:srgbClr val="8E0000"/>
              </a:solidFill>
            </a:endParaRPr>
          </a:p>
          <a:p>
            <a:pPr algn="ctr"/>
            <a:r>
              <a:rPr lang="pt-BR" sz="2000" b="1" dirty="0"/>
              <a:t>FORÇAS-TAREFAS e GRUPOS DE TRABALHO</a:t>
            </a:r>
            <a:endParaRPr lang="pt-BR" sz="2500" b="1" dirty="0"/>
          </a:p>
        </p:txBody>
      </p:sp>
      <p:sp>
        <p:nvSpPr>
          <p:cNvPr id="2" name="Retângulo 1"/>
          <p:cNvSpPr/>
          <p:nvPr/>
        </p:nvSpPr>
        <p:spPr>
          <a:xfrm flipV="1">
            <a:off x="4398477" y="4492526"/>
            <a:ext cx="1181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8E0000"/>
                </a:solidFill>
              </a:rPr>
              <a:t> </a:t>
            </a:r>
            <a:endParaRPr lang="pt-BR" dirty="0"/>
          </a:p>
        </p:txBody>
      </p:sp>
      <p:pic>
        <p:nvPicPr>
          <p:cNvPr id="1026" name="Picture 2" descr="http://www2.tjce.jus.br:8080/seplag-plano/wp-content/uploads/2012/10/SEM_T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054047"/>
            <a:ext cx="3672408" cy="26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1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2133600"/>
            <a:ext cx="8132763" cy="32400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000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2" name="Imagem 9" descr="CABEÇALH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987"/>
            <a:ext cx="89646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23528" y="5013176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pt-BR" sz="2400" b="1" dirty="0">
              <a:solidFill>
                <a:srgbClr val="8E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1124745"/>
            <a:ext cx="777666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u="sng" dirty="0">
                <a:solidFill>
                  <a:srgbClr val="C00000"/>
                </a:solidFill>
              </a:rPr>
              <a:t>COORDIGUALDADE </a:t>
            </a:r>
          </a:p>
          <a:p>
            <a:endParaRPr lang="pt-BR" sz="2500" b="1" u="sng" dirty="0">
              <a:solidFill>
                <a:srgbClr val="00B050"/>
              </a:solidFill>
            </a:endParaRPr>
          </a:p>
          <a:p>
            <a:endParaRPr lang="pt-BR" sz="2500" b="1" u="sng" dirty="0">
              <a:solidFill>
                <a:srgbClr val="00CC66"/>
              </a:solidFill>
            </a:endParaRPr>
          </a:p>
          <a:p>
            <a:pPr algn="ctr"/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flipV="1">
            <a:off x="4398477" y="4492526"/>
            <a:ext cx="1181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8E0000"/>
                </a:solidFill>
              </a:rPr>
              <a:t> 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68EEBD-CDB1-4215-9CEC-EB03AD1D5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760" y="1598056"/>
            <a:ext cx="4017464" cy="50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5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2133600"/>
            <a:ext cx="8132763" cy="32400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000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2" name="Imagem 9" descr="CABEÇALH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987"/>
            <a:ext cx="89646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23528" y="5013176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pt-BR" sz="2400" b="1" dirty="0">
              <a:solidFill>
                <a:srgbClr val="8E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1124745"/>
            <a:ext cx="777666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2108B8"/>
                </a:solidFill>
              </a:rPr>
              <a:t>Acordo com Grupo Mulheres do Brasil</a:t>
            </a:r>
            <a:br>
              <a:rPr lang="pt-BR" altLang="pt-BR" sz="2800" dirty="0">
                <a:solidFill>
                  <a:srgbClr val="7030A0"/>
                </a:solidFill>
              </a:rPr>
            </a:br>
            <a:endParaRPr lang="pt-BR" sz="1700" dirty="0">
              <a:solidFill>
                <a:srgbClr val="7030A0"/>
              </a:solidFill>
              <a:latin typeface="ArialMT-OneByteIdentityH"/>
            </a:endParaRPr>
          </a:p>
          <a:p>
            <a:pPr algn="just"/>
            <a:r>
              <a:rPr lang="pt-BR" sz="1700" dirty="0">
                <a:solidFill>
                  <a:srgbClr val="7030A0"/>
                </a:solidFill>
                <a:latin typeface="ArialMT-OneByteIdentityH"/>
              </a:rPr>
              <a:t>Produção de manuais de orientação destinados à construção de uma política empresarial de vigilância em favor de um ambiente de trabalho saudável, contra a banalização de atos de violência no trabalho e para propiciar apoio às trabalhadoras vítimas de violência doméstica.</a:t>
            </a:r>
          </a:p>
          <a:p>
            <a:pPr algn="ctr"/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flipV="1">
            <a:off x="4398477" y="4492526"/>
            <a:ext cx="1181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8E0000"/>
                </a:solidFill>
              </a:rPr>
              <a:t> </a:t>
            </a:r>
            <a:endParaRPr lang="pt-BR" dirty="0"/>
          </a:p>
        </p:txBody>
      </p:sp>
      <p:pic>
        <p:nvPicPr>
          <p:cNvPr id="10" name="Espaço Reservado para Conteúdo 4" descr="Uma imagem contendo nome da empresa&#10;&#10;Descrição gerada automaticamente">
            <a:extLst>
              <a:ext uri="{FF2B5EF4-FFF2-40B4-BE49-F238E27FC236}">
                <a16:creationId xmlns:a16="http://schemas.microsoft.com/office/drawing/2014/main" id="{E3637AFA-B4FE-406C-AC74-03B83D2E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5877" y="2951170"/>
            <a:ext cx="5400079" cy="38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8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2133600"/>
            <a:ext cx="8132763" cy="32400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000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2" name="Imagem 9" descr="CABEÇALH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987"/>
            <a:ext cx="89646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23528" y="5013176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pt-BR" sz="2400" b="1" dirty="0">
              <a:solidFill>
                <a:srgbClr val="8E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1124745"/>
            <a:ext cx="77766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u="sng" dirty="0">
                <a:solidFill>
                  <a:srgbClr val="C00000"/>
                </a:solidFill>
              </a:rPr>
              <a:t>COORDIGUALDADE &amp; CONALIS</a:t>
            </a:r>
          </a:p>
          <a:p>
            <a:endParaRPr lang="pt-BR" sz="2500" b="1" u="sng" dirty="0">
              <a:solidFill>
                <a:srgbClr val="00B050"/>
              </a:solidFill>
            </a:endParaRPr>
          </a:p>
          <a:p>
            <a:endParaRPr lang="pt-BR" sz="2500" b="1" u="sng" dirty="0">
              <a:solidFill>
                <a:srgbClr val="00CC66"/>
              </a:solidFill>
            </a:endParaRPr>
          </a:p>
          <a:p>
            <a:pPr algn="ctr"/>
            <a:r>
              <a:rPr lang="pt-BR" sz="2500" b="1" dirty="0"/>
              <a:t>Projeto</a:t>
            </a:r>
            <a:r>
              <a:rPr lang="pt-BR" sz="2500" b="1" dirty="0">
                <a:solidFill>
                  <a:srgbClr val="00CC66"/>
                </a:solidFill>
              </a:rPr>
              <a:t> </a:t>
            </a:r>
            <a:r>
              <a:rPr lang="pt-BR" sz="2500" b="1" dirty="0">
                <a:solidFill>
                  <a:srgbClr val="1FA30D"/>
                </a:solidFill>
              </a:rPr>
              <a:t>Sindicalismo e Diversidade</a:t>
            </a:r>
          </a:p>
          <a:p>
            <a:pPr algn="just"/>
            <a:endParaRPr lang="pt-BR" sz="2200" b="1" dirty="0">
              <a:solidFill>
                <a:srgbClr val="2108B8"/>
              </a:solidFill>
            </a:endParaRPr>
          </a:p>
          <a:p>
            <a:pPr algn="just"/>
            <a:r>
              <a:rPr lang="pt-BR" sz="2200" dirty="0"/>
              <a:t>Objetiva a construção de uma cultura organizacional sindical que incentive trocas de experiências e aprendizagem, aliando a defesa dos interesses da categoria ao respeito à diversidade. </a:t>
            </a:r>
          </a:p>
          <a:p>
            <a:pPr algn="just"/>
            <a:r>
              <a:rPr lang="pt-BR" sz="2200" dirty="0"/>
              <a:t> </a:t>
            </a:r>
          </a:p>
          <a:p>
            <a:pPr algn="just"/>
            <a:r>
              <a:rPr lang="pt-BR" sz="2000" i="1" dirty="0"/>
              <a:t>Live sobre sindicalismo e gênero: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b="1" dirty="0">
                <a:solidFill>
                  <a:srgbClr val="C00000"/>
                </a:solidFill>
              </a:rPr>
              <a:t>TV MPT </a:t>
            </a:r>
          </a:p>
          <a:p>
            <a:pPr algn="just"/>
            <a:r>
              <a:rPr lang="pt-BR" sz="2200" b="1" dirty="0">
                <a:solidFill>
                  <a:srgbClr val="2108B8"/>
                </a:solidFill>
              </a:rPr>
              <a:t>https://www.youtube.com/watch?v=utOE0ku_EjQ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flipV="1">
            <a:off x="4398477" y="4492526"/>
            <a:ext cx="1181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8E0000"/>
                </a:solidFill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57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2133600"/>
            <a:ext cx="8132763" cy="32400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000" b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000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2" name="Imagem 9" descr="CABEÇALH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15888"/>
            <a:ext cx="89646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23528" y="5013176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pt-BR" sz="1500" b="1" dirty="0">
              <a:solidFill>
                <a:srgbClr val="8E0000"/>
              </a:solidFill>
              <a:latin typeface="Calibri" pitchFamily="34" charset="0"/>
            </a:endParaRPr>
          </a:p>
          <a:p>
            <a:pPr algn="ctr" eaLnBrk="0" hangingPunct="0"/>
            <a:endParaRPr lang="pt-BR" sz="1500" b="1" dirty="0">
              <a:solidFill>
                <a:srgbClr val="2108B8"/>
              </a:solidFill>
              <a:latin typeface="Calibri" pitchFamily="34" charset="0"/>
            </a:endParaRPr>
          </a:p>
          <a:p>
            <a:pPr algn="ctr" eaLnBrk="0" hangingPunct="0"/>
            <a:r>
              <a:rPr lang="pt-BR" b="1" dirty="0">
                <a:solidFill>
                  <a:srgbClr val="2108B8"/>
                </a:solidFill>
                <a:latin typeface="Calibri" pitchFamily="34" charset="0"/>
              </a:rPr>
              <a:t>https://www.anpt.org.br/imprensa/noticias/4111-anpt-participa-de-reuniao-para-debater-medida-provisoria-editada-com-a-finalidade-de-promover-a-igualdade-de-genero-nas-relacoes-de-trabalho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32682" y="1432777"/>
            <a:ext cx="662404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8E0000"/>
                </a:solidFill>
              </a:rPr>
              <a:t>PARTICIPAÇÃO DA ANPT</a:t>
            </a:r>
          </a:p>
          <a:p>
            <a:pPr algn="ctr"/>
            <a:endParaRPr lang="pt-BR" sz="2000" b="1" dirty="0">
              <a:solidFill>
                <a:srgbClr val="8E0000"/>
              </a:solidFill>
            </a:endParaRPr>
          </a:p>
          <a:p>
            <a:pPr algn="ctr"/>
            <a:r>
              <a:rPr lang="pt-BR" sz="2000" b="1" dirty="0"/>
              <a:t>nos debates sobre o tema da igualdade de gênero no Poder Legislativo </a:t>
            </a:r>
          </a:p>
          <a:p>
            <a:pPr algn="ctr"/>
            <a:endParaRPr lang="pt-BR" sz="20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algn="ctr"/>
            <a:endParaRPr lang="pt-BR" sz="2500" b="1" dirty="0"/>
          </a:p>
        </p:txBody>
      </p:sp>
      <p:sp>
        <p:nvSpPr>
          <p:cNvPr id="2" name="Retângulo 1"/>
          <p:cNvSpPr/>
          <p:nvPr/>
        </p:nvSpPr>
        <p:spPr>
          <a:xfrm flipV="1">
            <a:off x="4398477" y="4492526"/>
            <a:ext cx="1181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8E0000"/>
                </a:solidFill>
              </a:rPr>
              <a:t>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4EEDF5E-6BCC-4CEA-9CA2-02C522529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59616"/>
            <a:ext cx="4950413" cy="26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6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4" descr="RODAP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Imagem 7" descr="CABEÇALH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115888"/>
            <a:ext cx="89646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95536" y="1538783"/>
            <a:ext cx="84249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 startAt="2"/>
            </a:pPr>
            <a:endParaRPr lang="pt-BR" dirty="0"/>
          </a:p>
          <a:p>
            <a:pPr marL="800100" lvl="1" indent="-342900">
              <a:buFont typeface="+mj-lt"/>
              <a:buAutoNum type="arabicPeriod" startAt="2"/>
            </a:pPr>
            <a:endParaRPr lang="pt-BR" dirty="0"/>
          </a:p>
          <a:p>
            <a:pPr lvl="2"/>
            <a:endParaRPr lang="pt-BR" dirty="0"/>
          </a:p>
          <a:p>
            <a:pPr algn="just"/>
            <a:endParaRPr lang="pt-BR" sz="1600" dirty="0">
              <a:latin typeface="+mn-lt"/>
            </a:endParaRPr>
          </a:p>
          <a:p>
            <a:pPr algn="just"/>
            <a:endParaRPr lang="pt-BR" sz="1600" dirty="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1034727"/>
            <a:ext cx="76328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Agradeço-lhes pela atenção!</a:t>
            </a:r>
          </a:p>
          <a:p>
            <a:pPr algn="ctr">
              <a:buFont typeface="Wingdings" pitchFamily="2" charset="2"/>
              <a:buNone/>
              <a:defRPr/>
            </a:pPr>
            <a:endParaRPr lang="pt-BR" sz="2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pt-BR" sz="2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pt-BR" sz="3300" b="1" dirty="0">
                <a:solidFill>
                  <a:srgbClr val="C00000"/>
                </a:solidFill>
              </a:rPr>
              <a:t>carolina.mercante@mpt.mp.br</a:t>
            </a:r>
          </a:p>
          <a:p>
            <a:pPr algn="ctr">
              <a:buFont typeface="Wingdings" pitchFamily="2" charset="2"/>
              <a:buNone/>
              <a:defRPr/>
            </a:pPr>
            <a:endParaRPr lang="pt-BR" sz="33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pt-BR" sz="2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pt-BR" sz="2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87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170</Words>
  <Application>Microsoft Office PowerPoint</Application>
  <PresentationFormat>Apresentação na tela (4:3)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ArialMT-OneByteIdentityH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MPT</dc:creator>
  <cp:lastModifiedBy>Carolina Pereira Mercante</cp:lastModifiedBy>
  <cp:revision>381</cp:revision>
  <dcterms:created xsi:type="dcterms:W3CDTF">2011-08-09T02:18:23Z</dcterms:created>
  <dcterms:modified xsi:type="dcterms:W3CDTF">2022-11-09T19:00:30Z</dcterms:modified>
</cp:coreProperties>
</file>