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88" r:id="rId5"/>
    <p:sldId id="262" r:id="rId6"/>
    <p:sldId id="289" r:id="rId7"/>
    <p:sldId id="290" r:id="rId8"/>
    <p:sldId id="263" r:id="rId9"/>
    <p:sldId id="264" r:id="rId10"/>
    <p:sldId id="272" r:id="rId11"/>
    <p:sldId id="273" r:id="rId12"/>
    <p:sldId id="283" r:id="rId13"/>
    <p:sldId id="291" r:id="rId14"/>
    <p:sldId id="293" r:id="rId15"/>
    <p:sldId id="294" r:id="rId16"/>
    <p:sldId id="292" r:id="rId17"/>
    <p:sldId id="284" r:id="rId18"/>
    <p:sldId id="285" r:id="rId19"/>
    <p:sldId id="286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lear Sans Bold" panose="020B0604020202020204" charset="0"/>
      <p:regular r:id="rId26"/>
    </p:embeddedFont>
    <p:embeddedFont>
      <p:font typeface="Clear Sans Regular" panose="020B0604020202020204" charset="0"/>
      <p:regular r:id="rId27"/>
    </p:embeddedFont>
    <p:embeddedFont>
      <p:font typeface="Clear Sans Regular Bold" panose="020B0604020202020204" charset="0"/>
      <p:regular r:id="rId28"/>
    </p:embeddedFont>
    <p:embeddedFont>
      <p:font typeface="Clear Sans Regular Bold Italics" panose="020B0604020202020204" charset="0"/>
      <p:regular r:id="rId29"/>
    </p:embeddedFont>
    <p:embeddedFont>
      <p:font typeface="Clear Sans Regular Italics" panose="020B0604020202020204" charset="0"/>
      <p:regular r:id="rId30"/>
    </p:embeddedFont>
    <p:embeddedFont>
      <p:font typeface="Clear Sans Thin" panose="020B0604020202020204" charset="0"/>
      <p:regular r:id="rId31"/>
    </p:embeddedFont>
    <p:embeddedFont>
      <p:font typeface="Clear Sans Thin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0F501-24A3-4683-9989-87D0159A7A8A}" type="datetimeFigureOut">
              <a:rPr lang="pt-BR" smtClean="0"/>
              <a:pPr/>
              <a:t>15/11/2022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8664-D2E0-4185-92FB-1E8643F099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2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08664-D2E0-4185-92FB-1E8643F0991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7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86950" y="-515456"/>
            <a:ext cx="7372350" cy="1754708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26479" y="231220"/>
            <a:ext cx="2320957" cy="783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062428" y="330809"/>
            <a:ext cx="3955255" cy="5845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963" y="418868"/>
            <a:ext cx="9300912" cy="860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6000" dirty="0">
                <a:solidFill>
                  <a:srgbClr val="374864"/>
                </a:solidFill>
                <a:latin typeface="Clear Sans Bold Bold"/>
              </a:rPr>
              <a:t>A PARTICIPAÇÃO FEMININA NO CNJ CONSELHO NACIONAL DE JUSTIÇA: NÚMEROS E TRAJETÓRIAS</a:t>
            </a:r>
          </a:p>
          <a:p>
            <a:pPr>
              <a:lnSpc>
                <a:spcPts val="9438"/>
              </a:lnSpc>
            </a:pPr>
            <a:endParaRPr lang="en-US" sz="6000" dirty="0">
              <a:solidFill>
                <a:srgbClr val="374864"/>
              </a:solidFill>
              <a:latin typeface="Clear Sans Bold Bold"/>
            </a:endParaRPr>
          </a:p>
          <a:p>
            <a:pPr>
              <a:lnSpc>
                <a:spcPts val="9438"/>
              </a:lnSpc>
            </a:pPr>
            <a:endParaRPr lang="en-US" sz="6000" dirty="0">
              <a:solidFill>
                <a:srgbClr val="374864"/>
              </a:solidFill>
              <a:latin typeface="Clear Sans Bold Bold"/>
            </a:endParaRPr>
          </a:p>
          <a:p>
            <a:pPr>
              <a:lnSpc>
                <a:spcPts val="9438"/>
              </a:lnSpc>
            </a:pPr>
            <a:r>
              <a:rPr lang="en-US" sz="9534" dirty="0">
                <a:solidFill>
                  <a:srgbClr val="4D4A46"/>
                </a:solidFill>
                <a:latin typeface="Clear Sans Bold Bold"/>
              </a:rPr>
              <a:t> </a:t>
            </a:r>
          </a:p>
          <a:p>
            <a:pPr>
              <a:lnSpc>
                <a:spcPts val="9438"/>
              </a:lnSpc>
            </a:pPr>
            <a:endParaRPr lang="en-US" sz="9534" dirty="0">
              <a:solidFill>
                <a:srgbClr val="4D4A46"/>
              </a:solidFill>
              <a:latin typeface="Clear Sans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6963" y="8166972"/>
            <a:ext cx="6464309" cy="166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9"/>
              </a:lnSpc>
            </a:pPr>
            <a:r>
              <a:rPr lang="en-US" sz="2568" spc="359" dirty="0">
                <a:solidFill>
                  <a:srgbClr val="C69605"/>
                </a:solidFill>
                <a:latin typeface="Clear Sans Thin Bold"/>
              </a:rPr>
              <a:t>APRESENTADO PELO NÚCLEO DE ESTUDOS E PESQUISA EM GÊNERO, DIREITOS HUMANOS E ACESSO À JUSTIÇA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2903390" y="4887596"/>
            <a:ext cx="825716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4D4A46"/>
                </a:solidFill>
                <a:latin typeface="Clear Sans Regular Bold"/>
              </a:rPr>
              <a:t>Relatório parcial de pesquisa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E0254B5-233A-6E7E-6DA6-B1718A462B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6950" y="1468558"/>
            <a:ext cx="6078663" cy="8602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-264322"/>
            <a:ext cx="8619807" cy="10551322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36884" y="276726"/>
            <a:ext cx="6968572" cy="6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spc="144" dirty="0">
                <a:solidFill>
                  <a:srgbClr val="4D4A46"/>
                </a:solidFill>
                <a:latin typeface="Clear Sans Bold Bold"/>
              </a:rPr>
              <a:t>PANORAMA GERAL DA PARTICIPAÇÃO FEMININA NO CNJ: DESDE A CRIAÇÃO DO ÓRGÃO ATÉ 31 DE JULHO DE 2022: QUANTAS MULHERES OCUPARAM O CARGO DE CONSELHEIRA?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6884" y="6732468"/>
            <a:ext cx="6577545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quantificar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o total de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ocupantes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do cargo de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Conselheiro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/a do CNJ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até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31 de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julho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de 2022, com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destaque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para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o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número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 de </a:t>
            </a:r>
            <a:r>
              <a:rPr lang="en-US" sz="2700" spc="135" dirty="0" err="1">
                <a:solidFill>
                  <a:srgbClr val="4D4A46"/>
                </a:solidFill>
                <a:latin typeface="Clear Sans Thin"/>
              </a:rPr>
              <a:t>mulheres</a:t>
            </a:r>
            <a:r>
              <a:rPr lang="en-US" sz="2700" spc="135" dirty="0">
                <a:solidFill>
                  <a:srgbClr val="4D4A46"/>
                </a:solidFill>
                <a:latin typeface="Clear Sans Thin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0" y="276726"/>
            <a:ext cx="8686189" cy="96655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4302" y="8915598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08281" y="622007"/>
            <a:ext cx="56402" cy="9845877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3" name="Group 3"/>
          <p:cNvGrpSpPr/>
          <p:nvPr/>
        </p:nvGrpSpPr>
        <p:grpSpPr>
          <a:xfrm>
            <a:off x="9915693" y="1028700"/>
            <a:ext cx="364388" cy="36438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D4C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43893" y="4038600"/>
            <a:ext cx="364388" cy="36438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D4C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915693" y="7105650"/>
            <a:ext cx="364388" cy="3643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D4C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0788" y="622007"/>
            <a:ext cx="9745677" cy="59152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94302" y="862974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65761" y="1172794"/>
            <a:ext cx="6504092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spc="399" dirty="0">
                <a:solidFill>
                  <a:srgbClr val="000000"/>
                </a:solidFill>
                <a:latin typeface="Clear Sans Regular Bold"/>
              </a:rPr>
              <a:t>ATÉ O DIA 31 DE JULHO DE 2022,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spc="399" dirty="0">
                <a:solidFill>
                  <a:srgbClr val="000000"/>
                </a:solidFill>
                <a:latin typeface="Clear Sans Regular Bold"/>
              </a:rPr>
              <a:t>-120 CONSELHEIROS/AS ATUARAM NO CNJ,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b="1" spc="399" dirty="0">
                <a:solidFill>
                  <a:srgbClr val="000000"/>
                </a:solidFill>
                <a:latin typeface="Clear Sans Regular Bold"/>
              </a:rPr>
              <a:t>-24 MULHERES E</a:t>
            </a:r>
          </a:p>
          <a:p>
            <a:pPr algn="ctr">
              <a:lnSpc>
                <a:spcPts val="5199"/>
              </a:lnSpc>
              <a:spcBef>
                <a:spcPct val="0"/>
              </a:spcBef>
              <a:buFontTx/>
              <a:buChar char="-"/>
            </a:pPr>
            <a:r>
              <a:rPr lang="en-US" sz="3999" spc="399" dirty="0">
                <a:solidFill>
                  <a:srgbClr val="000000"/>
                </a:solidFill>
                <a:latin typeface="Clear Sans Regular Bold"/>
              </a:rPr>
              <a:t>96 HOMENS</a:t>
            </a:r>
          </a:p>
          <a:p>
            <a:pPr algn="ctr">
              <a:lnSpc>
                <a:spcPts val="5199"/>
              </a:lnSpc>
              <a:spcBef>
                <a:spcPct val="0"/>
              </a:spcBef>
              <a:buFontTx/>
              <a:buChar char="-"/>
            </a:pPr>
            <a:r>
              <a:rPr lang="en-US" sz="3999" spc="399" dirty="0">
                <a:solidFill>
                  <a:srgbClr val="000000"/>
                </a:solidFill>
                <a:latin typeface="Clear Sans Regular Bold"/>
              </a:rPr>
              <a:t> RESULTA NUM HISTÓRICO </a:t>
            </a:r>
            <a:r>
              <a:rPr lang="en-US" sz="3999" b="1" u="sng" spc="399" dirty="0">
                <a:solidFill>
                  <a:srgbClr val="FF0000"/>
                </a:solidFill>
                <a:latin typeface="Clear Sans Regular Bold Italics"/>
              </a:rPr>
              <a:t>CONSOLIDADO DE 20% DE PARTICIPAÇÃO FEMININA</a:t>
            </a:r>
            <a:r>
              <a:rPr lang="en-US" sz="3999" u="sng" spc="399" dirty="0">
                <a:solidFill>
                  <a:srgbClr val="FF0000"/>
                </a:solidFill>
                <a:latin typeface="Clear Sans Regular Bold Italics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34469"/>
            <a:ext cx="10825441" cy="2939569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955722"/>
            <a:ext cx="12875280" cy="80737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105093" y="224314"/>
            <a:ext cx="11945774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00"/>
              </a:lnSpc>
              <a:spcBef>
                <a:spcPct val="0"/>
              </a:spcBef>
            </a:pPr>
            <a:r>
              <a:rPr lang="en-US" sz="5000" spc="500" dirty="0">
                <a:solidFill>
                  <a:srgbClr val="000000"/>
                </a:solidFill>
                <a:latin typeface="Clear Sans Regular Bold"/>
              </a:rPr>
              <a:t>PARTICIPAÇÃO FEMININA POR SEGMENTO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2F6FB9D-BFD8-9A38-EFE4-25F222CE3349}"/>
              </a:ext>
            </a:extLst>
          </p:cNvPr>
          <p:cNvSpPr txBox="1"/>
          <p:nvPr/>
        </p:nvSpPr>
        <p:spPr>
          <a:xfrm>
            <a:off x="0" y="8915400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34469"/>
            <a:ext cx="19659600" cy="2073969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-609600" y="285562"/>
            <a:ext cx="1863109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00"/>
              </a:lnSpc>
              <a:spcBef>
                <a:spcPct val="0"/>
              </a:spcBef>
            </a:pPr>
            <a:r>
              <a:rPr lang="en-US" sz="5000" spc="500" dirty="0">
                <a:solidFill>
                  <a:srgbClr val="000000"/>
                </a:solidFill>
                <a:latin typeface="Clear Sans Regular Bold"/>
              </a:rPr>
              <a:t>PARTICIPAÇÃO FEMININA POR SEGMENTO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2F6FB9D-BFD8-9A38-EFE4-25F222CE3349}"/>
              </a:ext>
            </a:extLst>
          </p:cNvPr>
          <p:cNvSpPr txBox="1"/>
          <p:nvPr/>
        </p:nvSpPr>
        <p:spPr>
          <a:xfrm>
            <a:off x="0" y="8915400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2CF060-2077-2FDF-CD59-10CBC1B7FFFC}"/>
              </a:ext>
            </a:extLst>
          </p:cNvPr>
          <p:cNvSpPr txBox="1"/>
          <p:nvPr/>
        </p:nvSpPr>
        <p:spPr>
          <a:xfrm>
            <a:off x="457200" y="2316321"/>
            <a:ext cx="1691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STJ e os TRFs são as instituições que </a:t>
            </a:r>
            <a:r>
              <a:rPr lang="pt-BR" sz="3600" b="1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mais indicaram mulheres</a:t>
            </a: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, com o mesmo índice de 33% de participação feminina.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A menor participação feminina </a:t>
            </a:r>
            <a:r>
              <a:rPr lang="pt-BR" sz="3600" b="1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provém das advogadas </a:t>
            </a: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(6%) e das </a:t>
            </a:r>
            <a:r>
              <a:rPr lang="pt-BR" sz="3600" b="1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ministras do TST</a:t>
            </a: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 (11%). </a:t>
            </a:r>
            <a:endParaRPr lang="pt-BR" sz="3600" b="1" i="0" u="none" strike="noStrike" cap="all" dirty="0">
              <a:latin typeface="Clear Sans Regular" panose="020B0604020202020204" charset="0"/>
              <a:cs typeface="Clear Sans Regular" panose="020B0604020202020204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pt-BR" sz="360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Depois, em índices que variaram de 20% </a:t>
            </a: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a 25%, estão o STF, os </a:t>
            </a:r>
            <a:r>
              <a:rPr lang="pt-BR" sz="3600" b="0" i="0" u="none" strike="noStrike" cap="all" dirty="0" err="1">
                <a:latin typeface="Clear Sans Regular" panose="020B0604020202020204" charset="0"/>
                <a:cs typeface="Clear Sans Regular" panose="020B0604020202020204" charset="0"/>
              </a:rPr>
              <a:t>TJs</a:t>
            </a: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, os juízes/as estaduais, federais, de TRTs e do trabalho, bem como o Ministério Público.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pt-BR" sz="3600" b="0" i="0" u="none" strike="noStrike" cap="all" dirty="0">
                <a:latin typeface="Clear Sans Regular" panose="020B0604020202020204" charset="0"/>
                <a:cs typeface="Clear Sans Regular" panose="020B0604020202020204" charset="0"/>
              </a:rPr>
              <a:t>O Congresso Nacional, o TST e a OAB são as entidades com menor participação feminina no CNJ, valendo ressaltar que tanto o Senado Federal quanto a OAB em uma de suas vagas jamais indicaram mulheres nesses 18 anos de existência do CNJ</a:t>
            </a:r>
            <a:endParaRPr lang="en-US" sz="3600" cap="all" spc="32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523" y="-348331"/>
            <a:ext cx="18659523" cy="1977106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b="8612"/>
          <a:stretch>
            <a:fillRect/>
          </a:stretch>
        </p:blipFill>
        <p:spPr>
          <a:xfrm>
            <a:off x="914400" y="1796585"/>
            <a:ext cx="10275145" cy="53142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5741" y="235409"/>
            <a:ext cx="1816401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spc="164" dirty="0">
                <a:solidFill>
                  <a:srgbClr val="4D4A46"/>
                </a:solidFill>
                <a:latin typeface="Clear Sans Bold Bold"/>
              </a:rPr>
              <a:t>ADVOGADOS/AS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0651" y="2435893"/>
            <a:ext cx="6069755" cy="3469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4D4A46"/>
                </a:solidFill>
                <a:latin typeface="Clear Sans Regular Bold"/>
              </a:rPr>
              <a:t>A OAB TEVE A OPORTUNIDADE DE 18 INDICAÇÕES, OPTANDO POR INDICAR SOMENTE 01 MULHER E 05 RECONDUÇÕES, TODAS DE HOMENS.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794" y="7274593"/>
            <a:ext cx="17102889" cy="257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9"/>
              </a:lnSpc>
              <a:spcBef>
                <a:spcPct val="0"/>
              </a:spcBef>
            </a:pPr>
            <a:r>
              <a:rPr lang="en-US" sz="2400" spc="316" dirty="0">
                <a:solidFill>
                  <a:srgbClr val="4D4A46"/>
                </a:solidFill>
                <a:latin typeface="Clear Sans Regular Bold"/>
              </a:rPr>
              <a:t>EM 19 DE MARÇO DE 2022 CONSTAM NO QUADRO 638.103 ADVOGADAS E 625.086 ADVOGADOS, OU SEJA, 50,51% DO TOTAL SÃO MULHERES . TODAVIA, COMO VISTO, ESSA CONSIDERÁVEL INSERÇÃO DAS MULHERES NA ADVOCACIA PARECE ESTAR MUITO LONGE DE REVERBERAR EM INDICAÇÕES DA OAB PARA O CNJ. </a:t>
            </a:r>
          </a:p>
          <a:p>
            <a:pPr algn="ctr">
              <a:lnSpc>
                <a:spcPts val="4109"/>
              </a:lnSpc>
              <a:spcBef>
                <a:spcPct val="0"/>
              </a:spcBef>
            </a:pPr>
            <a:r>
              <a:rPr lang="en-US" sz="2400" spc="316" dirty="0">
                <a:solidFill>
                  <a:srgbClr val="4D4A46"/>
                </a:solidFill>
                <a:latin typeface="Clear Sans Regular Bold"/>
              </a:rPr>
              <a:t>(FONTE: www.oab.org)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75285" y="8896548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523" y="-348331"/>
            <a:ext cx="18659523" cy="1977106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741" y="2109276"/>
            <a:ext cx="9709274" cy="50457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5741" y="235409"/>
            <a:ext cx="1816401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spc="164">
                <a:solidFill>
                  <a:srgbClr val="4D4A46"/>
                </a:solidFill>
                <a:latin typeface="Clear Sans Bold"/>
              </a:rPr>
              <a:t>CIDADÃOS/ÃS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44200" y="2419350"/>
            <a:ext cx="7026442" cy="661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299" spc="329" dirty="0">
                <a:solidFill>
                  <a:srgbClr val="4D4A46"/>
                </a:solidFill>
                <a:latin typeface="Clear Sans Regular Bold"/>
              </a:rPr>
              <a:t>-DUAS VAGAS NO CNJ, UMA DA CAMARA DOS DEPUTADOS E OUTRA DO SENADO FEDERAL</a:t>
            </a:r>
          </a:p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299" spc="329" dirty="0">
                <a:solidFill>
                  <a:srgbClr val="4D4A46"/>
                </a:solidFill>
                <a:latin typeface="Clear Sans Regular Bold"/>
              </a:rPr>
              <a:t>-O CONGRESSO NACIONAL ADOTA COM FREQUÊNCIA RECONDUÇÕES (06 DE UM TOTAL DE 17 OPORTUNIDADES DE INDICAÇÃO);</a:t>
            </a:r>
          </a:p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299" spc="329" dirty="0">
                <a:solidFill>
                  <a:srgbClr val="4D4A46"/>
                </a:solidFill>
                <a:latin typeface="Clear Sans Regular Bold"/>
              </a:rPr>
              <a:t>-O SENADO FEDERAL, A EXEMPLO DE UMA DAS VAGAS DA OAB, </a:t>
            </a:r>
            <a:r>
              <a:rPr lang="en-US" sz="3299" b="1" spc="329" dirty="0">
                <a:solidFill>
                  <a:srgbClr val="4D4A46"/>
                </a:solidFill>
                <a:latin typeface="Clear Sans Regular Bold"/>
              </a:rPr>
              <a:t>JAMAIS INDICOU UMA MULHER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4302" y="862974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96369"/>
            <a:ext cx="19659600" cy="1390453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-609600" y="285562"/>
            <a:ext cx="1863109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00"/>
              </a:lnSpc>
              <a:spcBef>
                <a:spcPct val="0"/>
              </a:spcBef>
            </a:pPr>
            <a:r>
              <a:rPr lang="en-US" sz="5000" spc="500" dirty="0">
                <a:solidFill>
                  <a:srgbClr val="000000"/>
                </a:solidFill>
                <a:latin typeface="Clear Sans Regular Bold"/>
              </a:rPr>
              <a:t>PARTICIPAÇÃO FEMININA POR SEGMENTO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2F6FB9D-BFD8-9A38-EFE4-25F222CE3349}"/>
              </a:ext>
            </a:extLst>
          </p:cNvPr>
          <p:cNvSpPr txBox="1"/>
          <p:nvPr/>
        </p:nvSpPr>
        <p:spPr>
          <a:xfrm>
            <a:off x="0" y="8915400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16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2CF060-2077-2FDF-CD59-10CBC1B7FFFC}"/>
              </a:ext>
            </a:extLst>
          </p:cNvPr>
          <p:cNvSpPr txBox="1"/>
          <p:nvPr/>
        </p:nvSpPr>
        <p:spPr>
          <a:xfrm>
            <a:off x="1676400" y="1601055"/>
            <a:ext cx="15849600" cy="847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STJ  -&gt;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33%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TRF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33%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MPU -&gt;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25%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TJ (</a:t>
            </a:r>
            <a:r>
              <a:rPr lang="en-US" sz="4500" spc="300" dirty="0" err="1">
                <a:latin typeface="Clear Sans Regular Bold"/>
              </a:rPr>
              <a:t>Desembargadores</a:t>
            </a:r>
            <a:r>
              <a:rPr lang="en-US" sz="4500" spc="300" dirty="0">
                <a:latin typeface="Clear Sans Regular Bold"/>
              </a:rPr>
              <a:t>/as e </a:t>
            </a:r>
            <a:r>
              <a:rPr lang="en-US" sz="4500" spc="300" dirty="0" err="1">
                <a:latin typeface="Clear Sans Regular Bold"/>
              </a:rPr>
              <a:t>Juízes</a:t>
            </a:r>
            <a:r>
              <a:rPr lang="en-US" sz="4500" spc="300" dirty="0">
                <a:latin typeface="Clear Sans Regular Bold"/>
              </a:rPr>
              <a:t>/as </a:t>
            </a:r>
            <a:r>
              <a:rPr lang="en-US" sz="4500" spc="300" dirty="0" err="1">
                <a:latin typeface="Clear Sans Regular Bold"/>
              </a:rPr>
              <a:t>estaduais</a:t>
            </a:r>
            <a:r>
              <a:rPr lang="en-US" sz="4500" spc="300" dirty="0">
                <a:latin typeface="Clear Sans Regular Bold"/>
              </a:rPr>
              <a:t>) - &gt;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22%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 err="1">
                <a:latin typeface="Clear Sans Regular Bold"/>
              </a:rPr>
              <a:t>Juízas</a:t>
            </a:r>
            <a:r>
              <a:rPr lang="en-US" sz="4500" spc="300" dirty="0">
                <a:latin typeface="Clear Sans Regular Bold"/>
              </a:rPr>
              <a:t>/es </a:t>
            </a:r>
            <a:r>
              <a:rPr lang="en-US" sz="4500" spc="300" dirty="0" err="1">
                <a:latin typeface="Clear Sans Regular Bold"/>
              </a:rPr>
              <a:t>federais</a:t>
            </a:r>
            <a:r>
              <a:rPr lang="en-US" sz="4500" spc="300" dirty="0">
                <a:latin typeface="Clear Sans Regular Bold"/>
              </a:rPr>
              <a:t> -&gt;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22%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TRT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22%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MPE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22%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b="1" cap="all" spc="320" dirty="0">
                <a:latin typeface="Clear Sans Regular" panose="020B0604020202020204" charset="0"/>
                <a:cs typeface="Clear Sans Regular" panose="020B0604020202020204" charset="0"/>
              </a:rPr>
              <a:t>STF 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20%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CIDADÃOS/ÃS -&gt;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12%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TST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11%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500" spc="300" dirty="0">
                <a:latin typeface="Clear Sans Regular Bold"/>
              </a:rPr>
              <a:t>OAB -&gt; </a:t>
            </a:r>
            <a:r>
              <a:rPr lang="en-US" sz="4500" spc="300" dirty="0">
                <a:solidFill>
                  <a:srgbClr val="FF0000"/>
                </a:solidFill>
                <a:latin typeface="Clear Sans Regular Bold"/>
              </a:rPr>
              <a:t>6%</a:t>
            </a:r>
            <a:endParaRPr lang="en-US" sz="3600" cap="all" spc="320" dirty="0"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585932" cy="2042268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0" y="260684"/>
            <a:ext cx="17707192" cy="124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0"/>
              </a:lnSpc>
            </a:pPr>
            <a:r>
              <a:rPr lang="en-US" sz="4108" spc="123" dirty="0">
                <a:solidFill>
                  <a:srgbClr val="4D4A46"/>
                </a:solidFill>
                <a:latin typeface="Clear Sans Bold Bold"/>
              </a:rPr>
              <a:t> PROPOSIÇÕES PARA AVANÇOS NAS POLÍTICAS JUDICIÁRIAS DE GÊNERO NO PODER JUDICIÁRIO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563" y="2042268"/>
            <a:ext cx="17508805" cy="735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0" lvl="1" algn="just">
              <a:lnSpc>
                <a:spcPts val="3640"/>
              </a:lnSpc>
            </a:pPr>
            <a:r>
              <a:rPr lang="en-US" sz="2800" b="1" spc="280" dirty="0">
                <a:latin typeface="Clear Sans Regular"/>
              </a:rPr>
              <a:t>1. IMPULSIONAR AÇÕES </a:t>
            </a:r>
            <a:r>
              <a:rPr lang="en-US" sz="2800" spc="280" dirty="0">
                <a:latin typeface="Clear Sans Regular"/>
              </a:rPr>
              <a:t>QUE PROMOVAM O ACESSO DAS MULHERES AO CNJ, A PARTIR DE UMA </a:t>
            </a:r>
            <a:r>
              <a:rPr lang="en-US" sz="2800" b="1" spc="280" dirty="0">
                <a:latin typeface="Clear Sans Regular"/>
              </a:rPr>
              <a:t>PERSPECTIVA INTERSECCIONAL, </a:t>
            </a:r>
            <a:r>
              <a:rPr lang="en-US" sz="2800" spc="280" dirty="0">
                <a:latin typeface="Clear Sans Regular"/>
              </a:rPr>
              <a:t>ENFRENTANDO UM DÉFICIT EXISTENTE EM TERMOS DE RAÇA/COR/ETNIA, A FIM DE AUMENTAR SUBSTANCIALMENTE O NÚMERO DE MULHERES E ALCANÇAR UMA REPRESENTAÇÃO DE PARIDADE DAS MULHERES E DOS HOMENS, SE NECESSÁRIO MEDIANTE AÇÃO AFIRMATIVA EM FAVOR DAS MULHERES;</a:t>
            </a:r>
          </a:p>
          <a:p>
            <a:pPr marL="302260" lvl="1" algn="just">
              <a:lnSpc>
                <a:spcPts val="3640"/>
              </a:lnSpc>
            </a:pPr>
            <a:r>
              <a:rPr lang="en-US" sz="2800" b="1" spc="280" dirty="0">
                <a:latin typeface="Clear Sans Regular"/>
              </a:rPr>
              <a:t>2. PROMOVER O EQUILÍBIO  </a:t>
            </a:r>
            <a:r>
              <a:rPr lang="en-US" sz="2800" spc="280" dirty="0">
                <a:latin typeface="Clear Sans Regular"/>
              </a:rPr>
              <a:t>ENTRE  HOMENS E MULHERES NAS LISTAS DE CANDIDATOS INDICADOS (AS) PELAS INSTITUIÇÕES QUE COMPÕEM O CONSELHO NACIONAL DE JUSTIÇA;</a:t>
            </a:r>
          </a:p>
          <a:p>
            <a:pPr marL="302260" lvl="1" algn="just">
              <a:lnSpc>
                <a:spcPts val="3640"/>
              </a:lnSpc>
            </a:pPr>
            <a:r>
              <a:rPr lang="en-US" sz="2800" b="1" spc="280" dirty="0">
                <a:latin typeface="Clear Sans Regular"/>
              </a:rPr>
              <a:t>3. AMPLIAR AS DISCUSSÕES/DEBATES </a:t>
            </a:r>
            <a:r>
              <a:rPr lang="en-US" sz="2800" spc="280" dirty="0">
                <a:latin typeface="Clear Sans Regular"/>
              </a:rPr>
              <a:t>SOBRE A PARTICIPAÇÃO FEMININA EM TODAS AS INSTITUIÇÕES QUE COMPÕEM O CNJ;</a:t>
            </a:r>
          </a:p>
          <a:p>
            <a:pPr marL="302260" lvl="1" algn="just">
              <a:lnSpc>
                <a:spcPts val="3640"/>
              </a:lnSpc>
            </a:pPr>
            <a:r>
              <a:rPr lang="en-US" sz="2800" b="1" spc="280" dirty="0">
                <a:latin typeface="Clear Sans Regular"/>
              </a:rPr>
              <a:t>4. FOMENTAR ESTUDOS E PESQUISAS </a:t>
            </a:r>
            <a:r>
              <a:rPr lang="en-US" sz="2800" spc="280" dirty="0">
                <a:latin typeface="Clear Sans Regular"/>
              </a:rPr>
              <a:t>EM TODOS OS RAMOS DA JUSTIÇA QUE REALIZAM ESTUDOS SOBRE A PARTICIPAÇÃO DAS MULHERES NO PODER JUDICIÁRIO E O EFEITO DESSA PARTICIPAÇÃO SOBRE AS DECISÕES E SOBRE O MEIO NO QUAL AS DECISÕES SÃO TOMADAS, RESSALTANDO A IMPORTÂNCIA DA CRIAÇÃO DE NÚCLEOS DE ESTUDOS E PESQUISAS DE GÊNERO/RAÇA/ETNIA </a:t>
            </a:r>
            <a:r>
              <a:rPr lang="en-US" sz="2800" b="1" spc="280" dirty="0">
                <a:latin typeface="Clear Sans Regular"/>
              </a:rPr>
              <a:t>NO ÂMBITO DAS ESCOLAS JUDICIAIS E DE MAGISTRATURA</a:t>
            </a:r>
            <a:r>
              <a:rPr lang="en-US" sz="2800" spc="280" dirty="0">
                <a:solidFill>
                  <a:srgbClr val="C69605"/>
                </a:solidFill>
                <a:latin typeface="Clear Sans Regular"/>
              </a:rPr>
              <a:t>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585932" cy="2042268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0" y="260684"/>
            <a:ext cx="17707192" cy="124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0"/>
              </a:lnSpc>
            </a:pPr>
            <a:r>
              <a:rPr lang="en-US" sz="4108" spc="123">
                <a:solidFill>
                  <a:srgbClr val="4D4A46"/>
                </a:solidFill>
                <a:latin typeface="Clear Sans Bold Bold"/>
              </a:rPr>
              <a:t> PROPOSIÇÕES PARA AVANÇOS NAS POLÍTICAS JUDICÁRIAS DE GÊNERO NO PODER JUDICIÁRIO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2275738"/>
            <a:ext cx="17602200" cy="6970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2800" spc="300" dirty="0">
                <a:latin typeface="Clear Sans Regular"/>
              </a:rPr>
              <a:t>5. </a:t>
            </a:r>
            <a:r>
              <a:rPr lang="en-US" sz="2800" b="1" spc="300" dirty="0">
                <a:latin typeface="Clear Sans Regular"/>
              </a:rPr>
              <a:t>FORTALECER OS COMITÊS DE GÊNERO E DE RAÇA </a:t>
            </a:r>
            <a:r>
              <a:rPr lang="en-US" sz="2800" spc="300" dirty="0">
                <a:latin typeface="Clear Sans Regular"/>
              </a:rPr>
              <a:t>NO ÂMBITO DOS TRIBUNAIS, ESTIMULANDO A PONTUAÇÃO DOS TRIBUNAIS QUE TENHAM AÇÕES EFETIVAS PARA A PARTICIPAÇÃO FEMININA NO PODER JUDICIÁRIO </a:t>
            </a:r>
            <a:r>
              <a:rPr lang="en-US" sz="2800" b="1" u="sng" spc="300" dirty="0">
                <a:latin typeface="Clear Sans Regular"/>
              </a:rPr>
              <a:t>ATRAVÉS DO SELO</a:t>
            </a:r>
            <a:r>
              <a:rPr lang="en-US" sz="2800" spc="300" dirty="0">
                <a:latin typeface="Clear Sans Regular"/>
              </a:rPr>
              <a:t>;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2800" spc="300" dirty="0">
                <a:latin typeface="Clear Sans Regular"/>
              </a:rPr>
              <a:t>6. </a:t>
            </a:r>
            <a:r>
              <a:rPr lang="en-US" sz="2800" b="1" spc="300" dirty="0">
                <a:latin typeface="Clear Sans Regular"/>
              </a:rPr>
              <a:t>CRIAR DE UM PROGRAMA ABRANGENTE </a:t>
            </a:r>
            <a:r>
              <a:rPr lang="en-US" sz="2800" spc="300" dirty="0">
                <a:latin typeface="Clear Sans Regular"/>
              </a:rPr>
              <a:t>QUE PROMOVA A IGUALDADE DE GÊNERO E RAÇA NO ÂMBITO DO CONSELHO NACIONAL DE JUSTIÇA EM PARCERIA COM O NÚCLEO DE GÊNERO</a:t>
            </a:r>
            <a:r>
              <a:rPr lang="en-US" sz="2800" b="1" spc="300" dirty="0">
                <a:latin typeface="Clear Sans Regular"/>
              </a:rPr>
              <a:t>, DIREITOS HUMANOS E ACESSO À JUSTIÇA DA ENFAM;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2800" b="1" spc="300" dirty="0">
                <a:latin typeface="Clear Sans Regular"/>
              </a:rPr>
              <a:t>7.CRIAR PREMIAÇÃO ESPECÍFICA </a:t>
            </a:r>
            <a:r>
              <a:rPr lang="en-US" sz="2800" spc="300" dirty="0">
                <a:latin typeface="Clear Sans Regular"/>
              </a:rPr>
              <a:t>PELO CNJ PARA OS TRIBUNAIS, QUE ESTIMULE A PARTICIPAÇÃO FEMININA A FIM DE DIFUNDIR NOVAS FORMAS NA GESTÃO DE PESSOAS E NA CULTURA ORGANIZACIONAL, ESTIMULANDO A PARIDADE DE GÊNERO NAS COMISSÕES INTERNAS E EXTERNAS E NOS CARGOS DE DIREÇÃO DOS TRIBUNAIS E NO ÂMBITO DO CONSELHO NACIONAL DE JUSTIÇA;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2800" b="1" spc="300" dirty="0">
                <a:latin typeface="Clear Sans Regular"/>
              </a:rPr>
              <a:t>8.CRIAR UM BANCO DE DADOS </a:t>
            </a:r>
            <a:r>
              <a:rPr lang="en-US" sz="2800" spc="300" dirty="0">
                <a:latin typeface="Clear Sans Regular"/>
              </a:rPr>
              <a:t>DESAGREGADOS POR GÊNERO, RAÇA/COR/ETNIA DOS/AS MAGISTRADOS, MINISTROS (AS), CONSELHEIROS (AS) E SERVIDORES (AS) DO PODER JUDICIÁRIO;</a:t>
            </a:r>
            <a:endParaRPr lang="en-US" sz="2800" spc="300" dirty="0">
              <a:solidFill>
                <a:srgbClr val="C69605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1257300"/>
            <a:ext cx="16687800" cy="6565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  <a:spcBef>
                <a:spcPct val="0"/>
              </a:spcBef>
            </a:pPr>
            <a:r>
              <a:rPr lang="en-US" sz="6000" spc="-540" dirty="0">
                <a:solidFill>
                  <a:srgbClr val="34445F"/>
                </a:solidFill>
                <a:latin typeface="Clear Sans Bold"/>
              </a:rPr>
              <a:t> “</a:t>
            </a:r>
            <a:r>
              <a:rPr lang="en-US" sz="5400" spc="-540" dirty="0">
                <a:latin typeface="Clear Sans Bold"/>
              </a:rPr>
              <a:t>O AVANÇO DAS MULHERES E A CONQUISTA DA IGUALDADE ENTRE MULHERES E HOMENS SÃO UMA QUESTÃO DE DIREITOS HUMANOS E UMA CONDIÇÃO PARA A JUSTIÇA SOCIAL; </a:t>
            </a:r>
          </a:p>
          <a:p>
            <a:pPr algn="ctr">
              <a:lnSpc>
                <a:spcPts val="6360"/>
              </a:lnSpc>
              <a:spcBef>
                <a:spcPct val="0"/>
              </a:spcBef>
            </a:pPr>
            <a:r>
              <a:rPr lang="en-US" sz="5400" spc="-540" dirty="0">
                <a:latin typeface="Clear Sans Bold"/>
              </a:rPr>
              <a:t>NÃO DEVEM, PORTANTO, SER ENCARADOS ISOLADAMENTE, COMO UM PROBLEMA FEMININO. </a:t>
            </a:r>
          </a:p>
          <a:p>
            <a:pPr algn="ctr">
              <a:lnSpc>
                <a:spcPts val="6360"/>
              </a:lnSpc>
              <a:spcBef>
                <a:spcPct val="0"/>
              </a:spcBef>
            </a:pPr>
            <a:r>
              <a:rPr lang="en-US" sz="5400" spc="-540" dirty="0">
                <a:latin typeface="Clear Sans Bold"/>
              </a:rPr>
              <a:t>SOMENTE DEPOIS DE ALCANÇADOS ESSES OBJETIVOS PODER-SE-Á INSTAURAR UMA SOCIEDADE VIÁVEL, JUSTA E DESENVOLVIDA</a:t>
            </a:r>
            <a:r>
              <a:rPr lang="en-US" sz="6000" spc="-540" dirty="0">
                <a:latin typeface="Clear Sans Bold"/>
              </a:rPr>
              <a:t>”.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03540" y="8191500"/>
            <a:ext cx="6880920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  <a:spcBef>
                <a:spcPct val="0"/>
              </a:spcBef>
            </a:pPr>
            <a:r>
              <a:rPr lang="en-US" sz="3999" spc="-359" dirty="0">
                <a:solidFill>
                  <a:srgbClr val="C69605"/>
                </a:solidFill>
                <a:latin typeface="Clear Sans Bold"/>
              </a:rPr>
              <a:t>PLATAFORMA DE AÇÃO DE PEQUIM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90503" y="79828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02</a:t>
            </a:r>
          </a:p>
        </p:txBody>
      </p:sp>
      <p:sp>
        <p:nvSpPr>
          <p:cNvPr id="3" name="AutoShape 3"/>
          <p:cNvSpPr/>
          <p:nvPr/>
        </p:nvSpPr>
        <p:spPr>
          <a:xfrm>
            <a:off x="3015006" y="1004992"/>
            <a:ext cx="12021137" cy="8910722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2310326" y="4886325"/>
            <a:ext cx="78198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 Bold"/>
              </a:rPr>
              <a:t>EQUIPE RESPONSÁVEL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544839" y="1089928"/>
            <a:ext cx="10315674" cy="9162380"/>
            <a:chOff x="0" y="-449214"/>
            <a:chExt cx="13754231" cy="12216506"/>
          </a:xfrm>
        </p:grpSpPr>
        <p:sp>
          <p:nvSpPr>
            <p:cNvPr id="6" name="TextBox 6"/>
            <p:cNvSpPr txBox="1"/>
            <p:nvPr/>
          </p:nvSpPr>
          <p:spPr>
            <a:xfrm>
              <a:off x="0" y="-449214"/>
              <a:ext cx="13754231" cy="60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r>
                <a:rPr lang="en-US" sz="2999" spc="89">
                  <a:solidFill>
                    <a:srgbClr val="C69605"/>
                  </a:solidFill>
                  <a:latin typeface="Clear Sans Bold Bold"/>
                </a:rPr>
                <a:t>COORDENADORAS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5611"/>
              <a:ext cx="13754231" cy="11451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Prof.ª Dr.ª Adriana Ramos de Mello 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Prof.ª Dr.ª Ana Paula de Oliveira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Sciamarella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(UNIRIO) 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Ma. Mariana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Rezende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Ferreira Yoshida</a:t>
              </a:r>
            </a:p>
            <a:p>
              <a:pPr>
                <a:lnSpc>
                  <a:spcPts val="3386"/>
                </a:lnSpc>
              </a:pP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Bárbara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Lívio</a:t>
              </a: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Bruna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Tafarelo</a:t>
              </a: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Ma. Claudia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Catafesta</a:t>
              </a: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Ma. Cristina de Albuquerque Vieira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Juliana Mendes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Pedrosa</a:t>
              </a: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Luciene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Oliveira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Vizzotto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Zanetti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Marcela Pereira da Silva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Ma. Marcela Santana Lobo 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Ma.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Raffaela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Cássia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de Sousa</a:t>
              </a:r>
            </a:p>
            <a:p>
              <a:pPr>
                <a:lnSpc>
                  <a:spcPts val="3836"/>
                </a:lnSpc>
              </a:pP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Taís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de Paula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Scheer</a:t>
              </a: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386"/>
                </a:lnSpc>
              </a:pP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  <a:p>
              <a:pPr>
                <a:lnSpc>
                  <a:spcPts val="3836"/>
                </a:lnSpc>
              </a:pP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Thainá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Mamede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Couto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</a:t>
              </a:r>
              <a:r>
                <a:rPr lang="en-US" sz="2557" spc="-25" dirty="0" err="1">
                  <a:solidFill>
                    <a:srgbClr val="4D4A46"/>
                  </a:solidFill>
                  <a:latin typeface="Clear Sans Thin"/>
                </a:rPr>
                <a:t>da</a:t>
              </a:r>
              <a:r>
                <a:rPr lang="en-US" sz="2557" spc="-25" dirty="0">
                  <a:solidFill>
                    <a:srgbClr val="4D4A46"/>
                  </a:solidFill>
                  <a:latin typeface="Clear Sans Thin"/>
                </a:rPr>
                <a:t> Cruz</a:t>
              </a:r>
            </a:p>
            <a:p>
              <a:pPr>
                <a:lnSpc>
                  <a:spcPts val="3386"/>
                </a:lnSpc>
              </a:pPr>
              <a:endParaRPr lang="en-US" sz="2557" spc="-25" dirty="0">
                <a:solidFill>
                  <a:srgbClr val="4D4A46"/>
                </a:solidFill>
                <a:latin typeface="Clear Sans Thin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4839" y="3258167"/>
            <a:ext cx="1172815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C69605"/>
                </a:solidFill>
                <a:latin typeface="Clear Sans Bold Bold"/>
              </a:rPr>
              <a:t>PESQUISADORAS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44839" y="8824808"/>
            <a:ext cx="1172815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C69605"/>
                </a:solidFill>
                <a:latin typeface="Clear Sans Bold Bold"/>
              </a:rPr>
              <a:t>TÉCNICA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90503" y="810556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>
                <a:solidFill>
                  <a:srgbClr val="E4D4C5">
                    <a:alpha val="69804"/>
                  </a:srgbClr>
                </a:solidFill>
                <a:latin typeface="Clear Sans Bold"/>
              </a:rPr>
              <a:t>03</a:t>
            </a:r>
          </a:p>
        </p:txBody>
      </p:sp>
      <p:sp>
        <p:nvSpPr>
          <p:cNvPr id="3" name="AutoShape 3"/>
          <p:cNvSpPr/>
          <p:nvPr/>
        </p:nvSpPr>
        <p:spPr>
          <a:xfrm>
            <a:off x="2969650" y="-321367"/>
            <a:ext cx="5956629" cy="1544156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2655131" y="4888419"/>
            <a:ext cx="823378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"/>
              </a:rPr>
              <a:t>IDEIAS CENTRAIS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96165" y="1213264"/>
            <a:ext cx="15978518" cy="169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2800" spc="179" dirty="0">
                <a:solidFill>
                  <a:srgbClr val="34445F"/>
                </a:solidFill>
                <a:latin typeface="Clear Sans Bold Bold"/>
              </a:rPr>
              <a:t>CAMINHOS METODOLÓGICOS ESCOLHIDOS PARA LEVANTAMENTO DOS DADOS E REALIZAÇÃO DA PESQUISA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2244" y="4514644"/>
            <a:ext cx="14482658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spc="300">
                <a:solidFill>
                  <a:srgbClr val="C69605"/>
                </a:solidFill>
                <a:latin typeface="Clear Sans Regular Bold"/>
              </a:rPr>
              <a:t>(I)</a:t>
            </a:r>
            <a:r>
              <a:rPr lang="en-US" sz="3000" spc="300">
                <a:solidFill>
                  <a:srgbClr val="000000"/>
                </a:solidFill>
                <a:latin typeface="Clear Sans Regular Bold"/>
              </a:rPr>
              <a:t> QUANTIFICAR A REPRESENTATIVIDADE FEMININA NO CNJ NO PERÍODO DE 2004 (QUANDO O ÓRGÃO FOI CRIADO) A 31 DE JULHO DE 2022 (QUANDO A COLETA FOI ENCERRADA) E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endParaRPr lang="en-US" sz="3000" spc="300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 spc="30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300">
                <a:solidFill>
                  <a:srgbClr val="C69605"/>
                </a:solidFill>
                <a:latin typeface="Clear Sans Regular Bold"/>
              </a:rPr>
              <a:t>(II)</a:t>
            </a:r>
            <a:r>
              <a:rPr lang="en-US" sz="3000" spc="300">
                <a:solidFill>
                  <a:srgbClr val="000000"/>
                </a:solidFill>
                <a:latin typeface="Clear Sans Regular Bold"/>
              </a:rPr>
              <a:t> COMPREENDER QUAIS FORAM AS VARIÁVEIS QUE DETERMINARAM A INDICAÇÃO DAS CONSELHEIRAS ORIUNDAS DA MAGISTRATURA DE CARREIRA.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668" y="257274"/>
            <a:ext cx="1298318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374864"/>
                </a:solidFill>
                <a:latin typeface="Clear Sans Bold Bold"/>
              </a:rPr>
              <a:t>RELATÓRIO PARCIAL </a:t>
            </a:r>
          </a:p>
        </p:txBody>
      </p:sp>
      <p:sp>
        <p:nvSpPr>
          <p:cNvPr id="3" name="AutoShape 3"/>
          <p:cNvSpPr/>
          <p:nvPr/>
        </p:nvSpPr>
        <p:spPr>
          <a:xfrm>
            <a:off x="-234223" y="1349388"/>
            <a:ext cx="19215639" cy="1065844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292668" y="1615131"/>
            <a:ext cx="4238219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 Bold"/>
              </a:rPr>
              <a:t>INTRODUÇÃO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24902" y="-41064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04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2891481"/>
            <a:ext cx="19215639" cy="1065844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292668" y="3148178"/>
            <a:ext cx="138634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 spc="339" dirty="0">
                <a:solidFill>
                  <a:srgbClr val="4D4A46"/>
                </a:solidFill>
                <a:latin typeface="Clear Sans Regular Bold"/>
              </a:rPr>
              <a:t>REVISÃO BIBLIOGRÁFICA DA TEMÁTICA</a:t>
            </a:r>
          </a:p>
        </p:txBody>
      </p:sp>
      <p:sp>
        <p:nvSpPr>
          <p:cNvPr id="8" name="AutoShape 8"/>
          <p:cNvSpPr/>
          <p:nvPr/>
        </p:nvSpPr>
        <p:spPr>
          <a:xfrm>
            <a:off x="0" y="6065348"/>
            <a:ext cx="19215639" cy="1396712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292668" y="6223319"/>
            <a:ext cx="1751674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 spc="339" dirty="0">
                <a:solidFill>
                  <a:srgbClr val="4D4A46"/>
                </a:solidFill>
                <a:latin typeface="Clear Sans Regular Bold"/>
              </a:rPr>
              <a:t>APRESENTAÇÃO DOS DADOS COLETADOS DOS/AS CONSELHEIROS/AS QUE PASSARAM PELO ÓRGÃO NO PERÍODO ESTUDADO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7886615"/>
            <a:ext cx="19215639" cy="1065844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92668" y="8126802"/>
            <a:ext cx="1187827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 Bold"/>
              </a:rPr>
              <a:t>CONSIDERAÇÕES FINAIS</a:t>
            </a:r>
          </a:p>
        </p:txBody>
      </p:sp>
      <p:sp>
        <p:nvSpPr>
          <p:cNvPr id="12" name="AutoShape 12"/>
          <p:cNvSpPr/>
          <p:nvPr/>
        </p:nvSpPr>
        <p:spPr>
          <a:xfrm>
            <a:off x="0" y="4433575"/>
            <a:ext cx="19215639" cy="1065844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292668" y="4681703"/>
            <a:ext cx="1546719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 spc="339" dirty="0">
                <a:solidFill>
                  <a:srgbClr val="4D4A46"/>
                </a:solidFill>
                <a:latin typeface="Clear Sans Regular Bold"/>
              </a:rPr>
              <a:t>EXPOSIÇÃO DO PERFIL INSTITUCIONAL DO CNJ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9520" y="0"/>
            <a:ext cx="12518480" cy="10557891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80474" y="3447238"/>
            <a:ext cx="5400231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dirty="0">
                <a:solidFill>
                  <a:srgbClr val="374864"/>
                </a:solidFill>
                <a:latin typeface="Clear Sans Bold Bold"/>
              </a:rPr>
              <a:t>PESQUISA EM DUAS ETAPAS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96530" y="57150"/>
            <a:ext cx="1117385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5999" spc="599">
                <a:solidFill>
                  <a:srgbClr val="374864"/>
                </a:solidFill>
                <a:latin typeface="Clear Sans Regular Bold"/>
              </a:rPr>
              <a:t>QUANTITATIVA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96530" y="956459"/>
            <a:ext cx="11173852" cy="59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7"/>
              </a:lnSpc>
            </a:pPr>
            <a:r>
              <a:rPr lang="en-US" sz="3311" spc="165">
                <a:solidFill>
                  <a:srgbClr val="C69605"/>
                </a:solidFill>
                <a:latin typeface="Clear Sans Regular Italics"/>
              </a:rPr>
              <a:t>relatório atual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96530" y="4352113"/>
            <a:ext cx="1117385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5999" spc="599">
                <a:solidFill>
                  <a:srgbClr val="374864"/>
                </a:solidFill>
                <a:latin typeface="Clear Sans Regular Bold"/>
              </a:rPr>
              <a:t>QUALITATIVA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302" y="423158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85448" y="1921968"/>
            <a:ext cx="11715273" cy="240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CONSULTA AO SITE DO CNJ - REPOSITÓRIO;</a:t>
            </a: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COMPOSIÇÃO VIGENTE EM 31 DE JULHO DE 2022;</a:t>
            </a: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HISTÓRICO DE CONSELHEIROS/AS</a:t>
            </a: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IDENTIFICAÇÃO DE QUANTOS DESSES OCUPANTES DE CARGO ERAM MULHERES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96530" y="5183696"/>
            <a:ext cx="12166457" cy="59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7"/>
              </a:lnSpc>
            </a:pPr>
            <a:r>
              <a:rPr lang="en-US" sz="3311" spc="165">
                <a:solidFill>
                  <a:srgbClr val="C69605"/>
                </a:solidFill>
                <a:latin typeface="Clear Sans Regular Italics"/>
              </a:rPr>
              <a:t>ainda em desenvolvimento - publicação: março/2023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49994" y="5867139"/>
            <a:ext cx="12157532" cy="338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DESTACADAS AQUELAS EM QUE ESTÃO/ESTIVERAM MAGISTRADAS DE CARREIRA (JUÍZAS E DESEMBARGADORAS) </a:t>
            </a: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ANÁLISE DA TRAJETÓRIA PROFISSIONAL E MAPEAMENTO DE ELEMENTOS COMUNS QUE AS CONDUZIRAM ATÉ O CNJ</a:t>
            </a: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 spc="290" dirty="0">
                <a:solidFill>
                  <a:srgbClr val="000000"/>
                </a:solidFill>
                <a:latin typeface="Clear Sans Regular Bold"/>
              </a:rPr>
              <a:t>VERIFICAR AS QUESTÕES DE GÊNERO PRESENTES NO CREDENCIAMENTO DESSAS MAGISTRADAS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9520" y="0"/>
            <a:ext cx="12518480" cy="10557891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69289" y="3437118"/>
            <a:ext cx="5400231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dirty="0">
                <a:solidFill>
                  <a:srgbClr val="374864"/>
                </a:solidFill>
                <a:latin typeface="Clear Sans Bold Bold"/>
              </a:rPr>
              <a:t>MARCO TEÓRICO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24600" y="1134712"/>
            <a:ext cx="11173852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spc="599" dirty="0">
                <a:solidFill>
                  <a:srgbClr val="374864"/>
                </a:solidFill>
                <a:latin typeface="Clear Sans Regular Bold"/>
              </a:rPr>
              <a:t>PESQUISAS ACADÊMICAS DESENVOLVIDAS POR: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302" y="423158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25819" y="2777138"/>
            <a:ext cx="11715273" cy="562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Maria da Gloria BONELLI </a:t>
            </a:r>
            <a:r>
              <a:rPr lang="en-US" sz="3200" spc="290" dirty="0">
                <a:solidFill>
                  <a:srgbClr val="000000"/>
                </a:solidFill>
                <a:latin typeface="Clear Sans Bold" panose="020B0604020202020204" charset="0"/>
                <a:cs typeface="Clear Sans Bold" panose="020B0604020202020204" charset="0"/>
              </a:rPr>
              <a:t>;</a:t>
            </a:r>
          </a:p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Maria Teresa SADEK;</a:t>
            </a:r>
          </a:p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spc="-25" dirty="0">
                <a:latin typeface="Clear Sans Bold" panose="020B0604020202020204" charset="0"/>
                <a:cs typeface="Clear Sans Bold" panose="020B0604020202020204" charset="0"/>
              </a:rPr>
              <a:t>Mônica MELO; Marcelo NASTARI; Letícia MASSULA;</a:t>
            </a:r>
            <a:endParaRPr lang="pt-BR" sz="3200" b="1" spc="-25" dirty="0">
              <a:latin typeface="Clear Sans Bold" panose="020B0604020202020204" charset="0"/>
              <a:cs typeface="Clear Sans Bold" panose="020B0604020202020204" charset="0"/>
            </a:endParaRPr>
          </a:p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b="1" spc="-25" dirty="0" err="1">
                <a:latin typeface="Clear Sans Bold" panose="020B0604020202020204" charset="0"/>
                <a:cs typeface="Clear Sans Bold" panose="020B0604020202020204" charset="0"/>
              </a:rPr>
              <a:t>Rennê</a:t>
            </a: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 Martins BARBALHO;</a:t>
            </a:r>
          </a:p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Roberto FRAGALE FILHO ,</a:t>
            </a:r>
            <a:r>
              <a:rPr lang="pt-BR" sz="3200" spc="-25" dirty="0">
                <a:latin typeface="Clear Sans Bold" panose="020B0604020202020204" charset="0"/>
                <a:cs typeface="Clear Sans Bold" panose="020B0604020202020204" charset="0"/>
              </a:rPr>
              <a:t> </a:t>
            </a: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Rafaela Selem MOREIRA</a:t>
            </a:r>
            <a:r>
              <a:rPr lang="pt-BR" sz="3200" spc="-25" dirty="0">
                <a:latin typeface="Clear Sans Bold" panose="020B0604020202020204" charset="0"/>
                <a:cs typeface="Clear Sans Bold" panose="020B0604020202020204" charset="0"/>
              </a:rPr>
              <a:t> e </a:t>
            </a:r>
            <a:r>
              <a:rPr lang="pt-BR" sz="3200" b="1" spc="-25" dirty="0">
                <a:latin typeface="Clear Sans Bold" panose="020B0604020202020204" charset="0"/>
                <a:cs typeface="Clear Sans Bold" panose="020B0604020202020204" charset="0"/>
              </a:rPr>
              <a:t>Ana Paula de Oliveira SCIAMMARELLA;</a:t>
            </a:r>
          </a:p>
          <a:p>
            <a:pPr marL="626111" lvl="1" indent="-313055">
              <a:lnSpc>
                <a:spcPct val="150000"/>
              </a:lnSpc>
              <a:buFont typeface="Arial"/>
              <a:buChar char="•"/>
            </a:pPr>
            <a:r>
              <a:rPr lang="pt-BR" sz="3200" b="1" kern="100" dirty="0">
                <a:effectLst/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Fabiana Cristina SEVERI</a:t>
            </a:r>
            <a:endParaRPr lang="pt-BR" sz="3200" spc="-25" dirty="0">
              <a:latin typeface="Clear Sans Bold" panose="020B0604020202020204" charset="0"/>
              <a:cs typeface="Clear Sans Bold" panose="020B0604020202020204" charset="0"/>
            </a:endParaRPr>
          </a:p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endParaRPr lang="en-US" sz="2900" spc="290" dirty="0">
              <a:solidFill>
                <a:srgbClr val="000000"/>
              </a:solidFill>
              <a:latin typeface="Clear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288625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68061" y="-1498331"/>
            <a:ext cx="15493308" cy="11785331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3587579" y="4912537"/>
            <a:ext cx="823378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"/>
              </a:rPr>
              <a:t>ETAPA QUANTITATIVA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22087" y="1333500"/>
            <a:ext cx="8729247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As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diferentes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pesquisas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institucionais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acadêmicas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rastreadas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para no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curso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dos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estudos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em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andamento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observaram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mulheres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em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diferentes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ramos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magistratura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distintos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tribunais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,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incluindo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tribunais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superiores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.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Há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uma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lacuna de dados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justamente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sobre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órgão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encarregado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produzir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políticas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públicas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judiciárias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que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incentivem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participação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feminina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, que é o CNJ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90503" y="40014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>
                <a:solidFill>
                  <a:srgbClr val="E4D4C5">
                    <a:alpha val="69804"/>
                  </a:srgbClr>
                </a:solidFill>
                <a:latin typeface="Clear Sans Bold"/>
              </a:rPr>
              <a:t>07</a:t>
            </a:r>
          </a:p>
        </p:txBody>
      </p:sp>
      <p:pic>
        <p:nvPicPr>
          <p:cNvPr id="8" name="Gráfico 7" descr="Laptop com telefone e calculadora">
            <a:extLst>
              <a:ext uri="{FF2B5EF4-FFF2-40B4-BE49-F238E27FC236}">
                <a16:creationId xmlns:a16="http://schemas.microsoft.com/office/drawing/2014/main" id="{6A523A2D-9088-C1FD-5F90-0B81792FA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277264"/>
            <a:ext cx="6015126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5513" y="-251860"/>
            <a:ext cx="15493308" cy="10732513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t="14793" b="14793"/>
          <a:stretch>
            <a:fillRect/>
          </a:stretch>
        </p:blipFill>
        <p:spPr>
          <a:xfrm>
            <a:off x="2264844" y="0"/>
            <a:ext cx="11081286" cy="43844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-3587579" y="4912537"/>
            <a:ext cx="823378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339">
                <a:solidFill>
                  <a:srgbClr val="4D4A46"/>
                </a:solidFill>
                <a:latin typeface="Clear Sans Regular"/>
              </a:rPr>
              <a:t>ETAPA QUANTITATIVA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753119"/>
            <a:ext cx="13553574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análise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marcador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raça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desses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/as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Conselheiros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/as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ficou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prejudicada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por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não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haver no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repositório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do CNJ 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informação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disponível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,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ou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seja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, dados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sobre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autodeclaração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cada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Conselheiro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/a</a:t>
            </a:r>
          </a:p>
          <a:p>
            <a:pPr algn="just">
              <a:lnSpc>
                <a:spcPts val="4500"/>
              </a:lnSpc>
            </a:pPr>
            <a:endParaRPr lang="en-US" sz="3000" spc="150" dirty="0">
              <a:solidFill>
                <a:srgbClr val="000000"/>
              </a:solidFill>
              <a:latin typeface="Clear Sans Regular Bold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ausência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informações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sobre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raça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/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etnia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dos(as)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conselheiros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(as) que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compuseram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Conselho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Nacional de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Justiça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demonstra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que a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questão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racial e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étnica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precisa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ser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enfrentada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 no </a:t>
            </a:r>
            <a:r>
              <a:rPr lang="en-US" sz="3000" spc="150" dirty="0" err="1">
                <a:solidFill>
                  <a:srgbClr val="000000"/>
                </a:solidFill>
                <a:latin typeface="Clear Sans Regular Bold"/>
              </a:rPr>
              <a:t>órgão</a:t>
            </a:r>
            <a:r>
              <a:rPr lang="en-US" sz="3000" spc="150" dirty="0">
                <a:solidFill>
                  <a:srgbClr val="000000"/>
                </a:solidFill>
                <a:latin typeface="Clear Sans Regular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90503" y="40014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61340" y="0"/>
            <a:ext cx="10639381" cy="10287000"/>
          </a:xfrm>
          <a:prstGeom prst="rect">
            <a:avLst/>
          </a:prstGeom>
          <a:solidFill>
            <a:srgbClr val="E4D4C5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7413903" y="587583"/>
            <a:ext cx="10394438" cy="873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MESMO PROCEDIMENTO FOI UTILIZADO PARA O EXAME DOS NOMES INDICADOS PARA CADA VAGA DO CONSELHO:</a:t>
            </a:r>
          </a:p>
          <a:p>
            <a:pPr>
              <a:lnSpc>
                <a:spcPts val="3840"/>
              </a:lnSpc>
            </a:pPr>
            <a:endParaRPr lang="en-US" sz="2800" spc="320" dirty="0">
              <a:solidFill>
                <a:srgbClr val="374864"/>
              </a:solidFill>
              <a:latin typeface="Clear Sans Regular"/>
            </a:endParaRP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PRESIDENTE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CORREGEDORES/AS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MINISTROS/AS DO TST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DESEMBARGADORES/AS DE TJ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JUÍZES/AS ESTADUAIS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JUÍZES/AS DE TRF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JUÍZES/AS FEDERAIS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JUÍZES/AS DE TST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JUÍZES/AS DO TRABALHO 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MEMBROS DO MINISTÉRIO PÚBLICO DA UNIÃO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MEMBROS DO MINISTÉRIO PÚBLICO ESTADUAL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ADVOGADOS E ADVOGADAS – VAGAS 1 E 2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2800" spc="320" dirty="0">
                <a:solidFill>
                  <a:srgbClr val="374864"/>
                </a:solidFill>
                <a:latin typeface="Clear Sans Regular"/>
              </a:rPr>
              <a:t> – CIDADÃOS/ÃS – CÂMARA DOS DEPUTADOS – E CIDADÃOS/ÃS – SENADO FEDERAL).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96041" y="607595"/>
            <a:ext cx="7948931" cy="3241298"/>
            <a:chOff x="0" y="0"/>
            <a:chExt cx="10598574" cy="4321731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0598574" cy="244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200"/>
                </a:lnSpc>
              </a:pPr>
              <a:r>
                <a:rPr lang="en-US" sz="6000" spc="179">
                  <a:solidFill>
                    <a:srgbClr val="374864"/>
                  </a:solidFill>
                  <a:latin typeface="Clear Sans Bold Bold"/>
                </a:rPr>
                <a:t>ETAPA QUANTITATIVA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64406"/>
              <a:ext cx="10598574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150">
                  <a:solidFill>
                    <a:srgbClr val="4D4A46"/>
                  </a:solidFill>
                  <a:latin typeface="Clear Sans Thin"/>
                </a:rPr>
                <a:t> </a:t>
              </a:r>
            </a:p>
            <a:p>
              <a:pPr>
                <a:lnSpc>
                  <a:spcPts val="4500"/>
                </a:lnSpc>
              </a:pPr>
              <a:endParaRPr lang="en-US" sz="3000" spc="150">
                <a:solidFill>
                  <a:srgbClr val="4D4A46"/>
                </a:solidFill>
                <a:latin typeface="Clear Sans Thin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6041" y="8629749"/>
            <a:ext cx="1468797" cy="13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999" spc="-899" dirty="0">
                <a:solidFill>
                  <a:srgbClr val="E4D4C5">
                    <a:alpha val="69804"/>
                  </a:srgbClr>
                </a:solidFill>
                <a:latin typeface="Clear Sans Bold"/>
              </a:rPr>
              <a:t>09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6041" y="2632199"/>
            <a:ext cx="6114115" cy="558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  <a:spcBef>
                <a:spcPct val="0"/>
              </a:spcBef>
            </a:pP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Os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dados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coletados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foram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inseridos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em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uma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planilha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para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sistematização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e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contagem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de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todos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/as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os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/as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ocupantes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do cargo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desde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o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início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das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atividades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do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órgão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até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spc="164" dirty="0" err="1">
                <a:solidFill>
                  <a:srgbClr val="000000"/>
                </a:solidFill>
                <a:latin typeface="Clear Sans Thin Bold"/>
              </a:rPr>
              <a:t>julho</a:t>
            </a:r>
            <a:r>
              <a:rPr lang="en-US" sz="2800" spc="164" dirty="0">
                <a:solidFill>
                  <a:srgbClr val="000000"/>
                </a:solidFill>
                <a:latin typeface="Clear Sans Thin Bold"/>
              </a:rPr>
              <a:t> de 2022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,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destacando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-se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quantas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mulheres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ocuparam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essas</a:t>
            </a:r>
            <a:r>
              <a:rPr lang="en-US" sz="2800" b="1" u="sng" spc="164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800" b="1" u="sng" spc="164" dirty="0" err="1">
                <a:solidFill>
                  <a:srgbClr val="000000"/>
                </a:solidFill>
                <a:latin typeface="Clear Sans Thin Bold"/>
              </a:rPr>
              <a:t>posições</a:t>
            </a:r>
            <a:endParaRPr lang="en-US" sz="2800" b="1" u="sng" spc="164" dirty="0">
              <a:solidFill>
                <a:srgbClr val="000000"/>
              </a:solidFill>
              <a:latin typeface="Clear Sans Thin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1493</Words>
  <Application>Microsoft Office PowerPoint</Application>
  <PresentationFormat>Personalizar</PresentationFormat>
  <Paragraphs>146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Clear Sans Thin</vt:lpstr>
      <vt:lpstr>Clear Sans Regular Bold Italics</vt:lpstr>
      <vt:lpstr>Clear Sans Regular</vt:lpstr>
      <vt:lpstr>Arial</vt:lpstr>
      <vt:lpstr>Clear Sans Regular Bold</vt:lpstr>
      <vt:lpstr>Wingdings</vt:lpstr>
      <vt:lpstr>Clear Sans Regular Italics</vt:lpstr>
      <vt:lpstr>Clear Sans Thin Bold</vt:lpstr>
      <vt:lpstr>Clear Sans Bold Bold</vt:lpstr>
      <vt:lpstr>Clear Sans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RELATÓRIO DE PESQUISA - ENFAM</dc:title>
  <dc:creator>Natália Almeida</dc:creator>
  <cp:lastModifiedBy>Marcela Lobo</cp:lastModifiedBy>
  <cp:revision>380</cp:revision>
  <dcterms:created xsi:type="dcterms:W3CDTF">2006-08-16T00:00:00Z</dcterms:created>
  <dcterms:modified xsi:type="dcterms:W3CDTF">2022-11-16T01:30:27Z</dcterms:modified>
  <dc:identifier>DAFRFwpg0PI</dc:identifier>
</cp:coreProperties>
</file>