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
      <p:font typeface="Maven Pro"/>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33" Type="http://schemas.openxmlformats.org/officeDocument/2006/relationships/font" Target="fonts/MavenPro-regular.fntdata"/><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avenPr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8f59161828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8f5916182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8f59161828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8f59161828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8f59161828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8f59161828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8f5916182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8f5916182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8f5916182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8f5916182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8f5916182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8f5916182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8f5916182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8f5916182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f5916182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8f5916182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8f5916182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8f5916182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8f59161828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8f59161828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8f5916182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8f5916182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8f59161828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8f59161828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f59161828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8f59161828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8f59161828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8f59161828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8f59161828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8f59161828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8f59161828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8f59161828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8f59161828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8f59161828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8f59161828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8f59161828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f5916182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f5916182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8f59161828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8f5916182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8f59161828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8f59161828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8f59161828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8f59161828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23.xml"/>
	<Relationship Id="rId3" Type="http://schemas.openxmlformats.org/officeDocument/2006/relationships/hyperlink" Target="http://?" TargetMode="External"/>
	<Relationship Id="rId4" Type="http://schemas.openxmlformats.org/officeDocument/2006/relationships/hyperlink" Target="http://?"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Mulheres na Justiça - Res.CNJ 255</a:t>
            </a:r>
            <a:endParaRPr/>
          </a:p>
        </p:txBody>
      </p:sp>
      <p:sp>
        <p:nvSpPr>
          <p:cNvPr id="278" name="Google Shape;278;p13"/>
          <p:cNvSpPr txBox="1"/>
          <p:nvPr>
            <p:ph idx="1" type="subTitle"/>
          </p:nvPr>
        </p:nvSpPr>
        <p:spPr>
          <a:xfrm>
            <a:off x="2252750" y="3675675"/>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2700"/>
              <a:t>BOAS PRÁTICAS</a:t>
            </a:r>
            <a:r>
              <a:rPr lang="pt-B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2"/>
          <p:cNvSpPr txBox="1"/>
          <p:nvPr>
            <p:ph type="ctrTitle"/>
          </p:nvPr>
        </p:nvSpPr>
        <p:spPr>
          <a:xfrm>
            <a:off x="824000" y="285750"/>
            <a:ext cx="8113500" cy="777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MULHERES NO MPF - 2019/2020</a:t>
            </a:r>
            <a:endParaRPr/>
          </a:p>
        </p:txBody>
      </p:sp>
      <p:sp>
        <p:nvSpPr>
          <p:cNvPr id="327" name="Google Shape;327;p22"/>
          <p:cNvSpPr txBox="1"/>
          <p:nvPr>
            <p:ph idx="1" type="subTitle"/>
          </p:nvPr>
        </p:nvSpPr>
        <p:spPr>
          <a:xfrm>
            <a:off x="879500" y="1063650"/>
            <a:ext cx="8002500" cy="39210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pt-BR" sz="1900"/>
              <a:t>1.156 membras/os: 340 mulheres e 816 homens;</a:t>
            </a:r>
            <a:endParaRPr sz="1900"/>
          </a:p>
          <a:p>
            <a:pPr indent="0" lvl="0" marL="0" rtl="0" algn="l">
              <a:lnSpc>
                <a:spcPct val="80000"/>
              </a:lnSpc>
              <a:spcBef>
                <a:spcPts val="0"/>
              </a:spcBef>
              <a:spcAft>
                <a:spcPts val="0"/>
              </a:spcAft>
              <a:buNone/>
            </a:pPr>
            <a:r>
              <a:rPr lang="pt-BR" sz="1900"/>
              <a:t>858 (74,22%) procuradoras/es (251 mulheres e 608 homens), 224 (19,37%) procuradoras/es regionais (66 mulheres e 158 homens) e 73 (6,31%) subprocuradoras/es (23 mulheres e 50 homens). </a:t>
            </a:r>
            <a:endParaRPr sz="1900"/>
          </a:p>
          <a:p>
            <a:pPr indent="0" lvl="0" marL="0" rtl="0" algn="l">
              <a:lnSpc>
                <a:spcPct val="80000"/>
              </a:lnSpc>
              <a:spcBef>
                <a:spcPts val="0"/>
              </a:spcBef>
              <a:spcAft>
                <a:spcPts val="0"/>
              </a:spcAft>
              <a:buNone/>
            </a:pPr>
            <a:r>
              <a:t/>
            </a:r>
            <a:endParaRPr sz="1900"/>
          </a:p>
          <a:p>
            <a:pPr indent="0" lvl="0" marL="0" rtl="0" algn="l">
              <a:lnSpc>
                <a:spcPct val="80000"/>
              </a:lnSpc>
              <a:spcBef>
                <a:spcPts val="0"/>
              </a:spcBef>
              <a:spcAft>
                <a:spcPts val="0"/>
              </a:spcAft>
              <a:buNone/>
            </a:pPr>
            <a:r>
              <a:rPr lang="pt-BR" sz="1900"/>
              <a:t>O percentual de mulheres é de 29,41% e de homens 70,58% (em 2018 os percentuais eram 29,14% e 70,85%)</a:t>
            </a:r>
            <a:endParaRPr sz="1900"/>
          </a:p>
          <a:p>
            <a:pPr indent="0" lvl="0" marL="0" rtl="0" algn="l">
              <a:lnSpc>
                <a:spcPct val="80000"/>
              </a:lnSpc>
              <a:spcBef>
                <a:spcPts val="0"/>
              </a:spcBef>
              <a:spcAft>
                <a:spcPts val="0"/>
              </a:spcAft>
              <a:buNone/>
            </a:pPr>
            <a:r>
              <a:t/>
            </a:r>
            <a:endParaRPr sz="1900"/>
          </a:p>
          <a:p>
            <a:pPr indent="0" lvl="0" marL="0" rtl="0" algn="l">
              <a:lnSpc>
                <a:spcPct val="80000"/>
              </a:lnSpc>
              <a:spcBef>
                <a:spcPts val="0"/>
              </a:spcBef>
              <a:spcAft>
                <a:spcPts val="0"/>
              </a:spcAft>
              <a:buNone/>
            </a:pPr>
            <a:r>
              <a:rPr lang="pt-BR" sz="1900"/>
              <a:t>O percentual de mulheres não apresentou grandes variações no período de 2019 a 2016: 29%</a:t>
            </a:r>
            <a:endParaRPr sz="1900"/>
          </a:p>
          <a:p>
            <a:pPr indent="0" lvl="0" marL="0" rtl="0" algn="l">
              <a:lnSpc>
                <a:spcPct val="80000"/>
              </a:lnSpc>
              <a:spcBef>
                <a:spcPts val="0"/>
              </a:spcBef>
              <a:spcAft>
                <a:spcPts val="0"/>
              </a:spcAft>
              <a:buNone/>
            </a:pPr>
            <a:r>
              <a:t/>
            </a:r>
            <a:endParaRPr sz="1900"/>
          </a:p>
          <a:p>
            <a:pPr indent="0" lvl="0" marL="0" rtl="0" algn="l">
              <a:lnSpc>
                <a:spcPct val="80000"/>
              </a:lnSpc>
              <a:spcBef>
                <a:spcPts val="0"/>
              </a:spcBef>
              <a:spcAft>
                <a:spcPts val="0"/>
              </a:spcAft>
              <a:buNone/>
            </a:pPr>
            <a:r>
              <a:rPr lang="pt-BR" sz="1900"/>
              <a:t>A cor predominante na categoria membra/o do MPF é a branca: 85,29% mulheres e 77,69% homens. Há apenas uma procuradora regional, 16 procuradores e quatro procuradores regionais de cor preta.. Apenas um procurador da República se declarou indígena. Não declararam sua cor 4,41% das mulheres e 6,25% dos homens</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type="ctrTitle"/>
          </p:nvPr>
        </p:nvSpPr>
        <p:spPr>
          <a:xfrm>
            <a:off x="824000" y="142875"/>
            <a:ext cx="8034300" cy="695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MULHERES NO MPF - 2019/2020</a:t>
            </a:r>
            <a:endParaRPr/>
          </a:p>
        </p:txBody>
      </p:sp>
      <p:sp>
        <p:nvSpPr>
          <p:cNvPr id="333" name="Google Shape;333;p23"/>
          <p:cNvSpPr txBox="1"/>
          <p:nvPr>
            <p:ph idx="1" type="subTitle"/>
          </p:nvPr>
        </p:nvSpPr>
        <p:spPr>
          <a:xfrm>
            <a:off x="824000" y="1047750"/>
            <a:ext cx="8034300" cy="37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100"/>
              <a:t>O</a:t>
            </a:r>
            <a:r>
              <a:rPr lang="pt-BR" sz="2100"/>
              <a:t> sexo masculino predomina (+70%) em todas as Procuradorias da República (1ºgrau). A média de membras nas PR nos estados é de 33,10 %.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pt-BR" sz="2100"/>
              <a:t>Nas Procuradorias Regionais (2º grau): PRR3 - 44,64% mulheres; PRR1: 25%; PRR2: 30,61%; PRR4:, 22,22%  e na PRR5: 19,04% na PRR5 (a mais desigual)</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pt-BR" sz="2100"/>
              <a:t>Em dez 2019, atuavam 83 membros na PGR (nível mais alto), como subprocuradores: 32,53% de mulheres e 67,46% de homens.</a:t>
            </a:r>
            <a:endParaRPr sz="2100"/>
          </a:p>
          <a:p>
            <a:pPr indent="0" lvl="0" marL="0" rtl="0" algn="l">
              <a:spcBef>
                <a:spcPts val="0"/>
              </a:spcBef>
              <a:spcAft>
                <a:spcPts val="0"/>
              </a:spcAft>
              <a:buNone/>
            </a:pPr>
            <a:r>
              <a:t/>
            </a:r>
            <a:endParaRPr sz="1900"/>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ph type="title"/>
          </p:nvPr>
        </p:nvSpPr>
        <p:spPr>
          <a:xfrm>
            <a:off x="824000" y="158750"/>
            <a:ext cx="7494600" cy="48420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Recebimento, discussão e acolhimento das demandas:</a:t>
            </a:r>
            <a:endParaRPr/>
          </a:p>
          <a:p>
            <a:pPr indent="-434340" lvl="0" marL="457200" rtl="0" algn="l">
              <a:spcBef>
                <a:spcPts val="0"/>
              </a:spcBef>
              <a:spcAft>
                <a:spcPts val="0"/>
              </a:spcAft>
              <a:buSzPct val="100000"/>
              <a:buChar char="-"/>
            </a:pPr>
            <a:r>
              <a:rPr lang="pt-BR"/>
              <a:t>pesquisas internas</a:t>
            </a:r>
            <a:endParaRPr/>
          </a:p>
          <a:p>
            <a:pPr indent="-434340" lvl="0" marL="457200" rtl="0" algn="l">
              <a:spcBef>
                <a:spcPts val="0"/>
              </a:spcBef>
              <a:spcAft>
                <a:spcPts val="0"/>
              </a:spcAft>
              <a:buSzPct val="100000"/>
              <a:buChar char="-"/>
            </a:pPr>
            <a:r>
              <a:rPr lang="pt-BR"/>
              <a:t>encontros técnicos (Conferência Nacional das Procuradoras da República, 2018; eventos da ANPR Mulheres; prêmios; revistas temáticas)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5"/>
          <p:cNvSpPr txBox="1"/>
          <p:nvPr>
            <p:ph type="ctrTitle"/>
          </p:nvPr>
        </p:nvSpPr>
        <p:spPr>
          <a:xfrm rot="263">
            <a:off x="824000" y="201000"/>
            <a:ext cx="7843800" cy="1100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Propostas e medidas concretas</a:t>
            </a:r>
            <a:endParaRPr/>
          </a:p>
        </p:txBody>
      </p:sp>
      <p:sp>
        <p:nvSpPr>
          <p:cNvPr id="344" name="Google Shape;344;p25"/>
          <p:cNvSpPr txBox="1"/>
          <p:nvPr>
            <p:ph idx="1" type="subTitle"/>
          </p:nvPr>
        </p:nvSpPr>
        <p:spPr>
          <a:xfrm>
            <a:off x="824000" y="1095375"/>
            <a:ext cx="7843800" cy="3921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pt-BR"/>
              <a:t>DA 1a. CONFERÊNCIA:</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lang="pt-BR"/>
              <a:t>COTAS para indígenas nos concursos de ingresso do MPF (além das cotas legais para negros)</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ESMPU deve fomentar cursos de capacitação nos temas de gênero</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realizar diagnósticos e estudos para levantar dados e identificar as especificidades do concurso de ingresso no MPF que atuam como barreiras de gênero, étnicas e sociais ao ingresso de mulheres</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incentivar a divulgação de atuações relevantes de mulheres </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assegurar estrutura física e de pessoas adequada, nas lotações de difícil provimento), a fim de propiciar condições de trabalho que não afastem profissionais. Devem ser pensadas propostas para valorizar os/as colegas que permanecem em unidades de difícil provimento, como pontuação diferenciada para remoção e promoção.</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6"/>
          <p:cNvSpPr txBox="1"/>
          <p:nvPr>
            <p:ph type="ctrTitle"/>
          </p:nvPr>
        </p:nvSpPr>
        <p:spPr>
          <a:xfrm>
            <a:off x="824000" y="269875"/>
            <a:ext cx="7859700" cy="1000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Propostas e medidas concretas</a:t>
            </a:r>
            <a:endParaRPr/>
          </a:p>
        </p:txBody>
      </p:sp>
      <p:sp>
        <p:nvSpPr>
          <p:cNvPr id="350" name="Google Shape;350;p26"/>
          <p:cNvSpPr txBox="1"/>
          <p:nvPr>
            <p:ph idx="1" type="subTitle"/>
          </p:nvPr>
        </p:nvSpPr>
        <p:spPr>
          <a:xfrm>
            <a:off x="824000" y="1206500"/>
            <a:ext cx="7954800" cy="3794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pt-BR"/>
              <a:t>assegurar </a:t>
            </a:r>
            <a:r>
              <a:rPr lang="pt-BR"/>
              <a:t>representatividade feminina nos cargos de gestão e de liderança na carreira, nas atividades meio e fim, construindo-se critérios para garantia de alternância entre homens e mulheres nesses postos</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Garantir equidade na participação de mulheres e homens na condição de discentes e docentes da ESMPU, bem como na Corregedoria, nas Câmaras de Coordenação e Revisão,  nos Núcleos de Apoio Operacional da PFDC, com alternância nas chefias.</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lang="pt-BR"/>
              <a:t>Na medida em que o maior envolvimento de mulheres com a família dificulta que assumam funções de coordenação, chefia, assessoria e outras que confiram visibilidade, impactando negativamente, inclusive, na avaliação de promoção por merecimento, o MPF deve desenvolver programas de estímulo à liderança feminina, bem como treinamentos para promoção da equidade de gênero.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ph type="ctrTitle"/>
          </p:nvPr>
        </p:nvSpPr>
        <p:spPr>
          <a:xfrm>
            <a:off x="1095375" y="153325"/>
            <a:ext cx="7889700" cy="846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Propostas e medidas concretas</a:t>
            </a:r>
            <a:endParaRPr/>
          </a:p>
        </p:txBody>
      </p:sp>
      <p:sp>
        <p:nvSpPr>
          <p:cNvPr id="356" name="Google Shape;356;p27"/>
          <p:cNvSpPr txBox="1"/>
          <p:nvPr>
            <p:ph idx="1" type="subTitle"/>
          </p:nvPr>
        </p:nvSpPr>
        <p:spPr>
          <a:xfrm>
            <a:off x="824000" y="1270000"/>
            <a:ext cx="8050200" cy="34449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pt-BR"/>
              <a:t>Posicionamento institucional firme e punitivo nos casos de assédio sexual e moral, com a criação de canais de acolhimento para dar suporte às denúncias, segurança, resposta e apoio psicológico às vítimas. Fortalecer os comitês e comissões de gênero, fomentar sua criação onde inexistentes e realizar campanhas institucionais para procuradores/as, servidores/as, estagiários/as e terceirizados/as. Garantir a presença de mulheres na comissão apuradora. Incluir a temática em oficinas da ESMPU e no Curso de Ingresso e Vitaliciamento.</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Sensibilização de Coordenadores(as) e Procuradores(as)-Chefes das Unidades em relação à escala de audiências ou sessões para mães e pais de crianças e cuidadores de idosos e familiares dependentes;</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pt-BR"/>
              <a:t>Encaminhar ao CSMPF a proposta de que, após a licençamaternidade/adotante, a Procuradora da República e servidora terão prioridade em manterem-se afastadas, por período contínuo, durante o primeiro ano de idade da criança, utilizando férias/ licença-prêmio ou, caso lhe for mais conveniente, teletrabalho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8"/>
          <p:cNvSpPr txBox="1"/>
          <p:nvPr>
            <p:ph type="ctrTitle"/>
          </p:nvPr>
        </p:nvSpPr>
        <p:spPr>
          <a:xfrm>
            <a:off x="444500" y="254000"/>
            <a:ext cx="8382900" cy="1063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Propostas e medidas concretas</a:t>
            </a:r>
            <a:endParaRPr/>
          </a:p>
        </p:txBody>
      </p:sp>
      <p:sp>
        <p:nvSpPr>
          <p:cNvPr id="362" name="Google Shape;362;p28"/>
          <p:cNvSpPr txBox="1"/>
          <p:nvPr>
            <p:ph idx="1" type="subTitle"/>
          </p:nvPr>
        </p:nvSpPr>
        <p:spPr>
          <a:xfrm>
            <a:off x="444500" y="1508125"/>
            <a:ext cx="8382900" cy="3270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pt-BR" sz="2000"/>
              <a:t>Os/as coordenadores/as das Câmaras de Coordenação e Revisão e a Procuradoria Federal dos Direitos do Cidadão observarão a equidade de gênero para a participação nas atividades de comissões, grupos de apoio, grupos de trabalho, cursos, entre outras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pt-BR" sz="2000"/>
              <a:t>Regulamentação do teletrabalho como instrumento de equidade de gênero -  IMPLEMENTADO (residência fora da sede até 2 anos)</a:t>
            </a:r>
            <a:endParaRPr sz="2000"/>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9"/>
          <p:cNvSpPr txBox="1"/>
          <p:nvPr>
            <p:ph type="title"/>
          </p:nvPr>
        </p:nvSpPr>
        <p:spPr>
          <a:xfrm>
            <a:off x="824000" y="333375"/>
            <a:ext cx="8050200" cy="4603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PROPOSTAS ANPR MULHERES - AGOSTO DE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0"/>
          <p:cNvSpPr txBox="1"/>
          <p:nvPr>
            <p:ph type="ctrTitle"/>
          </p:nvPr>
        </p:nvSpPr>
        <p:spPr>
          <a:xfrm>
            <a:off x="824000" y="222250"/>
            <a:ext cx="7954800" cy="904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sz="3000"/>
              <a:t>PROPOSTAS E MEDIDAS CONCRETAS</a:t>
            </a:r>
            <a:endParaRPr sz="3000"/>
          </a:p>
        </p:txBody>
      </p:sp>
      <p:sp>
        <p:nvSpPr>
          <p:cNvPr id="373" name="Google Shape;373;p30"/>
          <p:cNvSpPr txBox="1"/>
          <p:nvPr>
            <p:ph idx="1" type="subTitle"/>
          </p:nvPr>
        </p:nvSpPr>
        <p:spPr>
          <a:xfrm>
            <a:off x="824000" y="1254125"/>
            <a:ext cx="7954800" cy="37623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pt-BR"/>
              <a:t>FORTALECIMENTO do Projeto IDENTIDADE (bolsas de estudo para o concurso do MPF prioritariamente a mulheres pretas e indígenas) - EM CURSO</a:t>
            </a:r>
            <a:endParaRPr/>
          </a:p>
          <a:p>
            <a:pPr indent="-330200" lvl="0" marL="457200" rtl="0" algn="l">
              <a:spcBef>
                <a:spcPts val="0"/>
              </a:spcBef>
              <a:spcAft>
                <a:spcPts val="0"/>
              </a:spcAft>
              <a:buSzPts val="1600"/>
              <a:buChar char="-"/>
            </a:pPr>
            <a:r>
              <a:rPr lang="pt-BR"/>
              <a:t>Contemplar na PESQUISA Perfil Etnico-racial do MP (CNMP-IPEA) motivos para o reduzido número de mulheres, principalmente pretas, que optam pelo concurso do MPF, em comparação com outras carreiras jurídicas, e que efetivamente ingressam na carreira de Procurador(a) da República;</a:t>
            </a:r>
            <a:endParaRPr/>
          </a:p>
          <a:p>
            <a:pPr indent="-330200" lvl="0" marL="457200" rtl="0" algn="l">
              <a:spcBef>
                <a:spcPts val="0"/>
              </a:spcBef>
              <a:spcAft>
                <a:spcPts val="0"/>
              </a:spcAft>
              <a:buSzPts val="1600"/>
              <a:buChar char="-"/>
            </a:pPr>
            <a:r>
              <a:rPr lang="pt-BR"/>
              <a:t>Que o </a:t>
            </a:r>
            <a:r>
              <a:rPr lang="pt-BR"/>
              <a:t>CSMPF estabeleça mecanismos que confiram efetividade às cotas nos concursos para ingresso na carreira de Procurador(a) da República, a exemplo da eliminação da cláusula de barreira e/ou da alteração das notas mínimas exigidas;</a:t>
            </a:r>
            <a:endParaRPr/>
          </a:p>
          <a:p>
            <a:pPr indent="-330200" lvl="0" marL="457200" rtl="0" algn="l">
              <a:spcBef>
                <a:spcPts val="0"/>
              </a:spcBef>
              <a:spcAft>
                <a:spcPts val="0"/>
              </a:spcAft>
              <a:buSzPts val="1600"/>
              <a:buChar char="-"/>
            </a:pPr>
            <a:r>
              <a:rPr lang="pt-BR"/>
              <a:t>Que o CSMPF estabeleça ações afirmativas, por prazo definido, consistentes em medidas que estimulem ou facilitem o ingresso de mulheres no MPF, como a priorização de primeiras lotações em locais não considerados de difícil provimento ou ampliando as hipóteses de trabalho remoto;</a:t>
            </a:r>
            <a:endParaRPr/>
          </a:p>
          <a:p>
            <a:pPr indent="-330200" lvl="0" marL="457200" rtl="0" algn="l">
              <a:spcBef>
                <a:spcPts val="0"/>
              </a:spcBef>
              <a:spcAft>
                <a:spcPts val="0"/>
              </a:spcAft>
              <a:buSzPts val="1600"/>
              <a:buChar char="-"/>
            </a:pPr>
            <a:r>
              <a:rPr lang="pt-BR"/>
              <a:t>Que a </a:t>
            </a:r>
            <a:r>
              <a:rPr lang="pt-BR"/>
              <a:t>Secretaria-Geral regulamente cotas para mulheres pretas e indígenas e pessoas trans nas seleções para estágio nas unidades do MPF;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1"/>
          <p:cNvSpPr txBox="1"/>
          <p:nvPr>
            <p:ph type="ctrTitle"/>
          </p:nvPr>
        </p:nvSpPr>
        <p:spPr>
          <a:xfrm>
            <a:off x="824000" y="238125"/>
            <a:ext cx="8002500" cy="695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PROPOSTAS E MEDIDAS CONCRETAS</a:t>
            </a:r>
            <a:endParaRPr/>
          </a:p>
        </p:txBody>
      </p:sp>
      <p:sp>
        <p:nvSpPr>
          <p:cNvPr id="379" name="Google Shape;379;p31"/>
          <p:cNvSpPr txBox="1"/>
          <p:nvPr>
            <p:ph idx="1" type="subTitle"/>
          </p:nvPr>
        </p:nvSpPr>
        <p:spPr>
          <a:xfrm>
            <a:off x="824000" y="1254125"/>
            <a:ext cx="8002500" cy="3524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pt-BR" sz="1700"/>
              <a:t>Que o</a:t>
            </a:r>
            <a:r>
              <a:rPr lang="pt-BR" sz="1700"/>
              <a:t> CSMPF garanta maior diversidade de gênero na composição das bancas de concurso para procuradore(a)s da República, inclusive do 30o concurso, atualmente composta por apenas uma procuradora da República;</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pt-BR" sz="1700"/>
              <a:t>Que a ESMPU inclua, nos cursos de ingresso e vitaliciamento dos procuradores e procuradoras da República, matérias obrigatórias sobre equidade de gênero, bem como inclusão do tema de forma transversal nos demais cursos oferecidos;</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pt-BR" sz="1700"/>
              <a:t>Que a PGR e a SG instituam programa de letramento em cultura de equidade de gênero, para Procuradores(as) da República, com possível atribuição de pontos, pela participação, em avaliação por merecimento para promoção;</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4"/>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ctrTitle"/>
          </p:nvPr>
        </p:nvSpPr>
        <p:spPr>
          <a:xfrm>
            <a:off x="682625" y="395300"/>
            <a:ext cx="8145000" cy="604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PROPOSTAS E MEDIDAS CONCRETAS</a:t>
            </a:r>
            <a:endParaRPr/>
          </a:p>
        </p:txBody>
      </p:sp>
      <p:sp>
        <p:nvSpPr>
          <p:cNvPr id="385" name="Google Shape;385;p32"/>
          <p:cNvSpPr txBox="1"/>
          <p:nvPr>
            <p:ph idx="1" type="subTitle"/>
          </p:nvPr>
        </p:nvSpPr>
        <p:spPr>
          <a:xfrm>
            <a:off x="682700" y="1238250"/>
            <a:ext cx="8145000" cy="361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pt-BR" sz="1800"/>
              <a:t>Que o</a:t>
            </a:r>
            <a:r>
              <a:rPr lang="pt-BR" sz="1800"/>
              <a:t> CSMPF regulamente a dispensa/redução de audiências a Procuradoras da República lactantes, até 02 anos, à semelhança do direito já assegurado às servidoras do MPU - EM CURSO</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pt-BR" sz="1800"/>
              <a:t>Que o CSMPF garanta, nas promoções por merecimento, medidas de priorização às mulheres, a fim de assegurar a paridade na composição dos diferentes níveis da carreira;</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pt-BR" sz="1800"/>
              <a:t>Que a PGR avalie a possibilidade de conceder às Procuradoras da República que venham a ser promovidas para região diversa da lotação, a autorização excepcional para residência fora da região do tribunal, assegurado o trabalho remoto com comparecimento obrigatório aos atos presenciais sem ônus ao MPF -EM CURSO</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3"/>
          <p:cNvSpPr txBox="1"/>
          <p:nvPr>
            <p:ph type="ctrTitle"/>
          </p:nvPr>
        </p:nvSpPr>
        <p:spPr>
          <a:xfrm>
            <a:off x="824000" y="301625"/>
            <a:ext cx="7970700" cy="695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PROPOSTAS E MEDIDAS CONCRETAS</a:t>
            </a:r>
            <a:endParaRPr/>
          </a:p>
        </p:txBody>
      </p:sp>
      <p:sp>
        <p:nvSpPr>
          <p:cNvPr id="391" name="Google Shape;391;p33"/>
          <p:cNvSpPr txBox="1"/>
          <p:nvPr>
            <p:ph idx="1" type="subTitle"/>
          </p:nvPr>
        </p:nvSpPr>
        <p:spPr>
          <a:xfrm>
            <a:off x="824000" y="1333500"/>
            <a:ext cx="7970700" cy="3540000"/>
          </a:xfrm>
          <a:prstGeom prst="rect">
            <a:avLst/>
          </a:prstGeom>
        </p:spPr>
        <p:txBody>
          <a:bodyPr anchorCtr="0" anchor="t" bIns="91425" lIns="91425" spcFirstLastPara="1" rIns="91425" wrap="square" tIns="91425">
            <a:noAutofit/>
          </a:bodyPr>
          <a:lstStyle/>
          <a:p>
            <a:pPr indent="-336550" lvl="0" marL="457200" rtl="0" algn="l">
              <a:lnSpc>
                <a:spcPct val="90000"/>
              </a:lnSpc>
              <a:spcBef>
                <a:spcPts val="0"/>
              </a:spcBef>
              <a:spcAft>
                <a:spcPts val="0"/>
              </a:spcAft>
              <a:buSzPts val="1700"/>
              <a:buChar char="-"/>
            </a:pPr>
            <a:r>
              <a:rPr lang="pt-BR" sz="1700"/>
              <a:t>Que a</a:t>
            </a:r>
            <a:r>
              <a:rPr lang="pt-BR" sz="1700"/>
              <a:t> PGR institua licença parental universal como forma de possibilitar o compartilhamento das responsabilidades da maternidade e paternidade;</a:t>
            </a:r>
            <a:endParaRPr sz="1700"/>
          </a:p>
          <a:p>
            <a:pPr indent="0" lvl="0" marL="457200" rtl="0" algn="l">
              <a:lnSpc>
                <a:spcPct val="90000"/>
              </a:lnSpc>
              <a:spcBef>
                <a:spcPts val="0"/>
              </a:spcBef>
              <a:spcAft>
                <a:spcPts val="0"/>
              </a:spcAft>
              <a:buNone/>
            </a:pPr>
            <a:r>
              <a:t/>
            </a:r>
            <a:endParaRPr sz="1700"/>
          </a:p>
          <a:p>
            <a:pPr indent="-336550" lvl="0" marL="457200" rtl="0" algn="l">
              <a:lnSpc>
                <a:spcPct val="90000"/>
              </a:lnSpc>
              <a:spcBef>
                <a:spcPts val="0"/>
              </a:spcBef>
              <a:spcAft>
                <a:spcPts val="0"/>
              </a:spcAft>
              <a:buSzPts val="1700"/>
              <a:buChar char="-"/>
            </a:pPr>
            <a:r>
              <a:rPr lang="pt-BR" sz="1700"/>
              <a:t>A ANPR institua premiação destinada às colegas que se destacam em suas atuações denominada, em princípio, “Homenagem a Ela”, em reconhecimento aos valorosos trabalhos realizados pela Dra. Ela Wiecko para garantir diversidade de gênero no âmbito do MPF;</a:t>
            </a:r>
            <a:endParaRPr sz="1700"/>
          </a:p>
          <a:p>
            <a:pPr indent="0" lvl="0" marL="457200" rtl="0" algn="l">
              <a:lnSpc>
                <a:spcPct val="90000"/>
              </a:lnSpc>
              <a:spcBef>
                <a:spcPts val="0"/>
              </a:spcBef>
              <a:spcAft>
                <a:spcPts val="0"/>
              </a:spcAft>
              <a:buNone/>
            </a:pPr>
            <a:r>
              <a:t/>
            </a:r>
            <a:endParaRPr sz="1700"/>
          </a:p>
          <a:p>
            <a:pPr indent="-336550" lvl="0" marL="457200" rtl="0" algn="l">
              <a:lnSpc>
                <a:spcPct val="90000"/>
              </a:lnSpc>
              <a:spcBef>
                <a:spcPts val="0"/>
              </a:spcBef>
              <a:spcAft>
                <a:spcPts val="0"/>
              </a:spcAft>
              <a:buSzPts val="1700"/>
              <a:buChar char="-"/>
            </a:pPr>
            <a:r>
              <a:rPr lang="pt-BR" sz="1700"/>
              <a:t>A ANPR Mulheres também manifesta repúdio às mensagens de caráter machista e misógino veiculadas na rede de e-mails institucionais ao longo deste ano, reiterando que discursos que inferiorizam e discriminam as mulheres não podem ser protegidos pela liberdade de expressão, tampouco admitidos dentro de uma instituição que tem como missão a defesa da ordem jurídica, do regime democrático e dos interesses sociais e individuais indisponíveis.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4"/>
          <p:cNvSpPr txBox="1"/>
          <p:nvPr>
            <p:ph type="title"/>
          </p:nvPr>
        </p:nvSpPr>
        <p:spPr>
          <a:xfrm>
            <a:off x="222250" y="206375"/>
            <a:ext cx="8572500" cy="4651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É necessário: desfazer as resistências,</a:t>
            </a:r>
            <a:endParaRPr/>
          </a:p>
          <a:p>
            <a:pPr indent="0" lvl="0" marL="0" rtl="0" algn="l">
              <a:spcBef>
                <a:spcPts val="0"/>
              </a:spcBef>
              <a:spcAft>
                <a:spcPts val="0"/>
              </a:spcAft>
              <a:buNone/>
            </a:pPr>
            <a:r>
              <a:rPr lang="pt-BR"/>
              <a:t>reconhecer o patriarcalismo institucional, fomentar o debate pela equidade dentro da instituição, estimular experiências de liderança.</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5"/>
          <p:cNvSpPr txBox="1"/>
          <p:nvPr>
            <p:ph type="title"/>
          </p:nvPr>
        </p:nvSpPr>
        <p:spPr>
          <a:xfrm>
            <a:off x="1303800" y="598575"/>
            <a:ext cx="3430500" cy="199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u="sng">
                <a:solidFill>
                  <a:schemeClr val="hlink"/>
                </a:solidFill>
              </a:rPr>
              <a:t>lucianaloureiro@mpf.mp.br</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u="sng">
                <a:solidFill>
                  <a:schemeClr val="hlink"/>
                </a:solidFill>
              </a:rPr>
              <a:t>juridico@anpr.org.br</a:t>
            </a:r>
            <a:r>
              <a:rPr lang="pt-BR"/>
              <a:t> </a:t>
            </a:r>
            <a:endParaRPr/>
          </a:p>
        </p:txBody>
      </p:sp>
      <p:sp>
        <p:nvSpPr>
          <p:cNvPr id="402" name="Google Shape;402;p35"/>
          <p:cNvSpPr txBox="1"/>
          <p:nvPr>
            <p:ph idx="1" type="subTitle"/>
          </p:nvPr>
        </p:nvSpPr>
        <p:spPr>
          <a:xfrm>
            <a:off x="1303800" y="2743203"/>
            <a:ext cx="3430500" cy="72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2900"/>
              <a:t>Sigamos juntas!</a:t>
            </a:r>
            <a:endParaRPr sz="2900"/>
          </a:p>
        </p:txBody>
      </p:sp>
      <p:sp>
        <p:nvSpPr>
          <p:cNvPr id="403" name="Google Shape;403;p35"/>
          <p:cNvSpPr txBox="1"/>
          <p:nvPr>
            <p:ph idx="2" type="body"/>
          </p:nvPr>
        </p:nvSpPr>
        <p:spPr>
          <a:xfrm>
            <a:off x="4903700" y="661000"/>
            <a:ext cx="3430500" cy="3870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1200"/>
              </a:spcBef>
              <a:spcAft>
                <a:spcPts val="0"/>
              </a:spcAft>
              <a:buNone/>
            </a:pPr>
            <a:r>
              <a:rPr lang="pt-BR" sz="2100">
                <a:solidFill>
                  <a:srgbClr val="FF4000"/>
                </a:solidFill>
                <a:latin typeface="Arial"/>
                <a:ea typeface="Arial"/>
                <a:cs typeface="Arial"/>
                <a:sym typeface="Arial"/>
              </a:rPr>
              <a:t>“</a:t>
            </a:r>
            <a:r>
              <a:rPr lang="pt-BR" sz="2200">
                <a:solidFill>
                  <a:srgbClr val="FF4000"/>
                </a:solidFill>
                <a:latin typeface="Times New Roman"/>
                <a:ea typeface="Times New Roman"/>
                <a:cs typeface="Times New Roman"/>
                <a:sym typeface="Times New Roman"/>
              </a:rPr>
              <a:t>A participação das mulheres em condições de igualdade na tomada de decisões constitui não só uma exigência básica de justiça ou democracia, mas pode ser também considerada uma condição necessária para que os interesses das mulheres sejam levados em conta”</a:t>
            </a:r>
            <a:r>
              <a:rPr lang="pt-BR" sz="1200">
                <a:solidFill>
                  <a:srgbClr val="FF4000"/>
                </a:solidFill>
                <a:latin typeface="Times New Roman"/>
                <a:ea typeface="Times New Roman"/>
                <a:cs typeface="Times New Roman"/>
                <a:sym typeface="Times New Roman"/>
              </a:rPr>
              <a:t> (Pequim, 2006)</a:t>
            </a:r>
            <a:endParaRPr sz="1200">
              <a:solidFill>
                <a:srgbClr val="FF4000"/>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824000" y="984250"/>
            <a:ext cx="5857800" cy="3794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MULHERES nos Ministérios Públicos  - Boas práticas: reconhecimento, diagnóstico e medidas concretas de equalização de gênero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6"/>
          <p:cNvSpPr txBox="1"/>
          <p:nvPr>
            <p:ph type="ctrTitle"/>
          </p:nvPr>
        </p:nvSpPr>
        <p:spPr>
          <a:xfrm>
            <a:off x="824000" y="603250"/>
            <a:ext cx="4255500" cy="1587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Mulheres no Ministério Público</a:t>
            </a:r>
            <a:endParaRPr/>
          </a:p>
        </p:txBody>
      </p:sp>
      <p:sp>
        <p:nvSpPr>
          <p:cNvPr id="294" name="Google Shape;294;p16"/>
          <p:cNvSpPr txBox="1"/>
          <p:nvPr>
            <p:ph idx="1" type="subTitle"/>
          </p:nvPr>
        </p:nvSpPr>
        <p:spPr>
          <a:xfrm>
            <a:off x="1651000" y="2301875"/>
            <a:ext cx="6571800" cy="28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2000"/>
              <a:t>Pr</a:t>
            </a:r>
            <a:r>
              <a:rPr lang="pt-BR" sz="2200"/>
              <a:t>oposição n° 1.01227/2021-78 - CNMP</a:t>
            </a:r>
            <a:endParaRPr sz="2200"/>
          </a:p>
          <a:p>
            <a:pPr indent="0" lvl="0" marL="0" rtl="0" algn="l">
              <a:spcBef>
                <a:spcPts val="0"/>
              </a:spcBef>
              <a:spcAft>
                <a:spcPts val="0"/>
              </a:spcAft>
              <a:buNone/>
            </a:pPr>
            <a:r>
              <a:rPr lang="pt-BR" sz="2200"/>
              <a:t>Instituição da Política Nacional de Incentivo à Participação Institucional Feminina no Ministério Público e dispõe sobre a criação e manutenção, no âmbito do CNMP, de repositório online com dados de mulheres juristas brasileiras com expertise em diferentes áreas do Direito</a:t>
            </a:r>
            <a:endParaRPr sz="2200"/>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ctrTitle"/>
          </p:nvPr>
        </p:nvSpPr>
        <p:spPr>
          <a:xfrm>
            <a:off x="824000" y="269874"/>
            <a:ext cx="4255500" cy="1190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Mulheres nos Ministérios Públicos</a:t>
            </a:r>
            <a:endParaRPr/>
          </a:p>
        </p:txBody>
      </p:sp>
      <p:sp>
        <p:nvSpPr>
          <p:cNvPr id="300" name="Google Shape;300;p17"/>
          <p:cNvSpPr txBox="1"/>
          <p:nvPr>
            <p:ph idx="1" type="subTitle"/>
          </p:nvPr>
        </p:nvSpPr>
        <p:spPr>
          <a:xfrm>
            <a:off x="824000" y="1571625"/>
            <a:ext cx="6827700" cy="33021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pt-BR" sz="2400"/>
              <a:t>Pesquisa “CENÁRIOS, reflexão, pesquisa e realidade”  - 2008-2017 </a:t>
            </a:r>
            <a:endParaRPr sz="2400"/>
          </a:p>
          <a:p>
            <a:pPr indent="0" lvl="0" marL="0" rtl="0" algn="l">
              <a:lnSpc>
                <a:spcPct val="80000"/>
              </a:lnSpc>
              <a:spcBef>
                <a:spcPts val="0"/>
              </a:spcBef>
              <a:spcAft>
                <a:spcPts val="0"/>
              </a:spcAft>
              <a:buNone/>
            </a:pPr>
            <a:r>
              <a:t/>
            </a:r>
            <a:endParaRPr sz="2400"/>
          </a:p>
          <a:p>
            <a:pPr indent="0" lvl="0" marL="0" rtl="0" algn="just">
              <a:lnSpc>
                <a:spcPct val="95000"/>
              </a:lnSpc>
              <a:spcBef>
                <a:spcPts val="1100"/>
              </a:spcBef>
              <a:spcAft>
                <a:spcPts val="0"/>
              </a:spcAft>
              <a:buNone/>
            </a:pPr>
            <a:r>
              <a:rPr lang="pt-BR" sz="2000">
                <a:solidFill>
                  <a:srgbClr val="000000"/>
                </a:solidFill>
                <a:latin typeface="Times New Roman"/>
                <a:ea typeface="Times New Roman"/>
                <a:cs typeface="Times New Roman"/>
                <a:sym typeface="Times New Roman"/>
              </a:rPr>
              <a:t>Contemplou dados sobre a representatividade feminina nos cargos e funções de liderança no âmbito do Ministério Público, </a:t>
            </a:r>
            <a:r>
              <a:rPr lang="pt-BR" sz="2000">
                <a:solidFill>
                  <a:srgbClr val="000000"/>
                </a:solidFill>
                <a:latin typeface="Arial"/>
                <a:ea typeface="Arial"/>
                <a:cs typeface="Arial"/>
                <a:sym typeface="Arial"/>
              </a:rPr>
              <a:t>a partir do levantamento de dados nos ramos e unidades do Ministério Público brasileiro relativos à participação das promotoras e procuradoras em cargos de decisão, chefia e assessoramento na Instituição </a:t>
            </a:r>
            <a:endParaRPr sz="2000">
              <a:solidFill>
                <a:srgbClr val="000000"/>
              </a:solidFill>
              <a:latin typeface="Arial"/>
              <a:ea typeface="Arial"/>
              <a:cs typeface="Arial"/>
              <a:sym typeface="Arial"/>
            </a:endParaRPr>
          </a:p>
          <a:p>
            <a:pPr indent="0" lvl="0" marL="0" rtl="0" algn="l">
              <a:lnSpc>
                <a:spcPct val="80000"/>
              </a:lnSpc>
              <a:spcBef>
                <a:spcPts val="11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type="title"/>
          </p:nvPr>
        </p:nvSpPr>
        <p:spPr>
          <a:xfrm>
            <a:off x="824000" y="349250"/>
            <a:ext cx="7573800" cy="4080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Diagnóstico da desigualdade - baixa representatividade feminina nas posições de poder e decisão na instituição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9"/>
          <p:cNvSpPr txBox="1"/>
          <p:nvPr>
            <p:ph type="title"/>
          </p:nvPr>
        </p:nvSpPr>
        <p:spPr>
          <a:xfrm>
            <a:off x="1388625" y="772725"/>
            <a:ext cx="6366900" cy="3910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t-BR" sz="5100"/>
              <a:t>20-40% </a:t>
            </a:r>
            <a:r>
              <a:rPr lang="pt-BR" sz="2000"/>
              <a:t>é a </a:t>
            </a:r>
            <a:r>
              <a:rPr lang="pt-BR" sz="2700"/>
              <a:t>proporção de mulheres como procuradoras-gerais, chefes de gabinete, membros de conselhos superiores no período 2008-2017</a:t>
            </a:r>
            <a:endParaRPr sz="2700"/>
          </a:p>
        </p:txBody>
      </p:sp>
      <p:sp>
        <p:nvSpPr>
          <p:cNvPr id="311" name="Google Shape;311;p19"/>
          <p:cNvSpPr txBox="1"/>
          <p:nvPr>
            <p:ph idx="1" type="body"/>
          </p:nvPr>
        </p:nvSpPr>
        <p:spPr>
          <a:xfrm>
            <a:off x="1388625" y="460375"/>
            <a:ext cx="6366900" cy="1095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pt-BR" sz="3500"/>
              <a:t>Números gerais do MPF </a:t>
            </a:r>
            <a:endParaRPr sz="3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ph type="ctrTitle"/>
          </p:nvPr>
        </p:nvSpPr>
        <p:spPr>
          <a:xfrm>
            <a:off x="109625" y="603250"/>
            <a:ext cx="8002500" cy="3413100"/>
          </a:xfrm>
          <a:prstGeom prst="rect">
            <a:avLst/>
          </a:prstGeom>
        </p:spPr>
        <p:txBody>
          <a:bodyPr anchorCtr="0" anchor="ctr" bIns="91425" lIns="91425" spcFirstLastPara="1" rIns="91425" wrap="square" tIns="91425">
            <a:normAutofit fontScale="90000"/>
          </a:bodyPr>
          <a:lstStyle/>
          <a:p>
            <a:pPr indent="-371475" lvl="0" marL="457200" rtl="0" algn="l">
              <a:spcBef>
                <a:spcPts val="0"/>
              </a:spcBef>
              <a:spcAft>
                <a:spcPts val="0"/>
              </a:spcAft>
              <a:buSzPct val="100000"/>
              <a:buChar char="-"/>
            </a:pPr>
            <a:r>
              <a:rPr lang="pt-BR" sz="2500"/>
              <a:t>apenas 1 PGR</a:t>
            </a:r>
            <a:endParaRPr sz="2500"/>
          </a:p>
          <a:p>
            <a:pPr indent="-371475" lvl="0" marL="457200" rtl="0" algn="l">
              <a:spcBef>
                <a:spcPts val="0"/>
              </a:spcBef>
              <a:spcAft>
                <a:spcPts val="0"/>
              </a:spcAft>
              <a:buSzPct val="100000"/>
              <a:buChar char="-"/>
            </a:pPr>
            <a:r>
              <a:rPr lang="pt-BR" sz="2500"/>
              <a:t>apenas 1 chefe de gabinete</a:t>
            </a:r>
            <a:endParaRPr sz="2500"/>
          </a:p>
          <a:p>
            <a:pPr indent="-371475" lvl="0" marL="457200" rtl="0" algn="l">
              <a:spcBef>
                <a:spcPts val="0"/>
              </a:spcBef>
              <a:spcAft>
                <a:spcPts val="0"/>
              </a:spcAft>
              <a:buSzPct val="100000"/>
              <a:buChar char="-"/>
            </a:pPr>
            <a:r>
              <a:rPr lang="pt-BR" sz="2500"/>
              <a:t>conselheiras do MPF: 40 a 60% no período 2008-2017 </a:t>
            </a:r>
            <a:endParaRPr sz="2500"/>
          </a:p>
          <a:p>
            <a:pPr indent="-371475" lvl="0" marL="457200" rtl="0" algn="l">
              <a:spcBef>
                <a:spcPts val="0"/>
              </a:spcBef>
              <a:spcAft>
                <a:spcPts val="0"/>
              </a:spcAft>
              <a:buSzPct val="100000"/>
              <a:buChar char="-"/>
            </a:pPr>
            <a:r>
              <a:rPr lang="pt-BR" sz="2500"/>
              <a:t>apenas 1 examinadora no concurso atual (30)</a:t>
            </a:r>
            <a:endParaRPr sz="2500"/>
          </a:p>
          <a:p>
            <a:pPr indent="-371475" lvl="0" marL="457200" rtl="0" algn="l">
              <a:spcBef>
                <a:spcPts val="0"/>
              </a:spcBef>
              <a:spcAft>
                <a:spcPts val="0"/>
              </a:spcAft>
              <a:buSzPct val="100000"/>
              <a:buChar char="-"/>
            </a:pPr>
            <a:r>
              <a:rPr lang="pt-BR" sz="2500"/>
              <a:t>conselheiras do CNMP: 20 a 30% no período 2008-2017 (atualmente, nenhuma mulher)</a:t>
            </a:r>
            <a:endParaRPr sz="2500"/>
          </a:p>
          <a:p>
            <a:pPr indent="-371475" lvl="0" marL="457200" rtl="0" algn="l">
              <a:spcBef>
                <a:spcPts val="0"/>
              </a:spcBef>
              <a:spcAft>
                <a:spcPts val="0"/>
              </a:spcAft>
              <a:buSzPct val="100000"/>
              <a:buChar char="-"/>
            </a:pPr>
            <a:r>
              <a:rPr lang="pt-BR" sz="2500"/>
              <a:t>coordenadoras de CCR (33% de representação, atualmente 42% coordenadoras - 3 em 7) </a:t>
            </a:r>
            <a:endParaRPr sz="2500"/>
          </a:p>
          <a:p>
            <a:pPr indent="-371475" lvl="0" marL="457200" rtl="0" algn="l">
              <a:spcBef>
                <a:spcPts val="0"/>
              </a:spcBef>
              <a:spcAft>
                <a:spcPts val="0"/>
              </a:spcAft>
              <a:buSzPct val="100000"/>
              <a:buChar char="-"/>
            </a:pPr>
            <a:r>
              <a:rPr lang="pt-BR" sz="2500"/>
              <a:t>nenhuma presidente de associação (ANPR)</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1"/>
          <p:cNvSpPr txBox="1"/>
          <p:nvPr>
            <p:ph type="title"/>
          </p:nvPr>
        </p:nvSpPr>
        <p:spPr>
          <a:xfrm>
            <a:off x="903375" y="327950"/>
            <a:ext cx="5857800" cy="4482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pt-BR"/>
              <a:t>MPF - proporção mulheres/homens na carreira - 30/70%</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Pesquisa Dra. Ela Wiecko - recorte de gênero e raça - proporção não varia no tempo nem nos níveis superiores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