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722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1" r:id="rId3"/>
    <p:sldId id="284" r:id="rId4"/>
    <p:sldId id="285" r:id="rId5"/>
    <p:sldId id="295" r:id="rId6"/>
    <p:sldId id="286" r:id="rId7"/>
    <p:sldId id="296" r:id="rId8"/>
    <p:sldId id="297" r:id="rId9"/>
    <p:sldId id="298" r:id="rId10"/>
    <p:sldId id="287" r:id="rId11"/>
    <p:sldId id="288" r:id="rId12"/>
    <p:sldId id="289" r:id="rId13"/>
    <p:sldId id="290" r:id="rId14"/>
    <p:sldId id="299" r:id="rId15"/>
    <p:sldId id="300" r:id="rId16"/>
    <p:sldId id="305" r:id="rId17"/>
    <p:sldId id="312" r:id="rId18"/>
    <p:sldId id="302" r:id="rId19"/>
    <p:sldId id="304" r:id="rId20"/>
    <p:sldId id="306" r:id="rId21"/>
    <p:sldId id="307" r:id="rId22"/>
    <p:sldId id="308" r:id="rId23"/>
    <p:sldId id="309" r:id="rId24"/>
    <p:sldId id="310" r:id="rId25"/>
    <p:sldId id="311" r:id="rId26"/>
    <p:sldId id="313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99" autoAdjust="0"/>
    <p:restoredTop sz="94607" autoAdjust="0"/>
  </p:normalViewPr>
  <p:slideViewPr>
    <p:cSldViewPr>
      <p:cViewPr varScale="1">
        <p:scale>
          <a:sx n="106" d="100"/>
          <a:sy n="106" d="100"/>
        </p:scale>
        <p:origin x="128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29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9023EBD2-0A6A-625A-BCA0-3EBE852B8F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9D09FC3D-59FD-F05E-A67C-2A85C1E2F3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2276" name="Rectangle 4">
            <a:extLst>
              <a:ext uri="{FF2B5EF4-FFF2-40B4-BE49-F238E27FC236}">
                <a16:creationId xmlns:a16="http://schemas.microsoft.com/office/drawing/2014/main" id="{90E3564D-2082-858E-C8E1-66ACE7937FA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2277" name="Rectangle 5">
            <a:extLst>
              <a:ext uri="{FF2B5EF4-FFF2-40B4-BE49-F238E27FC236}">
                <a16:creationId xmlns:a16="http://schemas.microsoft.com/office/drawing/2014/main" id="{FACF76F3-912C-DEDE-ABCB-962F365AD97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Tahoma" panose="020B0604030504040204" pitchFamily="34" charset="0"/>
              </a:defRPr>
            </a:lvl1pPr>
          </a:lstStyle>
          <a:p>
            <a:fld id="{C5B6897D-EBBD-E344-92EE-89570523C67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38DE17E2-93A9-D941-7981-50265DA207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33E6480C-6EEA-A11F-12A2-3BEE4046E83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CEC4EF4-1268-6DC5-3F04-64F5E1FFE4A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5" name="Rectangle 5">
            <a:extLst>
              <a:ext uri="{FF2B5EF4-FFF2-40B4-BE49-F238E27FC236}">
                <a16:creationId xmlns:a16="http://schemas.microsoft.com/office/drawing/2014/main" id="{E159EF19-9CB5-8F73-E09B-09DFB0240FB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184326" name="Rectangle 6">
            <a:extLst>
              <a:ext uri="{FF2B5EF4-FFF2-40B4-BE49-F238E27FC236}">
                <a16:creationId xmlns:a16="http://schemas.microsoft.com/office/drawing/2014/main" id="{7F6D9B7C-3B49-612E-A5BF-CC266E59ED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4327" name="Rectangle 7">
            <a:extLst>
              <a:ext uri="{FF2B5EF4-FFF2-40B4-BE49-F238E27FC236}">
                <a16:creationId xmlns:a16="http://schemas.microsoft.com/office/drawing/2014/main" id="{2822D19C-7336-4E9E-AE6D-190BF8372E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Tahoma" panose="020B0604030504040204" pitchFamily="34" charset="0"/>
              </a:defRPr>
            </a:lvl1pPr>
          </a:lstStyle>
          <a:p>
            <a:fld id="{C9978A27-C7AF-EC4A-8E56-79DA8898BA3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BACF151-EE52-2417-F3DA-E0DCABD0199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" name="Retângulo de cantos arredondados 10">
            <a:extLst>
              <a:ext uri="{FF2B5EF4-FFF2-40B4-BE49-F238E27FC236}">
                <a16:creationId xmlns:a16="http://schemas.microsoft.com/office/drawing/2014/main" id="{4B4CAABF-5E42-ED0B-E813-D92B901A6DBC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CEDD924-43FE-66EE-D0CC-DD23B6AFECDF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CDA06B6-7D1D-8296-A05E-320E62F55B23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66A3EA3E-D903-5509-F12A-6F41A95B0024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7" name="Espaço Reservado para Data 27">
            <a:extLst>
              <a:ext uri="{FF2B5EF4-FFF2-40B4-BE49-F238E27FC236}">
                <a16:creationId xmlns:a16="http://schemas.microsoft.com/office/drawing/2014/main" id="{98FE24ED-7B5C-667B-99C6-B2C44F206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Rodapé 16">
            <a:extLst>
              <a:ext uri="{FF2B5EF4-FFF2-40B4-BE49-F238E27FC236}">
                <a16:creationId xmlns:a16="http://schemas.microsoft.com/office/drawing/2014/main" id="{73AEABA6-9706-914B-9DDD-D75DF94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28">
            <a:extLst>
              <a:ext uri="{FF2B5EF4-FFF2-40B4-BE49-F238E27FC236}">
                <a16:creationId xmlns:a16="http://schemas.microsoft.com/office/drawing/2014/main" id="{B344588A-F737-F2AA-8EC4-6A2EA14E1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3CD38-646C-B843-8829-00A7D81C258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25942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13">
            <a:extLst>
              <a:ext uri="{FF2B5EF4-FFF2-40B4-BE49-F238E27FC236}">
                <a16:creationId xmlns:a16="http://schemas.microsoft.com/office/drawing/2014/main" id="{CCFB98DF-F97D-84FD-450E-6E717BDA9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>
            <a:extLst>
              <a:ext uri="{FF2B5EF4-FFF2-40B4-BE49-F238E27FC236}">
                <a16:creationId xmlns:a16="http://schemas.microsoft.com/office/drawing/2014/main" id="{238EE531-1791-5D41-1273-05F77203B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>
            <a:extLst>
              <a:ext uri="{FF2B5EF4-FFF2-40B4-BE49-F238E27FC236}">
                <a16:creationId xmlns:a16="http://schemas.microsoft.com/office/drawing/2014/main" id="{046BF276-99BD-7741-F8F3-12678C48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D194D-A09D-1D4E-9AC7-45C6ABEE140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50514860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13">
            <a:extLst>
              <a:ext uri="{FF2B5EF4-FFF2-40B4-BE49-F238E27FC236}">
                <a16:creationId xmlns:a16="http://schemas.microsoft.com/office/drawing/2014/main" id="{0FB1339F-C7CD-4D43-5907-8F7133E2C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>
            <a:extLst>
              <a:ext uri="{FF2B5EF4-FFF2-40B4-BE49-F238E27FC236}">
                <a16:creationId xmlns:a16="http://schemas.microsoft.com/office/drawing/2014/main" id="{796A150D-0D18-8261-F785-04F33B0D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>
            <a:extLst>
              <a:ext uri="{FF2B5EF4-FFF2-40B4-BE49-F238E27FC236}">
                <a16:creationId xmlns:a16="http://schemas.microsoft.com/office/drawing/2014/main" id="{695C689B-A0E5-6787-CE4E-FA2E4D411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D1C18-8BCE-7844-A444-6FF010D3D20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41573807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3" name="Espaço Reservado para Data 13">
            <a:extLst>
              <a:ext uri="{FF2B5EF4-FFF2-40B4-BE49-F238E27FC236}">
                <a16:creationId xmlns:a16="http://schemas.microsoft.com/office/drawing/2014/main" id="{B8CB29FC-991D-6BDB-E87B-DB839B92E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2">
            <a:extLst>
              <a:ext uri="{FF2B5EF4-FFF2-40B4-BE49-F238E27FC236}">
                <a16:creationId xmlns:a16="http://schemas.microsoft.com/office/drawing/2014/main" id="{5A6D6657-1A1B-7622-ECB7-DE176DC34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2">
            <a:extLst>
              <a:ext uri="{FF2B5EF4-FFF2-40B4-BE49-F238E27FC236}">
                <a16:creationId xmlns:a16="http://schemas.microsoft.com/office/drawing/2014/main" id="{E86F2CAA-1EE0-CE4F-364D-D1C7EAFBF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90F49-BD66-5746-99EE-63FA19AFD0A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3277740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F9206AC9-F115-71D4-D1EE-96C969B45BE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Retângulo de cantos arredondados 10">
            <a:extLst>
              <a:ext uri="{FF2B5EF4-FFF2-40B4-BE49-F238E27FC236}">
                <a16:creationId xmlns:a16="http://schemas.microsoft.com/office/drawing/2014/main" id="{CEB5777F-18E7-CA7F-7E27-B847EC87E76D}"/>
              </a:ext>
            </a:extLst>
          </p:cNvPr>
          <p:cNvGrpSpPr>
            <a:grpSpLocks/>
          </p:cNvGrpSpPr>
          <p:nvPr/>
        </p:nvGrpSpPr>
        <p:grpSpPr bwMode="auto">
          <a:xfrm>
            <a:off x="63500" y="63500"/>
            <a:ext cx="9029700" cy="6705600"/>
            <a:chOff x="40" y="40"/>
            <a:chExt cx="5688" cy="4224"/>
          </a:xfrm>
        </p:grpSpPr>
        <p:pic>
          <p:nvPicPr>
            <p:cNvPr id="6" name="Retângulo de cantos arredondados 10">
              <a:extLst>
                <a:ext uri="{FF2B5EF4-FFF2-40B4-BE49-F238E27FC236}">
                  <a16:creationId xmlns:a16="http://schemas.microsoft.com/office/drawing/2014/main" id="{89464C98-1B91-2374-5118-031DD797A345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" y="40"/>
              <a:ext cx="5688" cy="4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4">
              <a:extLst>
                <a:ext uri="{FF2B5EF4-FFF2-40B4-BE49-F238E27FC236}">
                  <a16:creationId xmlns:a16="http://schemas.microsoft.com/office/drawing/2014/main" id="{C038049A-FD5B-3965-8EFC-1088CF1214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" y="105"/>
              <a:ext cx="5556" cy="4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defRPr/>
              </a:pPr>
              <a:endParaRPr lang="pt-BR">
                <a:solidFill>
                  <a:srgbClr val="FFFFFF"/>
                </a:solidFill>
                <a:latin typeface="Perpetua" pitchFamily="18" charset="0"/>
              </a:endParaRPr>
            </a:p>
          </p:txBody>
        </p:sp>
      </p:grpSp>
      <p:sp>
        <p:nvSpPr>
          <p:cNvPr id="8" name="Retângulo 7">
            <a:extLst>
              <a:ext uri="{FF2B5EF4-FFF2-40B4-BE49-F238E27FC236}">
                <a16:creationId xmlns:a16="http://schemas.microsoft.com/office/drawing/2014/main" id="{447FC57C-8CFA-6F38-B105-1A066E4CF59A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6CCDE61-FE4C-F9A4-5A23-5A80FF11F41B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7CF9001A-B63C-6062-2ECD-743862D27C56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1" name="Espaço Reservado para Data 3">
            <a:extLst>
              <a:ext uri="{FF2B5EF4-FFF2-40B4-BE49-F238E27FC236}">
                <a16:creationId xmlns:a16="http://schemas.microsoft.com/office/drawing/2014/main" id="{828CB2FB-83F3-6222-748F-CC4E6BB12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" name="Espaço Reservado para Rodapé 4">
            <a:extLst>
              <a:ext uri="{FF2B5EF4-FFF2-40B4-BE49-F238E27FC236}">
                <a16:creationId xmlns:a16="http://schemas.microsoft.com/office/drawing/2014/main" id="{88C1A934-9F01-F705-8B2C-DD7E898AD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5">
            <a:extLst>
              <a:ext uri="{FF2B5EF4-FFF2-40B4-BE49-F238E27FC236}">
                <a16:creationId xmlns:a16="http://schemas.microsoft.com/office/drawing/2014/main" id="{ED86B878-D0CE-5140-A784-E2130262D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E56F9322-DED6-5049-AAFB-4453032EF2C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48148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3" name="Espaço Reservado para Data 13">
            <a:extLst>
              <a:ext uri="{FF2B5EF4-FFF2-40B4-BE49-F238E27FC236}">
                <a16:creationId xmlns:a16="http://schemas.microsoft.com/office/drawing/2014/main" id="{3905A3D3-56AF-19E1-3670-9069CF29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2">
            <a:extLst>
              <a:ext uri="{FF2B5EF4-FFF2-40B4-BE49-F238E27FC236}">
                <a16:creationId xmlns:a16="http://schemas.microsoft.com/office/drawing/2014/main" id="{EE46B9B9-5CBC-95B6-A3A1-900EDD493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2">
            <a:extLst>
              <a:ext uri="{FF2B5EF4-FFF2-40B4-BE49-F238E27FC236}">
                <a16:creationId xmlns:a16="http://schemas.microsoft.com/office/drawing/2014/main" id="{9C246B3F-1B3E-D4CE-662F-E9F226271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D188B-0CB3-D442-B17D-B5E424920C0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14383792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13">
            <a:extLst>
              <a:ext uri="{FF2B5EF4-FFF2-40B4-BE49-F238E27FC236}">
                <a16:creationId xmlns:a16="http://schemas.microsoft.com/office/drawing/2014/main" id="{0028B5F9-BE1F-DCDC-40CF-3E059BFC4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2">
            <a:extLst>
              <a:ext uri="{FF2B5EF4-FFF2-40B4-BE49-F238E27FC236}">
                <a16:creationId xmlns:a16="http://schemas.microsoft.com/office/drawing/2014/main" id="{24D3F1D3-6E65-8418-6EB7-BFE92968C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>
            <a:extLst>
              <a:ext uri="{FF2B5EF4-FFF2-40B4-BE49-F238E27FC236}">
                <a16:creationId xmlns:a16="http://schemas.microsoft.com/office/drawing/2014/main" id="{FCE6501C-A389-D8F8-42E8-351D6C449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F90E4-8A72-4045-968C-C505C328AD7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60594887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13">
            <a:extLst>
              <a:ext uri="{FF2B5EF4-FFF2-40B4-BE49-F238E27FC236}">
                <a16:creationId xmlns:a16="http://schemas.microsoft.com/office/drawing/2014/main" id="{5004F26E-0C4B-ACAA-9C3E-31C52FB59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2">
            <a:extLst>
              <a:ext uri="{FF2B5EF4-FFF2-40B4-BE49-F238E27FC236}">
                <a16:creationId xmlns:a16="http://schemas.microsoft.com/office/drawing/2014/main" id="{2A34CBFE-EA9B-26C2-FDB6-7A31C6667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2">
            <a:extLst>
              <a:ext uri="{FF2B5EF4-FFF2-40B4-BE49-F238E27FC236}">
                <a16:creationId xmlns:a16="http://schemas.microsoft.com/office/drawing/2014/main" id="{F95A6D6C-D6E5-BCA8-B8D5-A0CC9515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F4A66-556F-F246-81CC-69D159DAC40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73182400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>
            <a:extLst>
              <a:ext uri="{FF2B5EF4-FFF2-40B4-BE49-F238E27FC236}">
                <a16:creationId xmlns:a16="http://schemas.microsoft.com/office/drawing/2014/main" id="{914AC07E-55CB-F247-3895-5066E9261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904560C-59FB-E1CA-1476-5A767F168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>
            <a:extLst>
              <a:ext uri="{FF2B5EF4-FFF2-40B4-BE49-F238E27FC236}">
                <a16:creationId xmlns:a16="http://schemas.microsoft.com/office/drawing/2014/main" id="{B5660CCC-E34A-FE51-3ABF-040D4158C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69E71-6588-7F47-86E5-FCC0D9D3A15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25777951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C95C0E07-EC5E-79FC-11F5-6A7E86E9AAEC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etângulo de cantos arredondados 10">
            <a:extLst>
              <a:ext uri="{FF2B5EF4-FFF2-40B4-BE49-F238E27FC236}">
                <a16:creationId xmlns:a16="http://schemas.microsoft.com/office/drawing/2014/main" id="{C40DF319-82A2-07FE-9A87-522E607D41C1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58F82F6E-D5AD-FBDC-2B13-F23F6E79B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Rodapé 5">
            <a:extLst>
              <a:ext uri="{FF2B5EF4-FFF2-40B4-BE49-F238E27FC236}">
                <a16:creationId xmlns:a16="http://schemas.microsoft.com/office/drawing/2014/main" id="{C3930D5B-D8E3-46F5-B0E4-0CF521CB4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6">
            <a:extLst>
              <a:ext uri="{FF2B5EF4-FFF2-40B4-BE49-F238E27FC236}">
                <a16:creationId xmlns:a16="http://schemas.microsoft.com/office/drawing/2014/main" id="{1DB61B19-7C8E-EB6C-DDED-796554C71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A8AF5-C053-7C43-80E5-C670F9E361D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1376755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C126BB8D-33BC-9A20-3D44-1E3A8C3EC0D7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3747CAB-6B71-A19B-F99F-6FBA21A8F5A9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8EC3B29-493D-1812-FC18-21C584CC519E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8" name="Espaço Reservado para Data 4">
            <a:extLst>
              <a:ext uri="{FF2B5EF4-FFF2-40B4-BE49-F238E27FC236}">
                <a16:creationId xmlns:a16="http://schemas.microsoft.com/office/drawing/2014/main" id="{36F5EFB9-E24A-0B08-42F8-04E3F6BEA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Rodapé 5">
            <a:extLst>
              <a:ext uri="{FF2B5EF4-FFF2-40B4-BE49-F238E27FC236}">
                <a16:creationId xmlns:a16="http://schemas.microsoft.com/office/drawing/2014/main" id="{B18F5CCE-5CB7-3909-6FC6-51A9743A9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>
            <a:extLst>
              <a:ext uri="{FF2B5EF4-FFF2-40B4-BE49-F238E27FC236}">
                <a16:creationId xmlns:a16="http://schemas.microsoft.com/office/drawing/2014/main" id="{B4A6EFAE-DB9D-2BC0-5C82-B3A73B554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D8E106D5-3A0C-0342-ABCC-2B6FBBC5635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0643590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617FFBE-7CCD-5EF5-15D1-482BFBBD04F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etângulo de cantos arredondados 7">
            <a:extLst>
              <a:ext uri="{FF2B5EF4-FFF2-40B4-BE49-F238E27FC236}">
                <a16:creationId xmlns:a16="http://schemas.microsoft.com/office/drawing/2014/main" id="{91F61015-BA57-1FC1-4DBA-A4DC16E99F52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Espaço Reservado para Título 21">
            <a:extLst>
              <a:ext uri="{FF2B5EF4-FFF2-40B4-BE49-F238E27FC236}">
                <a16:creationId xmlns:a16="http://schemas.microsoft.com/office/drawing/2014/main" id="{9D77D699-933E-75FD-BF57-B3CE4190C5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  <a:endParaRPr lang="en-US" altLang="pt-BR"/>
          </a:p>
        </p:txBody>
      </p:sp>
      <p:sp>
        <p:nvSpPr>
          <p:cNvPr id="1029" name="Espaço Reservado para Texto 12">
            <a:extLst>
              <a:ext uri="{FF2B5EF4-FFF2-40B4-BE49-F238E27FC236}">
                <a16:creationId xmlns:a16="http://schemas.microsoft.com/office/drawing/2014/main" id="{ED6CB3B3-526F-A664-4D57-66FB5D19CC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14" name="Espaço Reservado para Data 13">
            <a:extLst>
              <a:ext uri="{FF2B5EF4-FFF2-40B4-BE49-F238E27FC236}">
                <a16:creationId xmlns:a16="http://schemas.microsoft.com/office/drawing/2014/main" id="{35CF221E-B5D5-AFEB-D818-45173FA689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7F6FED-0699-3DA2-9D3F-1F1373F18A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>
            <a:extLst>
              <a:ext uri="{FF2B5EF4-FFF2-40B4-BE49-F238E27FC236}">
                <a16:creationId xmlns:a16="http://schemas.microsoft.com/office/drawing/2014/main" id="{96666432-2861-17A4-CD82-C775B4AC4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fld id="{77FCA380-6730-CE46-BA08-858C0F2127B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3" r:id="rId2"/>
    <p:sldLayoutId id="2147483881" r:id="rId3"/>
    <p:sldLayoutId id="2147483874" r:id="rId4"/>
    <p:sldLayoutId id="2147483875" r:id="rId5"/>
    <p:sldLayoutId id="2147483876" r:id="rId6"/>
    <p:sldLayoutId id="2147483877" r:id="rId7"/>
    <p:sldLayoutId id="2147483882" r:id="rId8"/>
    <p:sldLayoutId id="2147483883" r:id="rId9"/>
    <p:sldLayoutId id="2147483878" r:id="rId10"/>
    <p:sldLayoutId id="2147483879" r:id="rId11"/>
  </p:sldLayoutIdLst>
  <p:transition spd="med">
    <p:pull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L6015consolidado.htm" TargetMode="External"/><Relationship Id="rId2" Type="http://schemas.openxmlformats.org/officeDocument/2006/relationships/hyperlink" Target="http://www.planalto.gov.br/ccivil_03/_Ato2007-2010/2009/Lei/L11977.htm#art37.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lanalto.gov.br/ccivil_03/LEIS/L4591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63EE1E72-B666-901F-3539-6E6B03FCE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188" y="3141663"/>
            <a:ext cx="8208962" cy="34559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pt-BR" altLang="pt-BR" sz="2200" b="1"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pt-BR" sz="2200" b="1">
                <a:latin typeface="Palatino Linotype" panose="02040502050505030304" pitchFamily="18" charset="0"/>
              </a:rPr>
              <a:t>Flávio Tartuce</a:t>
            </a:r>
            <a:br>
              <a:rPr lang="pt-BR" altLang="pt-BR" sz="2200" b="1">
                <a:latin typeface="Palatino Linotype" panose="02040502050505030304" pitchFamily="18" charset="0"/>
              </a:rPr>
            </a:br>
            <a:r>
              <a:rPr lang="pt-BR" altLang="pt-BR" sz="2200" b="1">
                <a:latin typeface="Palatino Linotype" panose="02040502050505030304" pitchFamily="18" charset="0"/>
              </a:rPr>
              <a:t>Pós-Doutorando e Doutor em Direito Civil pela Faculdade de Direito da USP.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200" b="1">
                <a:latin typeface="Palatino Linotype" panose="02040502050505030304" pitchFamily="18" charset="0"/>
              </a:rPr>
              <a:t>Coordenador e Professor do programa de mestrado da EPD.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200" b="1">
                <a:latin typeface="Palatino Linotype" panose="02040502050505030304" pitchFamily="18" charset="0"/>
              </a:rPr>
              <a:t>Diretor Geral da Escola Estadual da Advocacia da OABSP. 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C918748-CBE4-D1B5-4F26-1E25BF30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1506538"/>
            <a:ext cx="8435975" cy="1470025"/>
          </a:xfrm>
        </p:spPr>
        <p:txBody>
          <a:bodyPr/>
          <a:lstStyle/>
          <a:p>
            <a:pPr eaLnBrk="1" hangingPunct="1"/>
            <a:r>
              <a:rPr lang="pt-BR" altLang="pt-BR" sz="2800"/>
              <a:t>CONSELHO NACIONAL DE JUSTIÇA. </a:t>
            </a:r>
            <a:br>
              <a:rPr lang="pt-BR" altLang="pt-BR" sz="2800"/>
            </a:br>
            <a:r>
              <a:rPr lang="pt-BR" altLang="pt-BR" sz="2800"/>
              <a:t>Seminário:  Sistema Eletrônico de Registros Públicos – SERP. ATRIBUIÇÕES DO CNJ. 28 de setembro de 2022</a:t>
            </a:r>
            <a:endParaRPr lang="pt-BR" altLang="pt-BR" sz="1600"/>
          </a:p>
        </p:txBody>
      </p:sp>
    </p:spTree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E3EDD2D-F72F-3C91-EC5A-E367A35129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Sistema Eletrônico de Registros Públicos – SERP.  </a:t>
            </a:r>
            <a:r>
              <a:rPr lang="pt-BR" sz="2500" b="1" cap="all" dirty="0">
                <a:solidFill>
                  <a:schemeClr val="tx1"/>
                </a:solidFill>
              </a:rPr>
              <a:t> 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FE9B8EB-A041-962B-7260-2242A27AC88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2400"/>
              <a:t>Atualmente cada uma das especialidades registrais (RCPN, RTD, RCPJ e RI) já conseguiram organizar-se por meio das suas respectivas entidades de classe para oferecer serviços eletrônicos.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400"/>
              <a:t>Entendemos, assim, que o ideal é que a regulamentação do SERP pelo CNJ respeite esse histórico, prestigiando todas as conquistas técnicas de cada especialidade.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400"/>
              <a:t>O ideal é que o SERP seja apenas uma espécie de coordenador das diferentes especialidades.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400"/>
              <a:t>Na prática, a ideia seria a seguinte: o cidadão acessa o site do SERP e, ao escolher um determinado serviço clicando no </a:t>
            </a:r>
            <a:r>
              <a:rPr lang="pt-BR" altLang="pt-BR" sz="2400" i="1"/>
              <a:t>link</a:t>
            </a:r>
            <a:r>
              <a:rPr lang="pt-BR" altLang="pt-BR" sz="2400"/>
              <a:t> pertinente, é a um módulo do site do SERP gerenciado apenas pela entidade de classe pertinente.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400"/>
              <a:t>Assim, o SERP deveria ser um COORDENADOR, e não um centralizador, do ponto de vista operacional. Sua gestão deve ser, ao máximo, descentralizada</a:t>
            </a:r>
            <a:endParaRPr lang="pt-BR" altLang="pt-BR" sz="2800"/>
          </a:p>
        </p:txBody>
      </p:sp>
    </p:spTree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1DBA449-7655-9FF4-4BDA-9122587BF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Sistema Eletrônico de Registros Públicos – SERP.  </a:t>
            </a:r>
            <a:r>
              <a:rPr lang="pt-BR" sz="2500" b="1" cap="all" dirty="0">
                <a:solidFill>
                  <a:schemeClr val="tx1"/>
                </a:solidFill>
              </a:rPr>
              <a:t> 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02282D0-F62E-41DD-92F6-6F6D10B1735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3200"/>
              <a:t>Seria interessante pensar em formas de prestação dinâmica dos serviços pelo SERP. 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32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200"/>
              <a:t>O cidadão poderia ter algum canal de atendimento diretamente no site do SERP para tirar dúvidas. 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32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200"/>
              <a:t>Pode ser um chat on-line, pode ser um telefone, pode ser uma videoconferência. É fundamental facilitar a vida do cidadão leigo que acesso o site do SERP. </a:t>
            </a:r>
          </a:p>
        </p:txBody>
      </p:sp>
    </p:spTree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7ABA8F3-6EBC-D838-37BB-7020B8DCE5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Sistema Eletrônico de Registros Públicos – SERP.  </a:t>
            </a:r>
            <a:r>
              <a:rPr lang="pt-BR" sz="2500" b="1" cap="all" dirty="0">
                <a:solidFill>
                  <a:schemeClr val="tx1"/>
                </a:solidFill>
              </a:rPr>
              <a:t> 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D2C3DED-F2BE-AA22-FBFF-7C3BB17981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3200"/>
              <a:t>O ideal é que o SERP seja uma associação, composta pelas entidades de classe de cada uma das especialidades registrais.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200"/>
              <a:t>No caso do RI, a entidade deveria ser o Operador Nacional do Registro, criado com essa finalidade para os RIs à luz do art. 76 da Lei do Reurb.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200"/>
              <a:t>O SERP deveria procurar ser o mais prático possível ao cidadão. Os serviços devem ser prestados com a maior facilidade possível. Sugere-se que o site seja intuitivo e facilmente navegável. </a:t>
            </a:r>
            <a:endParaRPr lang="pt-BR" altLang="pt-BR" sz="3600"/>
          </a:p>
        </p:txBody>
      </p:sp>
    </p:spTree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43E7663-26A9-0A22-609B-ED9C184B5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Sistema Eletrônico de Registros Públicos – SERP.  </a:t>
            </a:r>
            <a:r>
              <a:rPr lang="pt-BR" sz="2500" b="1" cap="all" dirty="0">
                <a:solidFill>
                  <a:schemeClr val="tx1"/>
                </a:solidFill>
              </a:rPr>
              <a:t> 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E5FEB68-51C0-44BA-6CE1-C6B5CBAE4CD3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r>
              <a:rPr lang="pt-BR" sz="2800" dirty="0"/>
              <a:t>Futuramente, no contexto da nacionalização dos serviços registrais por meio do SERP, o CNJ poderia passar a retomar projetos de uniformização de entendimentos jurídicos entre as especialidades. </a:t>
            </a:r>
          </a:p>
          <a:p>
            <a:pPr marL="0" indent="0" algn="just">
              <a:buFont typeface="Wingdings 2" pitchFamily="18" charset="2"/>
              <a:buNone/>
              <a:defRPr/>
            </a:pPr>
            <a:endParaRPr lang="pt-BR" sz="2800" dirty="0"/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800" dirty="0"/>
              <a:t>Existem Estados em que um ato notarial ou registral é proibido e em que outros é permitido. Exemplos: inventário com testamento e afastamento da Súmula 377 do STF por escritura pública. </a:t>
            </a:r>
          </a:p>
          <a:p>
            <a:pPr marL="0" indent="0" algn="just">
              <a:buFont typeface="Wingdings 2" pitchFamily="18" charset="2"/>
              <a:buNone/>
              <a:defRPr/>
            </a:pPr>
            <a:endParaRPr lang="pt-BR" sz="2800" dirty="0"/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800" dirty="0"/>
              <a:t>Essa uniformização pode ser feita por meio de um “Código de Normas mínimo”. 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800" dirty="0"/>
              <a:t>Ou pode ser estimulado por instrumentos não vinculantes, mas orientadores, como os enunciados das Jornadas de Direito Notarial e Registral, que ocorreu em agosto de 2022. </a:t>
            </a:r>
            <a:endParaRPr lang="pt-BR" sz="3200" dirty="0"/>
          </a:p>
          <a:p>
            <a:pPr>
              <a:buFont typeface="Wingdings 2" pitchFamily="18" charset="2"/>
              <a:buNone/>
              <a:defRPr/>
            </a:pPr>
            <a:endParaRPr lang="pt-BR" sz="3200" dirty="0"/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3200" dirty="0"/>
              <a:t>. </a:t>
            </a:r>
            <a:endParaRPr lang="pt-BR" sz="3600" dirty="0"/>
          </a:p>
        </p:txBody>
      </p:sp>
    </p:spTree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E0DEA5B-2F72-5DBC-45FE-E7466A539C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6625F80-9466-AD36-0B09-3DB43BD62B6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Antes da Lei n. 14.382/2022, o usuário interessado na prática de um ato registral deveria protocolar (prenotar) o título, no seu inteiro teor, perante o competente RI.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Exemplo: a escritura pública de compra e venda deveria ser prenotada para registro no RI.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32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200"/>
              <a:t>Existiam escrituras públicas de 30 páginas.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200"/>
              <a:t>Cabia ao RI olhar cada página com toda cautela ao realizar a qualificação registral, o que, na prática, acabava causando atrasos no procedimento de registro.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3200"/>
          </a:p>
          <a:p>
            <a:pPr marL="0" indent="0" algn="just">
              <a:buFont typeface="Wingdings 2" pitchFamily="2" charset="2"/>
              <a:buNone/>
            </a:pPr>
            <a:endParaRPr lang="pt-BR" altLang="pt-BR" sz="32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200"/>
              <a:t> </a:t>
            </a:r>
            <a:endParaRPr lang="pt-BR" altLang="pt-BR" sz="3600"/>
          </a:p>
        </p:txBody>
      </p:sp>
    </p:spTree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8D4455B-19E5-EDE9-EF62-FE5374B7A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39F968D-2337-DC34-92F5-54CED41801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Com a Lei n. 14.382/2022, muda-se parcialmente o procedimento.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O usuário já não mais prenotará o título integralmente, e sim o seu extrato, ao menos em relação aos casos em que tal seja permitido.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Nem todos os títulos poderão ser substituídos por extratos, mas só aqueles autorizados pelo CNJ (art. 6º,</a:t>
            </a:r>
            <a:r>
              <a:rPr lang="pt-BR" altLang="pt-BR" sz="2800" i="1"/>
              <a:t> caput</a:t>
            </a:r>
            <a:r>
              <a:rPr lang="pt-BR" altLang="pt-BR" sz="2800"/>
              <a:t>; art. 7º, VIII; e art. 8º; Lei n. 14.382/2022).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O extrato é uma espécie de formulário com as informações essenciais do título.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No lugar de o usuário prenotar uma escritura pública de 30 páginas, prenotará um extrato dessa escritura (o que deve ficar em 1 página).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</p:txBody>
      </p:sp>
    </p:spTree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6ADE863-CD50-B349-E35D-4CD4C5E174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7ABE8B8-70DF-444A-F916-222D07F0745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Em termos de nomenclatura, dividimos os </a:t>
            </a:r>
            <a:r>
              <a:rPr lang="pt-BR" altLang="pt-BR" sz="3000" b="1"/>
              <a:t>TÍTULOS </a:t>
            </a:r>
            <a:r>
              <a:rPr lang="pt-BR" altLang="pt-BR" sz="3000" b="1" i="1"/>
              <a:t>LATO SENSU </a:t>
            </a:r>
            <a:r>
              <a:rPr lang="pt-BR" altLang="pt-BR" sz="3000"/>
              <a:t>em duas espécies: 1) títulos </a:t>
            </a:r>
            <a:r>
              <a:rPr lang="pt-BR" altLang="pt-BR" sz="3000" i="1"/>
              <a:t>stricto sensu</a:t>
            </a:r>
            <a:r>
              <a:rPr lang="pt-BR" altLang="pt-BR" sz="3000"/>
              <a:t> e 2) extratos.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30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O título </a:t>
            </a:r>
            <a:r>
              <a:rPr lang="pt-BR" altLang="pt-BR" sz="3000" i="1"/>
              <a:t>stricto sensu </a:t>
            </a:r>
            <a:r>
              <a:rPr lang="pt-BR" altLang="pt-BR" sz="3000"/>
              <a:t>é o instrumento de inteiro teor, contendo todas as condições do ato jurídico formalizado. Exemplo: escritura pública de compra e venda.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30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O extrato é o instrumento que resume as informações do título </a:t>
            </a:r>
            <a:r>
              <a:rPr lang="pt-BR" altLang="pt-BR" sz="3000" i="1"/>
              <a:t>stricto sensu </a:t>
            </a:r>
            <a:r>
              <a:rPr lang="pt-BR" altLang="pt-BR" sz="3000"/>
              <a:t>que sejam relevantes para a prática do ato de registro ou de averbação na matrícula do imóvel.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</p:txBody>
      </p:sp>
    </p:spTree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9F98561-2A4B-B043-F9C8-17CD3721B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6486BD4-B97D-6610-3302-46F3101A41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ctr">
              <a:buFont typeface="Wingdings 2" pitchFamily="2" charset="2"/>
              <a:buNone/>
            </a:pPr>
            <a:endParaRPr lang="pt-BR" altLang="pt-BR" sz="4600" b="1"/>
          </a:p>
          <a:p>
            <a:pPr marL="0" indent="0" algn="ctr">
              <a:buFont typeface="Wingdings 2" pitchFamily="2" charset="2"/>
              <a:buNone/>
            </a:pPr>
            <a:endParaRPr lang="pt-BR" altLang="pt-BR" sz="4600" b="1"/>
          </a:p>
          <a:p>
            <a:pPr marL="0" indent="0" algn="ctr">
              <a:buFont typeface="Wingdings 2" pitchFamily="2" charset="2"/>
              <a:buNone/>
            </a:pPr>
            <a:r>
              <a:rPr lang="pt-BR" altLang="pt-BR" sz="4600" b="1"/>
              <a:t>Quem pode emitir extratos?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</p:txBody>
      </p:sp>
    </p:spTree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03FF9B1-0BC9-393B-5145-7E8BA6F65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7BE26D5-3CA1-DE24-BEF5-AB4DA309CF0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Um problema é definir quem poderá emitir esse extrato.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Será o usuário? Ou somente um tabelião de notas?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A regulamentação, no meu entender, caberá ao CNJ. 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Nesse ponto, é preciso que o CNJ leve em conta que o inciso III do § 1º do art. 6º da Lei do SERP foi vetado. Veja o seu teor: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Art. 6º, III (</a:t>
            </a:r>
            <a:r>
              <a:rPr lang="pt-BR" altLang="pt-BR" sz="2800" b="1"/>
              <a:t>VETADO)</a:t>
            </a:r>
            <a:r>
              <a:rPr lang="pt-BR" altLang="pt-BR" sz="2800"/>
              <a:t> – “os extratos eletrônicos relativos a bens imóveis deverão, obrigatoriamente, ser acompanhados do arquivamento da íntegra do instrumento contratual, em cópia simples, exceto se apresentados por tabelião de notas, hipótese em que este arquivará o instrumento contratual em pasta própria.”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</p:txBody>
      </p:sp>
    </p:spTree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BE18497-C64F-1BA7-2292-12E5750B1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7569A85-723B-B8C8-9DC7-63E36601FCD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2500"/>
              <a:t>Temos que o adequado é que, nessa regulamentação, seja adotada uma solução intermediária, levando em conta três preocupações: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500"/>
              <a:t>1) a necessidade de o título </a:t>
            </a:r>
            <a:r>
              <a:rPr lang="pt-BR" altLang="pt-BR" sz="2500" i="1"/>
              <a:t>stricto sensu </a:t>
            </a:r>
            <a:r>
              <a:rPr lang="pt-BR" altLang="pt-BR" sz="2500"/>
              <a:t>ser acessível a qualquer interessado por meio de alguma serventia notarial ou registral;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500"/>
              <a:t>2) o grau de risco de o emitente do extrato emitir extratos com dados fraudulentamente adulterados; e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500"/>
              <a:t>3) a aptidão técnica do emitente para interpretar juridicamente o título </a:t>
            </a:r>
            <a:r>
              <a:rPr lang="pt-BR" altLang="pt-BR" sz="2500" i="1"/>
              <a:t>stricto sensu </a:t>
            </a:r>
            <a:r>
              <a:rPr lang="pt-BR" altLang="pt-BR" sz="2500"/>
              <a:t>e extrair as informações essenciais.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500"/>
              <a:t>De um lado, consideramos que qualquer cidadão poderia emitir o extrato, desde que encaminhe o título </a:t>
            </a:r>
            <a:r>
              <a:rPr lang="pt-BR" altLang="pt-BR" sz="2500" i="1"/>
              <a:t>stricto sensu </a:t>
            </a:r>
            <a:r>
              <a:rPr lang="pt-BR" altLang="pt-BR" sz="2500"/>
              <a:t>conjuntamente.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500"/>
              <a:t>O motivo disso é que caberá ao registrador conferir se o preenchimento do extrato foi ou não correto.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500"/>
              <a:t>Essa conferência é necessária para reduzir os riscos de preenchimentos fraudulentos por parte do cidadão.</a:t>
            </a:r>
          </a:p>
        </p:txBody>
      </p:sp>
    </p:spTree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24B7C14-3803-61CD-F364-E89C24D58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8286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Sistema Eletrônico de Registros Públicos – SERP.  </a:t>
            </a:r>
            <a:r>
              <a:rPr lang="pt-BR" sz="2500" b="1" cap="all" dirty="0">
                <a:solidFill>
                  <a:schemeClr val="tx1"/>
                </a:solidFill>
              </a:rPr>
              <a:t> 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0DB095F-6A4A-CC45-4838-23B8A505C1B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981075"/>
            <a:ext cx="8955088" cy="5688013"/>
          </a:xfrm>
        </p:spPr>
        <p:txBody>
          <a:bodyPr/>
          <a:lstStyle/>
          <a:p>
            <a:pPr algn="just">
              <a:buFont typeface="Wingdings 2" pitchFamily="2" charset="2"/>
              <a:buNone/>
            </a:pPr>
            <a:r>
              <a:rPr lang="pt-BR" altLang="pt-BR" sz="2800"/>
              <a:t>Tendência de Desjudicialização e Extrajudicialização. Terceira Onda de Acesso à Justiça (Cappelletti). Leis importantes no Brasil, em matéria de Direito Privado:  </a:t>
            </a:r>
          </a:p>
          <a:p>
            <a:pPr algn="just">
              <a:buFontTx/>
              <a:buChar char="-"/>
            </a:pPr>
            <a:r>
              <a:rPr lang="pt-BR" altLang="pt-BR" sz="2800"/>
              <a:t>Lei 9.307/1996 (Arbitragem). </a:t>
            </a:r>
          </a:p>
          <a:p>
            <a:pPr algn="just">
              <a:buFontTx/>
              <a:buChar char="-"/>
            </a:pPr>
            <a:r>
              <a:rPr lang="pt-BR" altLang="pt-BR" sz="2800"/>
              <a:t>Lei 9.514/1997 (Alienação fiduciária de bens imóveis). </a:t>
            </a:r>
          </a:p>
          <a:p>
            <a:pPr algn="just">
              <a:buFontTx/>
              <a:buChar char="-"/>
            </a:pPr>
            <a:r>
              <a:rPr lang="pt-BR" altLang="pt-BR" sz="2800"/>
              <a:t>Lei 11.441/2007 (Separação, Divórcio e Inventário Extrajudiciais). </a:t>
            </a:r>
          </a:p>
          <a:p>
            <a:pPr algn="just">
              <a:buFontTx/>
              <a:buChar char="-"/>
            </a:pPr>
            <a:r>
              <a:rPr lang="pt-BR" altLang="pt-BR" sz="2800"/>
              <a:t>Lei 13.105/2015 (Código de Processo Civil de 2015). </a:t>
            </a:r>
          </a:p>
          <a:p>
            <a:pPr algn="just">
              <a:buFontTx/>
              <a:buChar char="-"/>
            </a:pPr>
            <a:r>
              <a:rPr lang="pt-BR" altLang="pt-BR" sz="2800"/>
              <a:t>Lei 13.129/2015 (Reforma na Lei de Arbitragem). </a:t>
            </a:r>
          </a:p>
          <a:p>
            <a:pPr algn="just">
              <a:buFontTx/>
              <a:buChar char="-"/>
            </a:pPr>
            <a:r>
              <a:rPr lang="pt-BR" altLang="pt-BR" sz="2800"/>
              <a:t>Lei 13.140/2015 (Mediação). </a:t>
            </a:r>
          </a:p>
          <a:p>
            <a:pPr algn="just">
              <a:buFontTx/>
              <a:buChar char="-"/>
            </a:pPr>
            <a:r>
              <a:rPr lang="pt-BR" altLang="pt-BR" sz="2800"/>
              <a:t>Lei 13.465/2017 (Lei do REURB). </a:t>
            </a:r>
          </a:p>
          <a:p>
            <a:pPr algn="just">
              <a:buFontTx/>
              <a:buChar char="-"/>
            </a:pPr>
            <a:r>
              <a:rPr lang="pt-BR" altLang="pt-BR" sz="2800"/>
              <a:t>Lei 14.382/2022 (Lei do SERP). </a:t>
            </a:r>
          </a:p>
        </p:txBody>
      </p:sp>
    </p:spTree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9D89ACC-D0E0-8236-AFB8-38A8F63AD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89386CD-22EF-DB3F-B788-A10681D5574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De outro lado, deve-se conferir um tratamento diferenciado para o que designamos como </a:t>
            </a:r>
            <a:r>
              <a:rPr lang="pt-BR" altLang="pt-BR" sz="2800" b="1"/>
              <a:t>legitimados especiais</a:t>
            </a:r>
            <a:r>
              <a:rPr lang="pt-BR" altLang="pt-BR" sz="2800"/>
              <a:t>. 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Deve-se entender como legitimados especiais as entidades com fé pública - como o Poder Público ou Tabeliães de Notas -, ou sujeitas a níveis mais expressivos de fiscalização estatal - como as instituições financeiras -, além de advogados - que, além da aptidão técnica para interpretar juridicamente o título, gozam de confiança pelo ordenamento jurídico, a exemplo da sua aptidão de atestar a autenticidade de documentos em juízo – vide art. 425, IV e VI, do CPC).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 b="1" u="sng"/>
              <a:t>Nessas hipóteses, devem ser distintas duas situações. </a:t>
            </a:r>
          </a:p>
        </p:txBody>
      </p:sp>
    </p:spTree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C859D7C-C958-E1F8-632B-460938370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C260F85-60A4-357E-0E11-650324979E7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A primeira situação é a envolvendo, como títulos </a:t>
            </a:r>
            <a:r>
              <a:rPr lang="pt-BR" altLang="pt-BR" sz="3000" i="1"/>
              <a:t>stricto sensu</a:t>
            </a:r>
            <a:r>
              <a:rPr lang="pt-BR" altLang="pt-BR" sz="3000"/>
              <a:t>, escritura pública.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Nessa situação, a publicidade </a:t>
            </a:r>
            <a:r>
              <a:rPr lang="pt-BR" altLang="pt-BR" sz="3000" i="1"/>
              <a:t>erga omnes </a:t>
            </a:r>
            <a:r>
              <a:rPr lang="pt-BR" altLang="pt-BR" sz="3000"/>
              <a:t>do conteúdo da escritura pública já é assegurada pelo Tabelionato de Notas que a lavrou. 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30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Não há necessidade de repetição dessa publicidade mediante arquivamento na serventia registral de destino.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Por isso, nessa situação, poderão as entidades com fé pública ou sujeitas a nível expressivo de fiscalização estatal emitir o extrato e apresentá-lo a registro, sem necessidade de juntada do título </a:t>
            </a:r>
            <a:r>
              <a:rPr lang="pt-BR" altLang="pt-BR" sz="3000" i="1"/>
              <a:t>stricto sensu.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400"/>
          </a:p>
        </p:txBody>
      </p:sp>
    </p:spTree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9C1378E-DD3F-647F-0ED3-9BA9017CE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A3D29C5-EA04-47E7-F043-CB99C89B629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A segunda situação é a envolvendo, como títulos </a:t>
            </a:r>
            <a:r>
              <a:rPr lang="pt-BR" altLang="pt-BR" sz="3000" i="1"/>
              <a:t>stricto sensu</a:t>
            </a:r>
            <a:r>
              <a:rPr lang="pt-BR" altLang="pt-BR" sz="3000"/>
              <a:t>, um instrumento particular ou outro documento não constante de nenhuma serventia notarial ou registral (como algum termo lavrado por órgãos públicos).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Para esse caso, é fundamental depositar esse documento em alguma serventia registral para que qualquer interessado possa ter acesso.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E a serventia adequada é, a nosso sentir, aquela incumbida de realizar o registro do título.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Por esse motivo, em tal hipótese, a apresentação do extrato deverá ser acompanhada do título </a:t>
            </a:r>
            <a:r>
              <a:rPr lang="pt-BR" altLang="pt-BR" sz="3000" i="1"/>
              <a:t>stricto sensu </a:t>
            </a:r>
            <a:r>
              <a:rPr lang="pt-BR" altLang="pt-BR" sz="3000"/>
              <a:t>para arquivamento desta na serventia registral destinatária. 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400"/>
          </a:p>
        </p:txBody>
      </p:sp>
    </p:spTree>
  </p:cSld>
  <p:clrMapOvr>
    <a:masterClrMapping/>
  </p:clrMapOvr>
  <p:transition spd="med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ADE661D-FFFF-3EF0-30A9-D24198565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1F71ADF-3DBE-5C7F-0C17-5446A9DCCE6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Nosso entendimento é válido para qualquer tipo de título s</a:t>
            </a:r>
            <a:r>
              <a:rPr lang="pt-BR" altLang="pt-BR" sz="2800" i="1"/>
              <a:t>tricto sensu, </a:t>
            </a:r>
            <a:r>
              <a:rPr lang="pt-BR" altLang="pt-BR" sz="2800"/>
              <a:t>mesmo os que envolvem móveis. 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Há, porém, uma particularidade quando se tratar de título</a:t>
            </a:r>
            <a:r>
              <a:rPr lang="pt-BR" altLang="pt-BR" sz="2800" i="1"/>
              <a:t> stricto sensu</a:t>
            </a:r>
            <a:r>
              <a:rPr lang="pt-BR" altLang="pt-BR" sz="2800"/>
              <a:t> envolvendo móveis. É que, nesse caso, há de conferir-se uma interpretação restritiva ao inciso II do § 1º do art. 6º da Lei n. 14.382/2022. 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Esse dispositivo prevê que o requerente pode, se quiser, requerer o arquivamento do título </a:t>
            </a:r>
            <a:r>
              <a:rPr lang="pt-BR" altLang="pt-BR" sz="2800" i="1"/>
              <a:t>stricto sensu </a:t>
            </a:r>
            <a:r>
              <a:rPr lang="pt-BR" altLang="pt-BR" sz="2800"/>
              <a:t>em conjunto com o extrato eletrônico. </a:t>
            </a:r>
          </a:p>
        </p:txBody>
      </p:sp>
    </p:spTree>
  </p:cSld>
  <p:clrMapOvr>
    <a:masterClrMapping/>
  </p:clrMapOvr>
  <p:transition spd="med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F536A79-7A6F-88FE-A174-A1EC47293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D7DCEFF-7F3B-A07F-2822-C01A83CA4FD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Esse dispositivo deve ser restrito àqueles casos em que o título </a:t>
            </a:r>
            <a:r>
              <a:rPr lang="pt-BR" altLang="pt-BR" sz="2800" i="1"/>
              <a:t>stricto sensu </a:t>
            </a:r>
            <a:r>
              <a:rPr lang="pt-BR" altLang="pt-BR" sz="2800"/>
              <a:t>é uma escritura pública e será prenotado por um legitimado especial.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Para esses casos, a apresentação do título </a:t>
            </a:r>
            <a:r>
              <a:rPr lang="pt-BR" altLang="pt-BR" sz="2800" i="1"/>
              <a:t>stricto sensu</a:t>
            </a:r>
            <a:r>
              <a:rPr lang="pt-BR" altLang="pt-BR" sz="2800"/>
              <a:t> em conjunto com o extrato eletrônico é facultativo, a critério do apresentante, conforme o referido dispositivo.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Nos demais casos, a apresentação conjunta do extrato com o título </a:t>
            </a:r>
            <a:r>
              <a:rPr lang="pt-BR" altLang="pt-BR" sz="2800" i="1"/>
              <a:t>stricto sensu</a:t>
            </a:r>
            <a:r>
              <a:rPr lang="pt-BR" altLang="pt-BR" sz="2800"/>
              <a:t> é obrigatória.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Essa apresentação será em meio digital: não se deve apresentar o documento físico original. Havendo a digitalização do documento físico original, cabe ao responsável declarar a autenticidade do seu conteúdo e assinar eletronicamente essa declaração (§ 4º do art.  6º da Lei n. 14.382/2022).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</p:txBody>
      </p:sp>
    </p:spTree>
  </p:cSld>
  <p:clrMapOvr>
    <a:masterClrMapping/>
  </p:clrMapOvr>
  <p:transition spd="med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AE4DDDB-3300-A818-D214-44AD63FDD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A2B62476-EC75-3DAA-18CC-EDF6B69A313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ctr">
              <a:buFont typeface="Wingdings 2" pitchFamily="2" charset="2"/>
              <a:buNone/>
            </a:pPr>
            <a:endParaRPr lang="pt-BR" altLang="pt-BR" sz="4600" b="1"/>
          </a:p>
          <a:p>
            <a:pPr marL="0" indent="0" algn="ctr">
              <a:buFont typeface="Wingdings 2" pitchFamily="2" charset="2"/>
              <a:buNone/>
            </a:pPr>
            <a:endParaRPr lang="pt-BR" altLang="pt-BR" sz="4600" b="1"/>
          </a:p>
          <a:p>
            <a:pPr marL="0" indent="0" algn="ctr">
              <a:buFont typeface="Wingdings 2" pitchFamily="2" charset="2"/>
              <a:buNone/>
            </a:pPr>
            <a:r>
              <a:rPr lang="pt-BR" altLang="pt-BR" sz="4600" b="1"/>
              <a:t>Quais títulos </a:t>
            </a:r>
            <a:r>
              <a:rPr lang="pt-BR" altLang="pt-BR" sz="4600" b="1" i="1"/>
              <a:t>stricto sensu </a:t>
            </a:r>
            <a:r>
              <a:rPr lang="pt-BR" altLang="pt-BR" sz="4600" b="1"/>
              <a:t>admitem extrato?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</p:txBody>
      </p:sp>
    </p:spTree>
  </p:cSld>
  <p:clrMapOvr>
    <a:masterClrMapping/>
  </p:clrMapOvr>
  <p:transition spd="med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7DD8E66-027C-603E-7152-7869651E0F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Extratos e títulos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5569A2C-A13E-B38F-AEE1-FA7C1048933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Títulos </a:t>
            </a:r>
            <a:r>
              <a:rPr lang="pt-BR" altLang="pt-BR" sz="3000" i="1"/>
              <a:t>stricto sensu </a:t>
            </a:r>
            <a:r>
              <a:rPr lang="pt-BR" altLang="pt-BR" sz="3000"/>
              <a:t>que envolvem transmissão e oneração de imóveis, como os de compra e venda ou os de hipoteca, deverão admitir extratos. São títulos mais corriqueiros e padronizados.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Outros títulos </a:t>
            </a:r>
            <a:r>
              <a:rPr lang="pt-BR" altLang="pt-BR" sz="3000" i="1"/>
              <a:t>stricto sensu </a:t>
            </a:r>
            <a:r>
              <a:rPr lang="pt-BR" altLang="pt-BR" sz="3000"/>
              <a:t>de transmissão ou oneração de bens também devem ser alcançados, o que acaba abrangendo títulos endereçados aos RI’s e ao RTD’s.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Não se deve admitir extratos, porém, para os títulos </a:t>
            </a:r>
            <a:r>
              <a:rPr lang="pt-BR" altLang="pt-BR" sz="3000" i="1"/>
              <a:t>stricto sensu </a:t>
            </a:r>
            <a:r>
              <a:rPr lang="pt-BR" altLang="pt-BR" sz="3000"/>
              <a:t>que acessam o RCPJ ou o RCPN, como os atos constitutivos de pessoa jurídica. É fundamental que esses títulos </a:t>
            </a:r>
            <a:r>
              <a:rPr lang="pt-BR" altLang="pt-BR" sz="3000" i="1"/>
              <a:t>stricto sensu </a:t>
            </a:r>
            <a:r>
              <a:rPr lang="pt-BR" altLang="pt-BR" sz="3000"/>
              <a:t>fiquem sempre arquivados na pertinente serventia.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3000"/>
              <a:t>É preciso investigar cada caso concreto....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/>
          </a:p>
          <a:p>
            <a:pPr marL="0" indent="0" algn="just">
              <a:buFont typeface="Wingdings 2" pitchFamily="2" charset="2"/>
              <a:buNone/>
            </a:pPr>
            <a:endParaRPr lang="pt-BR" altLang="pt-BR"/>
          </a:p>
          <a:p>
            <a:pPr marL="0" indent="0" algn="just">
              <a:buFont typeface="Wingdings 2" pitchFamily="2" charset="2"/>
              <a:buNone/>
            </a:pPr>
            <a:endParaRPr lang="pt-BR" altLang="pt-BR"/>
          </a:p>
          <a:p>
            <a:pPr marL="0" indent="0" algn="just">
              <a:buFont typeface="Wingdings 2" pitchFamily="2" charset="2"/>
              <a:buNone/>
            </a:pPr>
            <a:endParaRPr lang="pt-BR" altLang="pt-BR"/>
          </a:p>
          <a:p>
            <a:pPr marL="0" indent="0" algn="just">
              <a:buFont typeface="Wingdings 2" pitchFamily="2" charset="2"/>
              <a:buNone/>
            </a:pPr>
            <a:endParaRPr lang="pt-BR" altLang="pt-BR"/>
          </a:p>
          <a:p>
            <a:pPr marL="0" indent="0" algn="just">
              <a:buFont typeface="Wingdings 2" pitchFamily="2" charset="2"/>
              <a:buNone/>
            </a:pPr>
            <a:endParaRPr lang="pt-BR" altLang="pt-BR"/>
          </a:p>
        </p:txBody>
      </p:sp>
    </p:spTree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AA7BE21-2009-F4B6-FE48-8734898C2C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Sistema Eletrônico de Registros Públicos – SERP.  </a:t>
            </a:r>
            <a:r>
              <a:rPr lang="pt-BR" sz="2500" b="1" cap="all" dirty="0">
                <a:solidFill>
                  <a:schemeClr val="tx1"/>
                </a:solidFill>
              </a:rPr>
              <a:t> 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877FBE5-6023-6170-1FEC-5CB663A2E9CB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r>
              <a:rPr lang="pt-PT" sz="2500" b="1" dirty="0"/>
              <a:t>“Art. 1º Esta Lei dispõe sobre o Sistema Eletrônico dos Registros Públicos (Serp), de que trata o </a:t>
            </a:r>
            <a:r>
              <a:rPr lang="pt-PT" sz="2500" b="1" u="sng" dirty="0">
                <a:hlinkClick r:id="rId2"/>
              </a:rPr>
              <a:t>art. 37 da Lei n. 11.977, de 7 de julho de 2009</a:t>
            </a:r>
            <a:r>
              <a:rPr lang="pt-PT" sz="2500" b="1" dirty="0"/>
              <a:t>, bem como moderniza e simplifica os procedimentos relativos aos registros públicos de atos e negócios jurídicos, de que trata a </a:t>
            </a:r>
            <a:r>
              <a:rPr lang="pt-PT" sz="2500" b="1" u="sng" dirty="0">
                <a:hlinkClick r:id="rId3"/>
              </a:rPr>
              <a:t>Lei n. 6.015, de 31 de dezembro de 1973</a:t>
            </a:r>
            <a:r>
              <a:rPr lang="pt-PT" sz="2500" b="1" dirty="0"/>
              <a:t> (Lei de Registros Públicos), e de incorporações imobiliárias, de que trata a </a:t>
            </a:r>
            <a:r>
              <a:rPr lang="pt-PT" sz="2500" b="1" u="sng" dirty="0">
                <a:hlinkClick r:id="rId4"/>
              </a:rPr>
              <a:t>Lei n. 4.591, de 16 de dezembro de 1964”.</a:t>
            </a:r>
            <a:endParaRPr lang="pt-BR" sz="2500" dirty="0"/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PT" sz="2500" b="1" dirty="0"/>
              <a:t>“Art. 2º Esta Lei aplica-se:</a:t>
            </a:r>
            <a:r>
              <a:rPr lang="pt-BR" sz="2500" dirty="0"/>
              <a:t> </a:t>
            </a:r>
            <a:r>
              <a:rPr lang="pt-PT" sz="2500" b="1" dirty="0"/>
              <a:t>I - às relações jurídicas que envolvam oficiais dos registros públicos; e</a:t>
            </a:r>
            <a:r>
              <a:rPr lang="pt-BR" sz="2500" dirty="0"/>
              <a:t> </a:t>
            </a:r>
            <a:r>
              <a:rPr lang="pt-PT" sz="2500" b="1" dirty="0"/>
              <a:t>II - aos usuários dos serviços de registros públicos”.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x-none" sz="2500"/>
              <a:t>A principal motivação da Lei n. 14.382/2022 é dar o respaldo jurídico adequado para a digitalização plena dos serviços notariais e registrais. A preocupação </a:t>
            </a:r>
            <a:r>
              <a:rPr lang="pt-BR" sz="2500" dirty="0"/>
              <a:t>é de </a:t>
            </a:r>
            <a:r>
              <a:rPr lang="x-none" sz="2500"/>
              <a:t>aproveitar-se das vantagens da digitalização para desburocratizar a prestação de serviços. </a:t>
            </a:r>
            <a:endParaRPr lang="pt-BR" sz="2500" dirty="0"/>
          </a:p>
          <a:p>
            <a:pPr algn="just">
              <a:buFont typeface="Wingdings 2" pitchFamily="18" charset="2"/>
              <a:buNone/>
              <a:defRPr/>
            </a:pPr>
            <a:endParaRPr lang="pt-BR" sz="2800" dirty="0"/>
          </a:p>
          <a:p>
            <a:pPr>
              <a:buFont typeface="Wingdings 2" pitchFamily="18" charset="2"/>
              <a:buChar char=""/>
              <a:defRPr/>
            </a:pPr>
            <a:r>
              <a:rPr lang="x-none" sz="2800"/>
              <a:t> </a:t>
            </a:r>
            <a:endParaRPr lang="pt-BR" sz="2800" dirty="0"/>
          </a:p>
        </p:txBody>
      </p:sp>
    </p:spTree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B22C96A-C101-0C46-24AD-46E195EC8C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Sistema Eletrônico de Registros Públicos – SERP.  </a:t>
            </a:r>
            <a:r>
              <a:rPr lang="pt-BR" sz="2500" b="1" cap="all" dirty="0">
                <a:solidFill>
                  <a:schemeClr val="tx1"/>
                </a:solidFill>
              </a:rPr>
              <a:t> 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A7B6C10-6D4C-D92D-3B22-E01DFFFA0123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r>
              <a:rPr lang="pt-BR" sz="2800" dirty="0"/>
              <a:t>Destaque-se a total impertinência do confuso art. 2º da Lei n. 14.382/2022. 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800" dirty="0"/>
              <a:t>Em uma manifestação de atecnia, o dispositivo restringe o âmbito normativo da norma apenas às relações jurídicas envolvendo os serviços notariais e registrais. 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800" dirty="0"/>
              <a:t>A atecnia do dispositivo é perigosa, por poder dar vozes a teses indevidas de que todas as regras veiculadas pela Lei n. 14.382/2022 seriam restritas a questões relacionadas aos cartórios extrajudiciais, o que é manifestamente descabido</a:t>
            </a:r>
            <a:r>
              <a:rPr lang="x-none" sz="2800"/>
              <a:t>. </a:t>
            </a:r>
            <a:endParaRPr lang="pt-BR" sz="2800" dirty="0"/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800" dirty="0"/>
              <a:t>Existem outros temas tratados, como a prescrição intercorrente, a extinção definitiva da EIRELI e a concentração dos atos na matrícula para a configuração da fraude à execução.  </a:t>
            </a:r>
          </a:p>
          <a:p>
            <a:pPr marL="0" indent="0" algn="just">
              <a:buFont typeface="Wingdings 2" pitchFamily="18" charset="2"/>
              <a:buNone/>
              <a:defRPr/>
            </a:pPr>
            <a:endParaRPr lang="pt-BR" sz="2500" dirty="0"/>
          </a:p>
          <a:p>
            <a:pPr algn="just">
              <a:buFont typeface="Wingdings 2" pitchFamily="18" charset="2"/>
              <a:buNone/>
              <a:defRPr/>
            </a:pPr>
            <a:endParaRPr lang="pt-BR" sz="2800" dirty="0"/>
          </a:p>
          <a:p>
            <a:pPr>
              <a:buFont typeface="Wingdings 2" pitchFamily="18" charset="2"/>
              <a:buNone/>
              <a:defRPr/>
            </a:pPr>
            <a:endParaRPr lang="pt-BR" sz="2800" dirty="0"/>
          </a:p>
        </p:txBody>
      </p:sp>
    </p:spTree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7D5DF40-5DCF-3107-A17E-99A219D6F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Sistema Eletrônico de Registros Públicos – SERP.  </a:t>
            </a:r>
            <a:r>
              <a:rPr lang="pt-BR" sz="2500" b="1" cap="all" dirty="0">
                <a:solidFill>
                  <a:schemeClr val="tx1"/>
                </a:solidFill>
              </a:rPr>
              <a:t> 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4D2A1C8-E3E2-E1F4-ECA3-F4EB2847E1C9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r>
              <a:rPr lang="pt-BR" sz="2400" b="1" dirty="0"/>
              <a:t>“Art. 3º O Serp tem o objetivo de viabilizar: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400" b="1" dirty="0"/>
              <a:t>I - o registro público eletrônico dos atos e negócios jurídicos;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400" b="1" dirty="0"/>
              <a:t>II - a interconexão das serventias dos registros públicos;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400" b="1" dirty="0"/>
              <a:t>III - a interoperabilidade das bases de dados entre as serventias dos registros públicos e entre as serventias dos registros públicos e o Serp;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400" b="1" dirty="0"/>
              <a:t>IV - o atendimento remoto aos usuários de todas as serventias dos registros públicos, por meio da internet;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400" b="1" dirty="0"/>
              <a:t>V - a recepção e o envio de documentos e títulos, a expedição de certidões e a prestação de informações, em formato eletrônico, inclusive de forma centralizada, para distribuição posterior às serventias dos registros públicos competentes;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sz="2400" b="1" dirty="0"/>
              <a:t>VI - a visualização eletrônica dos atos transcritos, registrados ou averbados nas serventias dos registros públicos”...... </a:t>
            </a:r>
          </a:p>
          <a:p>
            <a:pPr marL="0" indent="0" algn="just">
              <a:buFont typeface="Wingdings 2" pitchFamily="18" charset="2"/>
              <a:buNone/>
              <a:defRPr/>
            </a:pPr>
            <a:endParaRPr lang="pt-BR" sz="2500" dirty="0"/>
          </a:p>
          <a:p>
            <a:pPr algn="just">
              <a:buFont typeface="Wingdings 2" pitchFamily="18" charset="2"/>
              <a:buNone/>
              <a:defRPr/>
            </a:pPr>
            <a:endParaRPr lang="pt-BR" sz="2800" dirty="0"/>
          </a:p>
          <a:p>
            <a:pPr>
              <a:buFont typeface="Wingdings 2" pitchFamily="18" charset="2"/>
              <a:buNone/>
              <a:defRPr/>
            </a:pPr>
            <a:endParaRPr lang="pt-BR" sz="2800" dirty="0"/>
          </a:p>
        </p:txBody>
      </p:sp>
    </p:spTree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7807507-CD23-4F7D-9C0B-C3CF3FC5C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Sistema Eletrônico de Registros Públicos – SERP.  </a:t>
            </a:r>
            <a:r>
              <a:rPr lang="pt-BR" sz="2500" b="1" cap="all" dirty="0">
                <a:solidFill>
                  <a:schemeClr val="tx1"/>
                </a:solidFill>
              </a:rPr>
              <a:t> 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D33D0E8-72F9-3BCE-4426-E1FA7D87B1EF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0" y="692150"/>
            <a:ext cx="8955088" cy="5976938"/>
          </a:xfrm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r>
              <a:rPr lang="pt-BR" dirty="0"/>
              <a:t>Nos termos do art. 3º da Lei, o SERP pode ser entendido como uma espécie de central eletrônica nacional de todos os serviços notariais e registrais, a permitir a prestação remota dos serviços. 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dirty="0"/>
              <a:t>Quis o legislador disponibilizar ao cidadão um espaço único - como um </a:t>
            </a:r>
            <a:r>
              <a:rPr lang="pt-BR" i="1" dirty="0"/>
              <a:t>site </a:t>
            </a:r>
            <a:r>
              <a:rPr lang="pt-BR" dirty="0"/>
              <a:t>-,  ao qual o cidadão poderá socorrer-se para buscar qualquer serviço notarial e registral de qualquer serventia do país. 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dirty="0"/>
              <a:t>Objetivou também conectar operacionalmente todas as serventias extrajudiciais brasileiras, para a prestação dos serviços de modo concentrado. 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pt-BR" dirty="0"/>
              <a:t>Entendemos que será fundamental respeitar a autonomia operacional e jurídica de cada especialidade na regulamentação do SERP. Cada especialidade deverá, por sua própria mobilização operacional, organizar-se na prestação digital, nacional e centralizada dos serviços. </a:t>
            </a:r>
          </a:p>
          <a:p>
            <a:pPr>
              <a:buFont typeface="Wingdings 2" pitchFamily="18" charset="2"/>
              <a:buNone/>
              <a:defRPr/>
            </a:pPr>
            <a:endParaRPr lang="pt-BR" sz="2800" dirty="0"/>
          </a:p>
        </p:txBody>
      </p:sp>
    </p:spTree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C6C43C1-78B0-7A01-5EC2-6B60E86344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Sistema Eletrônico de Registros Públicos – SERP.  </a:t>
            </a:r>
            <a:r>
              <a:rPr lang="pt-BR" sz="2500" b="1" cap="all" dirty="0">
                <a:solidFill>
                  <a:schemeClr val="tx1"/>
                </a:solidFill>
              </a:rPr>
              <a:t> 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AAB757C-710F-43CF-2631-17E52B10B3F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476250"/>
            <a:ext cx="8955088" cy="6381750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2200" b="1"/>
              <a:t>“Art. 4º Compete aos oficiais dos registros públicos promover a implantação e o funcionamento adequado do Serp, com a disponibilização das informações necessárias, nos termos estabelecidos pela Corregedoria Nacional de Justiça do Conselho Nacional de Justiça, especialmente das informações relativas: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200" b="1"/>
              <a:t>I - às garantias de origem legal, convencional ou processual, aos contratos de arrendamento mercantil financeiro e às cessões convencionais de crédito, constituídos no âmbito da sua competência; e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200" b="1"/>
              <a:t>II - aos dados necessários à produção de índices e de indicadores estatísticos”.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200" b="1"/>
              <a:t>§ 1º É obrigatória a adesão ao Serp dos oficiais dos registros públicos de que trata a Lei n. 6.015, de 31 de dezembro de 1973 (Lei de Registros Públicos), ou dos responsáveis interinos pelo expediente.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200" b="1"/>
              <a:t>§ 2º O descumprimento do disposto neste artigo ensejará a aplicação das penas previstas no art. 32 da Lei n. 8.935, de 18 de novembro de 1994, nos termos estabelecidos pela Corregedoria Nacional de Justiça do Conselho Nacional de Justiça”</a:t>
            </a:r>
            <a:r>
              <a:rPr lang="pt-BR" altLang="pt-BR" sz="2800"/>
              <a:t>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800"/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. 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800"/>
              <a:t>“</a:t>
            </a:r>
          </a:p>
        </p:txBody>
      </p:sp>
    </p:spTree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D1DAC17-6707-6521-0166-3E7ED51BD6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Sistema Eletrônico de Registros Públicos – SERP.  </a:t>
            </a:r>
            <a:r>
              <a:rPr lang="pt-BR" sz="2500" b="1" cap="all" dirty="0">
                <a:solidFill>
                  <a:schemeClr val="tx1"/>
                </a:solidFill>
              </a:rPr>
              <a:t> 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9466DED-939E-3855-CB75-748C6E149FE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476250"/>
            <a:ext cx="8955088" cy="6381750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Da Competência da Corregedoria Nacional de Justiça. “Art. 7º Caberá à Corregedoria Nacional de Justiça do Conselho Nacional de Justiça disciplinar o disposto nos arts. 37 a 41 e 45 da Lei n. 11.977, de 7 de julho de 2009, e o disposto nesta Lei, em especial os seguintes aspectos: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I - os sistemas eletrônicos integrados ao Serp, por tipo de registro público ou de serviço prestado;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II - o cronograma de implantação do Serp e do registro público eletrônico dos atos jurídicos em todo o País, que poderá considerar as diferenças regionais e as características de cada registro público;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III - os padrões tecnológicos de escrituração, indexação, publicidade, segurança, redundância e conservação de atos registrais, de recepção e comprovação da autoria e da integridade de documentos em formato eletrônico, a serem atendidos pelo Serp e pelas serventias dos registros públicos, observada a legislação;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IV - a forma de certificação eletrônica da data e da hora do protocolo dos títulos para assegurar a integridade da informação e a ordem de prioridade das garantias sobre bens móveis e imóveis constituídas nos registros públicos;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V - a forma de integração do Sistema de Registro Eletrônico de Imóveis (SREI), de que trata o art. 76 da Lei n. 13.465, de 11 de julho de 2017, ao Serp” </a:t>
            </a:r>
            <a:r>
              <a:rPr lang="pt-BR" altLang="pt-BR" sz="2000"/>
              <a:t> </a:t>
            </a:r>
          </a:p>
        </p:txBody>
      </p:sp>
    </p:spTree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8D07933-6E7C-5F6A-7EA3-5E17DCFBF6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8548687" cy="39687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400" b="1" cap="all" dirty="0">
                <a:solidFill>
                  <a:schemeClr val="tx1"/>
                </a:solidFill>
              </a:rPr>
              <a:t>Sistema Eletrônico de Registros Públicos – SERP.  </a:t>
            </a:r>
            <a:r>
              <a:rPr lang="pt-BR" sz="2500" b="1" cap="all" dirty="0">
                <a:solidFill>
                  <a:schemeClr val="tx1"/>
                </a:solidFill>
              </a:rPr>
              <a:t> </a:t>
            </a:r>
            <a:endParaRPr lang="pt-BR" sz="4200" b="1" cap="all" dirty="0">
              <a:solidFill>
                <a:schemeClr val="tx1"/>
              </a:solidFill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CE9B5B9-C871-E7D5-DD97-04E5BE85609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0" y="476250"/>
            <a:ext cx="9144000" cy="6381750"/>
          </a:xfrm>
        </p:spPr>
        <p:txBody>
          <a:bodyPr/>
          <a:lstStyle/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“VI - a forma de integração da Central Nacional de Registro de Títulos e Documentos, prevista no § 2º do art. 3º da Lei n. 13.775, de 20 de dezembro de 2018, ao Serp;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VII - os índices e os indicadores estatísticos que serão produzidos por meio do Serp, nos termos do inciso II do caput do art. 4º desta Lei, a forma de sua divulgação e o cronograma de implantação da obrigatoriedade de fornecimento de dados ao Serp;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VIII - a definição do extrato eletrônico previsto no art. 6º desta Lei e os tipos de documentos que poderão ser recepcionados dessa forma;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IX - o formato eletrônico de que trata a alínea b do inciso I do § 1º do art. 6º desta Lei; e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X - outros serviços a serem prestados por meio do Serp, nos termos do inciso XI do caput do art. 3º desta Lei.”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“Art. 8º A Corregedoria Nacional de Justiça do Conselho Nacional de Justiça poderá definir, em relação aos atos e negócios jurídicos relativos a bens móveis, os tipos de documentos que serão, prioritariamente, recepcionados por extrato eletrônico”.</a:t>
            </a:r>
          </a:p>
          <a:p>
            <a:pPr marL="0" indent="0" algn="just">
              <a:buFont typeface="Wingdings 2" pitchFamily="2" charset="2"/>
              <a:buNone/>
            </a:pPr>
            <a:r>
              <a:rPr lang="pt-BR" altLang="pt-BR" sz="2000" b="1"/>
              <a:t>“Art. 18. A data final do cronograma previsto no inciso II do caput do art. 7º desta Lei não poderá ultrapassar 31 de janeiro de 2023”.</a:t>
            </a:r>
          </a:p>
          <a:p>
            <a:pPr marL="0" indent="0" algn="just">
              <a:buFont typeface="Wingdings 2" pitchFamily="2" charset="2"/>
              <a:buNone/>
            </a:pPr>
            <a:endParaRPr lang="pt-BR" altLang="pt-BR" sz="2000" b="1"/>
          </a:p>
        </p:txBody>
      </p:sp>
    </p:spTree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2359</TotalTime>
  <Words>3090</Words>
  <Application>Microsoft Macintosh PowerPoint</Application>
  <PresentationFormat>Apresentação na tela (4:3)</PresentationFormat>
  <Paragraphs>185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4" baseType="lpstr">
      <vt:lpstr>Verdana</vt:lpstr>
      <vt:lpstr>Arial</vt:lpstr>
      <vt:lpstr>Franklin Gothic Book</vt:lpstr>
      <vt:lpstr>Perpetua</vt:lpstr>
      <vt:lpstr>Wingdings 2</vt:lpstr>
      <vt:lpstr>Tahoma</vt:lpstr>
      <vt:lpstr>Palatino Linotype</vt:lpstr>
      <vt:lpstr>Patrimônio Líquido</vt:lpstr>
      <vt:lpstr>CONSELHO NACIONAL DE JUSTIÇA.  Seminário:  Sistema Eletrônico de Registros Públicos – SERP. ATRIBUIÇÕES DO CNJ. 28 de setembro de 2022</vt:lpstr>
      <vt:lpstr>Sistema Eletrônico de Registros Públicos – SERP.   </vt:lpstr>
      <vt:lpstr>Sistema Eletrônico de Registros Públicos – SERP.   </vt:lpstr>
      <vt:lpstr>Sistema Eletrônico de Registros Públicos – SERP.   </vt:lpstr>
      <vt:lpstr>Sistema Eletrônico de Registros Públicos – SERP.   </vt:lpstr>
      <vt:lpstr>Sistema Eletrônico de Registros Públicos – SERP.   </vt:lpstr>
      <vt:lpstr>Sistema Eletrônico de Registros Públicos – SERP.   </vt:lpstr>
      <vt:lpstr>Sistema Eletrônico de Registros Públicos – SERP.   </vt:lpstr>
      <vt:lpstr>Sistema Eletrônico de Registros Públicos – SERP.   </vt:lpstr>
      <vt:lpstr>Sistema Eletrônico de Registros Públicos – SERP.   </vt:lpstr>
      <vt:lpstr>Sistema Eletrônico de Registros Públicos – SERP.   </vt:lpstr>
      <vt:lpstr>Sistema Eletrônico de Registros Públicos – SERP.   </vt:lpstr>
      <vt:lpstr>Sistema Eletrônico de Registros Públicos – SERP.   </vt:lpstr>
      <vt:lpstr>Extratos e títulos</vt:lpstr>
      <vt:lpstr>Extratos e títulos</vt:lpstr>
      <vt:lpstr>Extratos e títulos</vt:lpstr>
      <vt:lpstr>Extratos e títulos</vt:lpstr>
      <vt:lpstr>Extratos e títulos</vt:lpstr>
      <vt:lpstr>Extratos e títulos</vt:lpstr>
      <vt:lpstr>Extratos e títulos</vt:lpstr>
      <vt:lpstr>Extratos e títulos</vt:lpstr>
      <vt:lpstr>Extratos e títulos</vt:lpstr>
      <vt:lpstr>Extratos e títulos</vt:lpstr>
      <vt:lpstr>Extratos e títulos</vt:lpstr>
      <vt:lpstr>Extratos e títulos</vt:lpstr>
      <vt:lpstr>Extratos e títulos</vt:lpstr>
    </vt:vector>
  </TitlesOfParts>
  <Company>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Sucessório Brasileiro</dc:title>
  <dc:creator>GISELDA</dc:creator>
  <cp:lastModifiedBy>ENZO MONTEIRO TARTUCE SILVA</cp:lastModifiedBy>
  <cp:revision>136</cp:revision>
  <cp:lastPrinted>2004-03-29T13:49:21Z</cp:lastPrinted>
  <dcterms:created xsi:type="dcterms:W3CDTF">2003-04-28T13:07:33Z</dcterms:created>
  <dcterms:modified xsi:type="dcterms:W3CDTF">2022-09-28T12:03:17Z</dcterms:modified>
</cp:coreProperties>
</file>