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9" r:id="rId5"/>
    <p:sldId id="290" r:id="rId6"/>
    <p:sldId id="268" r:id="rId7"/>
    <p:sldId id="286" r:id="rId8"/>
    <p:sldId id="291" r:id="rId9"/>
    <p:sldId id="298" r:id="rId10"/>
    <p:sldId id="307" r:id="rId11"/>
    <p:sldId id="276" r:id="rId12"/>
    <p:sldId id="305" r:id="rId13"/>
    <p:sldId id="303" r:id="rId14"/>
    <p:sldId id="302" r:id="rId15"/>
    <p:sldId id="301" r:id="rId16"/>
    <p:sldId id="300" r:id="rId17"/>
    <p:sldId id="299" r:id="rId18"/>
    <p:sldId id="270" r:id="rId19"/>
  </p:sldIdLst>
  <p:sldSz cx="12192000" cy="6858000"/>
  <p:notesSz cx="6888163" cy="100203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74C3F8"/>
    <a:srgbClr val="53B5F7"/>
    <a:srgbClr val="D3F2FD"/>
    <a:srgbClr val="CBF0FD"/>
    <a:srgbClr val="CCF4FC"/>
    <a:srgbClr val="99E9F9"/>
    <a:srgbClr val="42C5EE"/>
    <a:srgbClr val="50C8E0"/>
    <a:srgbClr val="1F97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81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8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548516F3-7FF5-417B-B398-085EF4EBB116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B407DE26-68C4-46C1-BAAA-E4A33897089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1441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07DE26-68C4-46C1-BAAA-E4A33897089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9821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D83A539-4E12-48F1-AD41-2102B21444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7ED703B3-8757-4834-8A3E-90B8E67533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06B2362F-D002-4F8F-9657-BE113DE91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97E7-9E25-4CC3-8ADB-309B5D9661B7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F1C076C-A044-43DE-BC32-2AB778377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FA6C0C0-4DC5-4410-B317-8E4B61EB6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CCCE2-DF95-41B8-8B67-EF6D5211D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757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70DBA49-C668-4A03-9E97-5834DB23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F4B0D537-6F04-429C-9854-AAAA246DA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699D29D-2306-4EAB-87E4-D9A5B260C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97E7-9E25-4CC3-8ADB-309B5D9661B7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C50161D-938C-4DBA-B716-41693AC56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FAF9FB9-6FD4-4CCF-AAF2-609952EBF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CCCE2-DF95-41B8-8B67-EF6D5211D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731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10FEF3B9-6CB0-4B05-806F-F14582953A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A0F47645-8BB7-4C8A-A176-DA73D9B4FC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7FB483E4-C040-4A19-BBA5-C4EDDB5AB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97E7-9E25-4CC3-8ADB-309B5D9661B7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669D25D-A96F-4EF3-ABB4-0FD30FF2B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D1B66DA-B318-4B7C-B2E6-03171D23A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CCCE2-DF95-41B8-8B67-EF6D5211D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0060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B6FC6F-3296-49FF-B702-9EFF07C49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246AF2C-A63B-49CE-8324-2EAB1E02F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03E0A56-79C3-4A87-8637-3549298D8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97E7-9E25-4CC3-8ADB-309B5D9661B7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460681D-A11E-4859-AD72-15016D45D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EBA8D4A-22BC-42B3-A66C-291D332A7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CCCE2-DF95-41B8-8B67-EF6D5211D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5091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A52AEE4-BDF7-48B4-8024-89A489525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DAA17716-6BAD-49C2-930F-D9737B039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0FD5F81-4C55-4010-85E1-C8DCAC325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97E7-9E25-4CC3-8ADB-309B5D9661B7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435AA50-10D4-4D02-AC88-CAE91ECDE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12B2309A-048C-45D9-9B27-0332C1F1C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CCCE2-DF95-41B8-8B67-EF6D5211D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9501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9EDB447-10C8-4F40-8BDE-262A342FA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DA48718-4E88-483E-8096-3D69474FFD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3C675AEA-80A0-40B7-9B4F-781528F211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A8383075-8DFD-47D3-93FF-C1F84DF30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97E7-9E25-4CC3-8ADB-309B5D9661B7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2200C112-64E6-4571-9C14-3C86470E6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20A04540-9306-426E-AD4D-5F446F41D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CCCE2-DF95-41B8-8B67-EF6D5211D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0059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3984B4-7BF2-449A-84CB-544D55690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1697FD01-F69D-4E11-A885-BDB53D33F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6818B401-FA64-4263-9258-255B6453CB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958AA527-2B5B-42ED-8B48-8691738BF7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F7AD150A-763D-46EF-8A6A-A933F89EF9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811DB18E-5C72-4634-AC5B-E7C4C7B23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97E7-9E25-4CC3-8ADB-309B5D9661B7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AEAA374F-279F-4BEC-9D62-ADFA59C57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7C619C3D-1A2D-492F-A1E2-031746C7F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CCCE2-DF95-41B8-8B67-EF6D5211D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1097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A240CAA-4FA8-4822-A3B6-61A6CC773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37F26ADA-3EFF-4399-B1BA-59AAF5966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97E7-9E25-4CC3-8ADB-309B5D9661B7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3C35E620-3A54-46E7-8004-71D3F1928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90C5CB34-49C4-46DF-A245-861C48DE8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CCCE2-DF95-41B8-8B67-EF6D5211D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6810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4849C78E-241E-4214-A145-E4E1F917B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97E7-9E25-4CC3-8ADB-309B5D9661B7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5FCCBFB4-EAF0-47ED-A137-FDB3D613C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6522823A-F543-4BD4-8090-1D06B8EFA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CCCE2-DF95-41B8-8B67-EF6D5211D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4436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CD3E92-E9FD-44CD-A3A2-6BD203408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737B1187-DCED-4760-B1A0-CE02CBE63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30659CBF-0C44-4C7F-8676-1E1AFE7B3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65BD328C-0FD2-420D-A8CE-7C7DEA08F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97E7-9E25-4CC3-8ADB-309B5D9661B7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BBA13FEC-021D-4ACA-9756-6BA68EC09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4D6DDE37-926B-4B95-9D61-F45A1503A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CCCE2-DF95-41B8-8B67-EF6D5211D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585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AFE7678-51FA-44B9-8625-F88106C69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3625D964-F713-45A8-B5A6-2DDF54B139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5723BB90-97D8-4924-96BD-3D59423D27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87641CCD-6FF2-4D40-B7BB-987ABCB36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397E7-9E25-4CC3-8ADB-309B5D9661B7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C4790BCF-CE84-4840-BE24-AC2879A81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D857DA4B-DE9A-4634-B855-98C736D94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CCCE2-DF95-41B8-8B67-EF6D5211D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6049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AF07A9D4-1154-4068-B682-32EA812C4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9D49D641-78CD-40A8-835B-6C040DC5D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E9FD1D6-DE3A-4874-9154-59D5F27033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397E7-9E25-4CC3-8ADB-309B5D9661B7}" type="datetimeFigureOut">
              <a:rPr lang="pt-BR" smtClean="0"/>
              <a:t>09/11/2021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D2937E3-0F46-4DCE-BD34-97CEA93E40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88B1995-1336-4351-9EE6-5E0BFF8CF4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CCCE2-DF95-41B8-8B67-EF6D5211D0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014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14599E5-A567-497B-A617-909370DC27F4}"/>
              </a:ext>
            </a:extLst>
          </p:cNvPr>
          <p:cNvSpPr txBox="1"/>
          <p:nvPr/>
        </p:nvSpPr>
        <p:spPr>
          <a:xfrm>
            <a:off x="1203307" y="5849321"/>
            <a:ext cx="9664699" cy="338554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1600" dirty="0">
                <a:solidFill>
                  <a:srgbClr val="1F97D4"/>
                </a:solidFill>
                <a:latin typeface="Calibri"/>
                <a:cs typeface="Calibri"/>
              </a:rPr>
              <a:t>Secretaria de </a:t>
            </a:r>
            <a:r>
              <a:rPr lang="en-US" sz="1600" dirty="0" err="1">
                <a:solidFill>
                  <a:srgbClr val="1F97D4"/>
                </a:solidFill>
                <a:latin typeface="Calibri"/>
                <a:cs typeface="Calibri"/>
              </a:rPr>
              <a:t>Planejamento</a:t>
            </a:r>
            <a:r>
              <a:rPr lang="en-US" sz="1600" dirty="0">
                <a:solidFill>
                  <a:srgbClr val="1F97D4"/>
                </a:solidFill>
                <a:latin typeface="Calibri"/>
                <a:cs typeface="Calibri"/>
              </a:rPr>
              <a:t>, </a:t>
            </a:r>
            <a:r>
              <a:rPr lang="en-US" sz="1600" dirty="0" err="1">
                <a:solidFill>
                  <a:srgbClr val="1F97D4"/>
                </a:solidFill>
                <a:latin typeface="Calibri"/>
                <a:cs typeface="Calibri"/>
              </a:rPr>
              <a:t>Governança</a:t>
            </a:r>
            <a:r>
              <a:rPr lang="en-US" sz="1600" dirty="0">
                <a:solidFill>
                  <a:srgbClr val="1F97D4"/>
                </a:solidFill>
                <a:latin typeface="Calibri"/>
                <a:cs typeface="Calibri"/>
              </a:rPr>
              <a:t> e </a:t>
            </a:r>
            <a:r>
              <a:rPr lang="en-US" sz="1600" dirty="0" err="1">
                <a:solidFill>
                  <a:srgbClr val="1F97D4"/>
                </a:solidFill>
                <a:latin typeface="Calibri"/>
                <a:cs typeface="Calibri"/>
              </a:rPr>
              <a:t>Gestão</a:t>
            </a:r>
            <a:r>
              <a:rPr lang="en-US" sz="1600" dirty="0">
                <a:solidFill>
                  <a:srgbClr val="1F97D4"/>
                </a:solidFill>
                <a:latin typeface="Calibri"/>
                <a:cs typeface="Calibri"/>
              </a:rPr>
              <a:t> </a:t>
            </a:r>
            <a:r>
              <a:rPr lang="en-US" sz="1600" dirty="0" err="1">
                <a:solidFill>
                  <a:srgbClr val="1F97D4"/>
                </a:solidFill>
                <a:latin typeface="Calibri"/>
                <a:cs typeface="Calibri"/>
              </a:rPr>
              <a:t>Estratégica</a:t>
            </a:r>
            <a:r>
              <a:rPr lang="en-US" sz="1600" dirty="0">
                <a:solidFill>
                  <a:srgbClr val="1F97D4"/>
                </a:solidFill>
                <a:latin typeface="Calibri"/>
                <a:cs typeface="Calibri"/>
              </a:rPr>
              <a:t> – SEPG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552064F-4BA7-4D1A-ABFC-9ABBCE5B2829}"/>
              </a:ext>
            </a:extLst>
          </p:cNvPr>
          <p:cNvSpPr txBox="1"/>
          <p:nvPr/>
        </p:nvSpPr>
        <p:spPr>
          <a:xfrm>
            <a:off x="4527786" y="6187875"/>
            <a:ext cx="634022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1600" dirty="0" err="1">
                <a:solidFill>
                  <a:srgbClr val="1F97D4"/>
                </a:solidFill>
                <a:latin typeface="Calibri"/>
                <a:cs typeface="Calibri"/>
              </a:rPr>
              <a:t>Coordenadoria</a:t>
            </a:r>
            <a:r>
              <a:rPr lang="en-US" sz="1600" dirty="0">
                <a:solidFill>
                  <a:srgbClr val="136A9F"/>
                </a:solidFill>
                <a:latin typeface="Calibri"/>
                <a:cs typeface="Calibri"/>
              </a:rPr>
              <a:t> </a:t>
            </a:r>
            <a:r>
              <a:rPr lang="en-US" sz="1600" dirty="0">
                <a:solidFill>
                  <a:srgbClr val="1F97D4"/>
                </a:solidFill>
                <a:latin typeface="Calibri"/>
                <a:cs typeface="Calibri"/>
              </a:rPr>
              <a:t>de </a:t>
            </a:r>
            <a:r>
              <a:rPr lang="en-US" sz="1600" dirty="0" err="1">
                <a:solidFill>
                  <a:srgbClr val="1F97D4"/>
                </a:solidFill>
                <a:latin typeface="Calibri"/>
                <a:cs typeface="Calibri"/>
              </a:rPr>
              <a:t>Gestão</a:t>
            </a:r>
            <a:r>
              <a:rPr lang="en-US" sz="1600" dirty="0">
                <a:solidFill>
                  <a:srgbClr val="1F97D4"/>
                </a:solidFill>
                <a:latin typeface="Calibri"/>
                <a:cs typeface="Calibri"/>
              </a:rPr>
              <a:t> </a:t>
            </a:r>
            <a:r>
              <a:rPr lang="en-US" sz="1600" dirty="0" err="1">
                <a:solidFill>
                  <a:srgbClr val="1F97D4"/>
                </a:solidFill>
                <a:latin typeface="Calibri"/>
                <a:cs typeface="Calibri"/>
              </a:rPr>
              <a:t>Estratégica</a:t>
            </a:r>
            <a:r>
              <a:rPr lang="en-US" sz="1600" dirty="0">
                <a:solidFill>
                  <a:srgbClr val="1F97D4"/>
                </a:solidFill>
                <a:latin typeface="Calibri"/>
                <a:cs typeface="Calibri"/>
              </a:rPr>
              <a:t> e </a:t>
            </a:r>
            <a:r>
              <a:rPr lang="en-US" sz="1600" dirty="0" err="1">
                <a:solidFill>
                  <a:srgbClr val="1F97D4"/>
                </a:solidFill>
                <a:latin typeface="Calibri"/>
                <a:cs typeface="Calibri"/>
              </a:rPr>
              <a:t>Sustentabilidade</a:t>
            </a:r>
            <a:r>
              <a:rPr lang="en-US" sz="1600" dirty="0">
                <a:solidFill>
                  <a:srgbClr val="1F97D4"/>
                </a:solidFill>
                <a:latin typeface="Calibri"/>
                <a:cs typeface="Calibri"/>
              </a:rPr>
              <a:t> – COGES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70C480D-36BF-4FEB-AB9A-5D5C673DFE5C}"/>
              </a:ext>
            </a:extLst>
          </p:cNvPr>
          <p:cNvSpPr txBox="1"/>
          <p:nvPr/>
        </p:nvSpPr>
        <p:spPr>
          <a:xfrm>
            <a:off x="695410" y="2342903"/>
            <a:ext cx="10782925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pt-BR" sz="3600" b="1" dirty="0">
                <a:solidFill>
                  <a:srgbClr val="1F97D4"/>
                </a:solidFill>
                <a:latin typeface="Calibri"/>
                <a:cs typeface="Calibri"/>
              </a:rPr>
              <a:t>META 09</a:t>
            </a:r>
          </a:p>
          <a:p>
            <a:pPr algn="ctr"/>
            <a:r>
              <a:rPr lang="pt-BR" sz="3600" b="1" dirty="0">
                <a:solidFill>
                  <a:srgbClr val="1F97D4"/>
                </a:solidFill>
                <a:latin typeface="Calibri"/>
                <a:cs typeface="Calibri"/>
              </a:rPr>
              <a:t>INTEGRAR A AGENDA 2030 AO PODER JUDICIÁRIO</a:t>
            </a:r>
          </a:p>
        </p:txBody>
      </p:sp>
      <p:pic>
        <p:nvPicPr>
          <p:cNvPr id="13" name="Imagem 13" descr="Uma imagem contendo desenho&#10;&#10;Descrição gerada com muito alta confiança">
            <a:extLst>
              <a:ext uri="{FF2B5EF4-FFF2-40B4-BE49-F238E27FC236}">
                <a16:creationId xmlns:a16="http://schemas.microsoft.com/office/drawing/2014/main" xmlns="" id="{C8FBC457-2ADA-4219-9596-52D7E6E1F3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248" y="580970"/>
            <a:ext cx="4889504" cy="637253"/>
          </a:xfrm>
          <a:prstGeom prst="rect">
            <a:avLst/>
          </a:prstGeom>
        </p:spPr>
      </p:pic>
      <p:grpSp>
        <p:nvGrpSpPr>
          <p:cNvPr id="12" name="Agrupar 11">
            <a:extLst>
              <a:ext uri="{FF2B5EF4-FFF2-40B4-BE49-F238E27FC236}">
                <a16:creationId xmlns:a16="http://schemas.microsoft.com/office/drawing/2014/main" xmlns="" id="{44947C27-8ECF-477F-B9B7-C1F609009ECA}"/>
              </a:ext>
            </a:extLst>
          </p:cNvPr>
          <p:cNvGrpSpPr/>
          <p:nvPr/>
        </p:nvGrpSpPr>
        <p:grpSpPr>
          <a:xfrm>
            <a:off x="1323994" y="3687425"/>
            <a:ext cx="9544012" cy="536537"/>
            <a:chOff x="93836" y="4302642"/>
            <a:chExt cx="12027002" cy="676124"/>
          </a:xfrm>
        </p:grpSpPr>
        <p:pic>
          <p:nvPicPr>
            <p:cNvPr id="14" name="Imagem 13" descr="Uma imagem contendo desenho&#10;&#10;Descrição gerada automaticamente">
              <a:extLst>
                <a:ext uri="{FF2B5EF4-FFF2-40B4-BE49-F238E27FC236}">
                  <a16:creationId xmlns:a16="http://schemas.microsoft.com/office/drawing/2014/main" xmlns="" id="{D9970412-C1CD-4F79-8340-DBDA79FA98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4643" y="4302642"/>
              <a:ext cx="675562" cy="676124"/>
            </a:xfrm>
            <a:prstGeom prst="rect">
              <a:avLst/>
            </a:prstGeom>
          </p:spPr>
        </p:pic>
        <p:pic>
          <p:nvPicPr>
            <p:cNvPr id="15" name="Imagem 14" descr="Desenho com traços pretos em fundo branco&#10;&#10;Descrição gerada automaticamente">
              <a:extLst>
                <a:ext uri="{FF2B5EF4-FFF2-40B4-BE49-F238E27FC236}">
                  <a16:creationId xmlns:a16="http://schemas.microsoft.com/office/drawing/2014/main" xmlns="" id="{D3A7C18B-1897-45F7-AE00-0C539C1CB8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23891" y="4302923"/>
              <a:ext cx="675562" cy="675562"/>
            </a:xfrm>
            <a:prstGeom prst="rect">
              <a:avLst/>
            </a:prstGeom>
          </p:spPr>
        </p:pic>
        <p:pic>
          <p:nvPicPr>
            <p:cNvPr id="16" name="Imagem 15" descr="Texto preto sobre fundo branco&#10;&#10;Descrição gerada automaticamente">
              <a:extLst>
                <a:ext uri="{FF2B5EF4-FFF2-40B4-BE49-F238E27FC236}">
                  <a16:creationId xmlns:a16="http://schemas.microsoft.com/office/drawing/2014/main" xmlns="" id="{3ACEA1D1-09DE-4F90-BA4C-6BA1FC2CF31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33139" y="4302923"/>
              <a:ext cx="675563" cy="675563"/>
            </a:xfrm>
            <a:prstGeom prst="rect">
              <a:avLst/>
            </a:prstGeom>
          </p:spPr>
        </p:pic>
        <p:pic>
          <p:nvPicPr>
            <p:cNvPr id="17" name="Imagem 16" descr="Uma imagem contendo placar, camisa&#10;&#10;Descrição gerada automaticamente">
              <a:extLst>
                <a:ext uri="{FF2B5EF4-FFF2-40B4-BE49-F238E27FC236}">
                  <a16:creationId xmlns:a16="http://schemas.microsoft.com/office/drawing/2014/main" xmlns="" id="{C42BE31B-7373-49D3-8BA4-B8020DC4997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2388" y="4302923"/>
              <a:ext cx="675563" cy="675563"/>
            </a:xfrm>
            <a:prstGeom prst="rect">
              <a:avLst/>
            </a:prstGeom>
          </p:spPr>
        </p:pic>
        <p:pic>
          <p:nvPicPr>
            <p:cNvPr id="18" name="Imagem 17" descr="Uma imagem contendo placar, desenho, relógio&#10;&#10;Descrição gerada automaticamente">
              <a:extLst>
                <a:ext uri="{FF2B5EF4-FFF2-40B4-BE49-F238E27FC236}">
                  <a16:creationId xmlns:a16="http://schemas.microsoft.com/office/drawing/2014/main" xmlns="" id="{C7363AD2-3C1A-44DF-883D-D64DB57768D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1637" y="4302923"/>
              <a:ext cx="675562" cy="675562"/>
            </a:xfrm>
            <a:prstGeom prst="rect">
              <a:avLst/>
            </a:prstGeom>
          </p:spPr>
        </p:pic>
        <p:pic>
          <p:nvPicPr>
            <p:cNvPr id="19" name="Imagem 18" descr="Uma imagem contendo texto, desenho, placar&#10;&#10;Descrição gerada automaticamente">
              <a:extLst>
                <a:ext uri="{FF2B5EF4-FFF2-40B4-BE49-F238E27FC236}">
                  <a16:creationId xmlns:a16="http://schemas.microsoft.com/office/drawing/2014/main" xmlns="" id="{85EC569D-4F63-4281-A998-DCBA592C2BE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60885" y="4302786"/>
              <a:ext cx="675562" cy="675836"/>
            </a:xfrm>
            <a:prstGeom prst="rect">
              <a:avLst/>
            </a:prstGeom>
          </p:spPr>
        </p:pic>
        <p:pic>
          <p:nvPicPr>
            <p:cNvPr id="20" name="Imagem 19" descr="Uma imagem contendo texto, desenho, placar&#10;&#10;Descrição gerada automaticamente">
              <a:extLst>
                <a:ext uri="{FF2B5EF4-FFF2-40B4-BE49-F238E27FC236}">
                  <a16:creationId xmlns:a16="http://schemas.microsoft.com/office/drawing/2014/main" xmlns="" id="{E436639E-BC55-4749-AB13-4CEC19EEC1A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0133" y="4302923"/>
              <a:ext cx="675563" cy="675563"/>
            </a:xfrm>
            <a:prstGeom prst="rect">
              <a:avLst/>
            </a:prstGeom>
          </p:spPr>
        </p:pic>
        <p:pic>
          <p:nvPicPr>
            <p:cNvPr id="21" name="Imagem 20" descr="Uma imagem contendo texto, desenho, placar&#10;&#10;Descrição gerada automaticamente">
              <a:extLst>
                <a:ext uri="{FF2B5EF4-FFF2-40B4-BE49-F238E27FC236}">
                  <a16:creationId xmlns:a16="http://schemas.microsoft.com/office/drawing/2014/main" xmlns="" id="{9F684B26-5DE8-4400-8000-889843BD6F3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9382" y="4302923"/>
              <a:ext cx="676712" cy="675563"/>
            </a:xfrm>
            <a:prstGeom prst="rect">
              <a:avLst/>
            </a:prstGeom>
          </p:spPr>
        </p:pic>
        <p:pic>
          <p:nvPicPr>
            <p:cNvPr id="22" name="Imagem 21" descr="Uma imagem contendo texto, desenho&#10;&#10;Descrição gerada automaticamente">
              <a:extLst>
                <a:ext uri="{FF2B5EF4-FFF2-40B4-BE49-F238E27FC236}">
                  <a16:creationId xmlns:a16="http://schemas.microsoft.com/office/drawing/2014/main" xmlns="" id="{30A5D012-9821-4DE7-850F-B0B0698C58B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9781" y="4302923"/>
              <a:ext cx="675562" cy="675562"/>
            </a:xfrm>
            <a:prstGeom prst="rect">
              <a:avLst/>
            </a:prstGeom>
          </p:spPr>
        </p:pic>
        <p:pic>
          <p:nvPicPr>
            <p:cNvPr id="23" name="Imagem 22" descr="Uma imagem contendo desenho&#10;&#10;Descrição gerada automaticamente">
              <a:extLst>
                <a:ext uri="{FF2B5EF4-FFF2-40B4-BE49-F238E27FC236}">
                  <a16:creationId xmlns:a16="http://schemas.microsoft.com/office/drawing/2014/main" xmlns="" id="{5408779B-F40C-4BFC-803E-BDAF656039C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99030" y="4302923"/>
              <a:ext cx="675563" cy="675563"/>
            </a:xfrm>
            <a:prstGeom prst="rect">
              <a:avLst/>
            </a:prstGeom>
          </p:spPr>
        </p:pic>
        <p:pic>
          <p:nvPicPr>
            <p:cNvPr id="24" name="Imagem 23" descr="Uma imagem contendo gráfico, quarto, placar&#10;&#10;Descrição gerada automaticamente">
              <a:extLst>
                <a:ext uri="{FF2B5EF4-FFF2-40B4-BE49-F238E27FC236}">
                  <a16:creationId xmlns:a16="http://schemas.microsoft.com/office/drawing/2014/main" xmlns="" id="{B2266460-753A-4B76-8229-B667659F39C9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08280" y="4302787"/>
              <a:ext cx="675563" cy="675835"/>
            </a:xfrm>
            <a:prstGeom prst="rect">
              <a:avLst/>
            </a:prstGeom>
          </p:spPr>
        </p:pic>
        <p:pic>
          <p:nvPicPr>
            <p:cNvPr id="25" name="Imagem 24">
              <a:extLst>
                <a:ext uri="{FF2B5EF4-FFF2-40B4-BE49-F238E27FC236}">
                  <a16:creationId xmlns:a16="http://schemas.microsoft.com/office/drawing/2014/main" xmlns="" id="{69B7EF18-0F28-4658-855A-FF76C8CF6EF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17530" y="4302923"/>
              <a:ext cx="675562" cy="675562"/>
            </a:xfrm>
            <a:prstGeom prst="rect">
              <a:avLst/>
            </a:prstGeom>
          </p:spPr>
        </p:pic>
        <p:pic>
          <p:nvPicPr>
            <p:cNvPr id="26" name="Imagem 25" descr="Uma imagem contendo desenho, placar&#10;&#10;Descrição gerada automaticamente">
              <a:extLst>
                <a:ext uri="{FF2B5EF4-FFF2-40B4-BE49-F238E27FC236}">
                  <a16:creationId xmlns:a16="http://schemas.microsoft.com/office/drawing/2014/main" xmlns="" id="{33FC0873-8713-42C6-8147-498A20B92AA4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26779" y="4302924"/>
              <a:ext cx="675561" cy="675561"/>
            </a:xfrm>
            <a:prstGeom prst="rect">
              <a:avLst/>
            </a:prstGeom>
          </p:spPr>
        </p:pic>
        <p:pic>
          <p:nvPicPr>
            <p:cNvPr id="27" name="Imagem 26" descr="Uma imagem contendo placar&#10;&#10;Descrição gerada automaticamente">
              <a:extLst>
                <a:ext uri="{FF2B5EF4-FFF2-40B4-BE49-F238E27FC236}">
                  <a16:creationId xmlns:a16="http://schemas.microsoft.com/office/drawing/2014/main" xmlns="" id="{D0E2B638-B4EC-4239-AC02-2526D500D8AA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36027" y="4302923"/>
              <a:ext cx="675562" cy="675562"/>
            </a:xfrm>
            <a:prstGeom prst="rect">
              <a:avLst/>
            </a:prstGeom>
          </p:spPr>
        </p:pic>
        <p:pic>
          <p:nvPicPr>
            <p:cNvPr id="28" name="Imagem 27" descr="Uma imagem contendo desenho, janela, placar&#10;&#10;Descrição gerada automaticamente">
              <a:extLst>
                <a:ext uri="{FF2B5EF4-FFF2-40B4-BE49-F238E27FC236}">
                  <a16:creationId xmlns:a16="http://schemas.microsoft.com/office/drawing/2014/main" xmlns="" id="{1D220AEA-BBCB-4672-ABB6-31CE4CC9530D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45276" y="4302923"/>
              <a:ext cx="675562" cy="675562"/>
            </a:xfrm>
            <a:prstGeom prst="rect">
              <a:avLst/>
            </a:prstGeom>
          </p:spPr>
        </p:pic>
        <p:pic>
          <p:nvPicPr>
            <p:cNvPr id="29" name="Imagem 28" descr="Uma imagem contendo placar, desenho, relógio&#10;&#10;Descrição gerada automaticamente">
              <a:extLst>
                <a:ext uri="{FF2B5EF4-FFF2-40B4-BE49-F238E27FC236}">
                  <a16:creationId xmlns:a16="http://schemas.microsoft.com/office/drawing/2014/main" xmlns="" id="{284CDEEF-5D08-4A77-B079-1FE75B67CB40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836" y="4302923"/>
              <a:ext cx="675563" cy="675563"/>
            </a:xfrm>
            <a:prstGeom prst="rect">
              <a:avLst/>
            </a:prstGeom>
          </p:spPr>
        </p:pic>
        <p:pic>
          <p:nvPicPr>
            <p:cNvPr id="30" name="Imagem 29" descr="Uma imagem contendo texto, gráfico, desenho&#10;&#10;Descrição gerada automaticamente">
              <a:extLst>
                <a:ext uri="{FF2B5EF4-FFF2-40B4-BE49-F238E27FC236}">
                  <a16:creationId xmlns:a16="http://schemas.microsoft.com/office/drawing/2014/main" xmlns="" id="{790AB1E0-68F1-4272-9D26-9C7E97703F71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4240" y="4302923"/>
              <a:ext cx="675562" cy="675562"/>
            </a:xfrm>
            <a:prstGeom prst="rect">
              <a:avLst/>
            </a:prstGeom>
          </p:spPr>
        </p:pic>
      </p:grpSp>
      <p:grpSp>
        <p:nvGrpSpPr>
          <p:cNvPr id="31" name="Agrupar 30">
            <a:extLst>
              <a:ext uri="{FF2B5EF4-FFF2-40B4-BE49-F238E27FC236}">
                <a16:creationId xmlns:a16="http://schemas.microsoft.com/office/drawing/2014/main" xmlns="" id="{147E6F9A-3908-4CCE-B291-49EF4225B800}"/>
              </a:ext>
            </a:extLst>
          </p:cNvPr>
          <p:cNvGrpSpPr/>
          <p:nvPr/>
        </p:nvGrpSpPr>
        <p:grpSpPr>
          <a:xfrm>
            <a:off x="-24590" y="6670622"/>
            <a:ext cx="12241180" cy="187377"/>
            <a:chOff x="0" y="6370820"/>
            <a:chExt cx="12241180" cy="487180"/>
          </a:xfrm>
        </p:grpSpPr>
        <p:sp>
          <p:nvSpPr>
            <p:cNvPr id="32" name="Retângulo 31">
              <a:extLst>
                <a:ext uri="{FF2B5EF4-FFF2-40B4-BE49-F238E27FC236}">
                  <a16:creationId xmlns:a16="http://schemas.microsoft.com/office/drawing/2014/main" xmlns="" id="{C53AA107-FB65-4EAD-8764-F89BDDC64562}"/>
                </a:ext>
              </a:extLst>
            </p:cNvPr>
            <p:cNvSpPr/>
            <p:nvPr/>
          </p:nvSpPr>
          <p:spPr>
            <a:xfrm>
              <a:off x="0" y="6370820"/>
              <a:ext cx="720000" cy="487180"/>
            </a:xfrm>
            <a:prstGeom prst="rect">
              <a:avLst/>
            </a:prstGeom>
            <a:solidFill>
              <a:srgbClr val="E52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3" name="Retângulo 32">
              <a:extLst>
                <a:ext uri="{FF2B5EF4-FFF2-40B4-BE49-F238E27FC236}">
                  <a16:creationId xmlns:a16="http://schemas.microsoft.com/office/drawing/2014/main" xmlns="" id="{3D004873-AB8D-4A94-90B1-BDF1E45C3B54}"/>
                </a:ext>
              </a:extLst>
            </p:cNvPr>
            <p:cNvSpPr/>
            <p:nvPr/>
          </p:nvSpPr>
          <p:spPr>
            <a:xfrm>
              <a:off x="720074" y="6370820"/>
              <a:ext cx="720000" cy="487180"/>
            </a:xfrm>
            <a:prstGeom prst="rect">
              <a:avLst/>
            </a:prstGeom>
            <a:solidFill>
              <a:srgbClr val="DEA7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4" name="Retângulo 33">
              <a:extLst>
                <a:ext uri="{FF2B5EF4-FFF2-40B4-BE49-F238E27FC236}">
                  <a16:creationId xmlns:a16="http://schemas.microsoft.com/office/drawing/2014/main" xmlns="" id="{D585D358-8A34-4C2A-AD4F-5C1A0C19C885}"/>
                </a:ext>
              </a:extLst>
            </p:cNvPr>
            <p:cNvSpPr/>
            <p:nvPr/>
          </p:nvSpPr>
          <p:spPr>
            <a:xfrm>
              <a:off x="1440148" y="6370820"/>
              <a:ext cx="720000" cy="487180"/>
            </a:xfrm>
            <a:prstGeom prst="rect">
              <a:avLst/>
            </a:prstGeom>
            <a:solidFill>
              <a:srgbClr val="4CA1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5" name="Retângulo 34">
              <a:extLst>
                <a:ext uri="{FF2B5EF4-FFF2-40B4-BE49-F238E27FC236}">
                  <a16:creationId xmlns:a16="http://schemas.microsoft.com/office/drawing/2014/main" xmlns="" id="{DB13717E-CB03-4F26-9E15-3B82D6E35570}"/>
                </a:ext>
              </a:extLst>
            </p:cNvPr>
            <p:cNvSpPr/>
            <p:nvPr/>
          </p:nvSpPr>
          <p:spPr>
            <a:xfrm>
              <a:off x="2160222" y="6370820"/>
              <a:ext cx="720000" cy="487180"/>
            </a:xfrm>
            <a:prstGeom prst="rect">
              <a:avLst/>
            </a:prstGeom>
            <a:solidFill>
              <a:srgbClr val="C72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6" name="Retângulo 35">
              <a:extLst>
                <a:ext uri="{FF2B5EF4-FFF2-40B4-BE49-F238E27FC236}">
                  <a16:creationId xmlns:a16="http://schemas.microsoft.com/office/drawing/2014/main" xmlns="" id="{56BF79FC-A09B-4280-B5F2-D9307B3A1D2F}"/>
                </a:ext>
              </a:extLst>
            </p:cNvPr>
            <p:cNvSpPr/>
            <p:nvPr/>
          </p:nvSpPr>
          <p:spPr>
            <a:xfrm>
              <a:off x="2880296" y="6370820"/>
              <a:ext cx="720000" cy="487180"/>
            </a:xfrm>
            <a:prstGeom prst="rect">
              <a:avLst/>
            </a:prstGeom>
            <a:solidFill>
              <a:srgbClr val="EF40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7" name="Retângulo 36">
              <a:extLst>
                <a:ext uri="{FF2B5EF4-FFF2-40B4-BE49-F238E27FC236}">
                  <a16:creationId xmlns:a16="http://schemas.microsoft.com/office/drawing/2014/main" xmlns="" id="{EA4F0A3A-CA3A-4730-9255-CA74C761FD7A}"/>
                </a:ext>
              </a:extLst>
            </p:cNvPr>
            <p:cNvSpPr/>
            <p:nvPr/>
          </p:nvSpPr>
          <p:spPr>
            <a:xfrm>
              <a:off x="3600370" y="6370820"/>
              <a:ext cx="720000" cy="487180"/>
            </a:xfrm>
            <a:prstGeom prst="rect">
              <a:avLst/>
            </a:prstGeom>
            <a:solidFill>
              <a:srgbClr val="27BF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" name="Retângulo 37">
              <a:extLst>
                <a:ext uri="{FF2B5EF4-FFF2-40B4-BE49-F238E27FC236}">
                  <a16:creationId xmlns:a16="http://schemas.microsoft.com/office/drawing/2014/main" xmlns="" id="{00712A95-93B8-4780-B130-C5359273DD9F}"/>
                </a:ext>
              </a:extLst>
            </p:cNvPr>
            <p:cNvSpPr/>
            <p:nvPr/>
          </p:nvSpPr>
          <p:spPr>
            <a:xfrm>
              <a:off x="4320444" y="6370820"/>
              <a:ext cx="720000" cy="487180"/>
            </a:xfrm>
            <a:prstGeom prst="rect">
              <a:avLst/>
            </a:prstGeom>
            <a:solidFill>
              <a:srgbClr val="FBC4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9" name="Retângulo 38">
              <a:extLst>
                <a:ext uri="{FF2B5EF4-FFF2-40B4-BE49-F238E27FC236}">
                  <a16:creationId xmlns:a16="http://schemas.microsoft.com/office/drawing/2014/main" xmlns="" id="{A34C5515-F57B-4663-BF51-023965CCA6F0}"/>
                </a:ext>
              </a:extLst>
            </p:cNvPr>
            <p:cNvSpPr/>
            <p:nvPr/>
          </p:nvSpPr>
          <p:spPr>
            <a:xfrm>
              <a:off x="5040518" y="6370820"/>
              <a:ext cx="720000" cy="487180"/>
            </a:xfrm>
            <a:prstGeom prst="rect">
              <a:avLst/>
            </a:prstGeom>
            <a:solidFill>
              <a:srgbClr val="A21C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Retângulo 39">
              <a:extLst>
                <a:ext uri="{FF2B5EF4-FFF2-40B4-BE49-F238E27FC236}">
                  <a16:creationId xmlns:a16="http://schemas.microsoft.com/office/drawing/2014/main" xmlns="" id="{C28E2777-0833-4430-B110-2BE354B59257}"/>
                </a:ext>
              </a:extLst>
            </p:cNvPr>
            <p:cNvSpPr/>
            <p:nvPr/>
          </p:nvSpPr>
          <p:spPr>
            <a:xfrm>
              <a:off x="5760592" y="6370820"/>
              <a:ext cx="720000" cy="487180"/>
            </a:xfrm>
            <a:prstGeom prst="rect">
              <a:avLst/>
            </a:prstGeom>
            <a:solidFill>
              <a:srgbClr val="F26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1" name="Retângulo 40">
              <a:extLst>
                <a:ext uri="{FF2B5EF4-FFF2-40B4-BE49-F238E27FC236}">
                  <a16:creationId xmlns:a16="http://schemas.microsoft.com/office/drawing/2014/main" xmlns="" id="{9F92E5F5-14C9-4AC3-8DF3-C6AFC47C97E2}"/>
                </a:ext>
              </a:extLst>
            </p:cNvPr>
            <p:cNvSpPr/>
            <p:nvPr/>
          </p:nvSpPr>
          <p:spPr>
            <a:xfrm>
              <a:off x="6480666" y="6370820"/>
              <a:ext cx="720000" cy="487180"/>
            </a:xfrm>
            <a:prstGeom prst="rect">
              <a:avLst/>
            </a:prstGeom>
            <a:solidFill>
              <a:srgbClr val="DE17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2" name="Retângulo 41">
              <a:extLst>
                <a:ext uri="{FF2B5EF4-FFF2-40B4-BE49-F238E27FC236}">
                  <a16:creationId xmlns:a16="http://schemas.microsoft.com/office/drawing/2014/main" xmlns="" id="{31703C2D-7671-4168-8BE9-0F92B9AEDD45}"/>
                </a:ext>
              </a:extLst>
            </p:cNvPr>
            <p:cNvSpPr/>
            <p:nvPr/>
          </p:nvSpPr>
          <p:spPr>
            <a:xfrm>
              <a:off x="7200740" y="6370820"/>
              <a:ext cx="720000" cy="487180"/>
            </a:xfrm>
            <a:prstGeom prst="rect">
              <a:avLst/>
            </a:prstGeom>
            <a:solidFill>
              <a:srgbClr val="F9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3" name="Retângulo 42">
              <a:extLst>
                <a:ext uri="{FF2B5EF4-FFF2-40B4-BE49-F238E27FC236}">
                  <a16:creationId xmlns:a16="http://schemas.microsoft.com/office/drawing/2014/main" xmlns="" id="{885C6B47-8501-4928-9008-0FE9877B583C}"/>
                </a:ext>
              </a:extLst>
            </p:cNvPr>
            <p:cNvSpPr/>
            <p:nvPr/>
          </p:nvSpPr>
          <p:spPr>
            <a:xfrm>
              <a:off x="7920814" y="6370820"/>
              <a:ext cx="720000" cy="487180"/>
            </a:xfrm>
            <a:prstGeom prst="rect">
              <a:avLst/>
            </a:prstGeom>
            <a:solidFill>
              <a:srgbClr val="BF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4" name="Retângulo 43">
              <a:extLst>
                <a:ext uri="{FF2B5EF4-FFF2-40B4-BE49-F238E27FC236}">
                  <a16:creationId xmlns:a16="http://schemas.microsoft.com/office/drawing/2014/main" xmlns="" id="{7E9EC36D-98C0-4FC3-B3CC-21918E41201B}"/>
                </a:ext>
              </a:extLst>
            </p:cNvPr>
            <p:cNvSpPr/>
            <p:nvPr/>
          </p:nvSpPr>
          <p:spPr>
            <a:xfrm>
              <a:off x="8640888" y="6370820"/>
              <a:ext cx="720000" cy="487180"/>
            </a:xfrm>
            <a:prstGeom prst="rect">
              <a:avLst/>
            </a:prstGeom>
            <a:solidFill>
              <a:srgbClr val="407F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5" name="Retângulo 44">
              <a:extLst>
                <a:ext uri="{FF2B5EF4-FFF2-40B4-BE49-F238E27FC236}">
                  <a16:creationId xmlns:a16="http://schemas.microsoft.com/office/drawing/2014/main" xmlns="" id="{14D6824E-81F2-4B19-975E-2315753B029C}"/>
                </a:ext>
              </a:extLst>
            </p:cNvPr>
            <p:cNvSpPr/>
            <p:nvPr/>
          </p:nvSpPr>
          <p:spPr>
            <a:xfrm>
              <a:off x="9360962" y="6370820"/>
              <a:ext cx="720000" cy="487180"/>
            </a:xfrm>
            <a:prstGeom prst="rect">
              <a:avLst/>
            </a:prstGeom>
            <a:solidFill>
              <a:srgbClr val="1E97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Retângulo 45">
              <a:extLst>
                <a:ext uri="{FF2B5EF4-FFF2-40B4-BE49-F238E27FC236}">
                  <a16:creationId xmlns:a16="http://schemas.microsoft.com/office/drawing/2014/main" xmlns="" id="{D130E133-17C6-402C-8512-C22E82F56841}"/>
                </a:ext>
              </a:extLst>
            </p:cNvPr>
            <p:cNvSpPr/>
            <p:nvPr/>
          </p:nvSpPr>
          <p:spPr>
            <a:xfrm>
              <a:off x="10081036" y="6370820"/>
              <a:ext cx="720000" cy="487180"/>
            </a:xfrm>
            <a:prstGeom prst="rect">
              <a:avLst/>
            </a:prstGeom>
            <a:solidFill>
              <a:srgbClr val="5A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7" name="Retângulo 46">
              <a:extLst>
                <a:ext uri="{FF2B5EF4-FFF2-40B4-BE49-F238E27FC236}">
                  <a16:creationId xmlns:a16="http://schemas.microsoft.com/office/drawing/2014/main" xmlns="" id="{CAB8DCA6-1078-41E6-A45B-5B70BDD776A0}"/>
                </a:ext>
              </a:extLst>
            </p:cNvPr>
            <p:cNvSpPr/>
            <p:nvPr/>
          </p:nvSpPr>
          <p:spPr>
            <a:xfrm>
              <a:off x="10801110" y="6370820"/>
              <a:ext cx="720000" cy="487180"/>
            </a:xfrm>
            <a:prstGeom prst="rect">
              <a:avLst/>
            </a:prstGeom>
            <a:solidFill>
              <a:srgbClr val="136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8" name="Retângulo 47">
              <a:extLst>
                <a:ext uri="{FF2B5EF4-FFF2-40B4-BE49-F238E27FC236}">
                  <a16:creationId xmlns:a16="http://schemas.microsoft.com/office/drawing/2014/main" xmlns="" id="{B474CB11-11C2-4F56-8C8B-9E710FDA38F0}"/>
                </a:ext>
              </a:extLst>
            </p:cNvPr>
            <p:cNvSpPr/>
            <p:nvPr/>
          </p:nvSpPr>
          <p:spPr>
            <a:xfrm>
              <a:off x="11521180" y="6370820"/>
              <a:ext cx="720000" cy="487180"/>
            </a:xfrm>
            <a:prstGeom prst="rect">
              <a:avLst/>
            </a:prstGeom>
            <a:solidFill>
              <a:srgbClr val="1549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4051496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>
            <a:extLst>
              <a:ext uri="{FF2B5EF4-FFF2-40B4-BE49-F238E27FC236}">
                <a16:creationId xmlns:a16="http://schemas.microsoft.com/office/drawing/2014/main" xmlns="" id="{F7D55E2D-60E8-4EFA-AA07-6EB7DBBDEB43}"/>
              </a:ext>
            </a:extLst>
          </p:cNvPr>
          <p:cNvGrpSpPr/>
          <p:nvPr/>
        </p:nvGrpSpPr>
        <p:grpSpPr>
          <a:xfrm>
            <a:off x="-24590" y="6670622"/>
            <a:ext cx="12241180" cy="187377"/>
            <a:chOff x="0" y="6370820"/>
            <a:chExt cx="12241180" cy="487180"/>
          </a:xfrm>
        </p:grpSpPr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xmlns="" id="{094AE844-273D-4AD1-831D-E672C243B771}"/>
                </a:ext>
              </a:extLst>
            </p:cNvPr>
            <p:cNvSpPr/>
            <p:nvPr/>
          </p:nvSpPr>
          <p:spPr>
            <a:xfrm>
              <a:off x="0" y="6370820"/>
              <a:ext cx="720000" cy="487180"/>
            </a:xfrm>
            <a:prstGeom prst="rect">
              <a:avLst/>
            </a:prstGeom>
            <a:solidFill>
              <a:srgbClr val="E52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xmlns="" id="{FCB935F0-928E-4585-B5F6-5BA2A3490554}"/>
                </a:ext>
              </a:extLst>
            </p:cNvPr>
            <p:cNvSpPr/>
            <p:nvPr/>
          </p:nvSpPr>
          <p:spPr>
            <a:xfrm>
              <a:off x="720074" y="6370820"/>
              <a:ext cx="720000" cy="487180"/>
            </a:xfrm>
            <a:prstGeom prst="rect">
              <a:avLst/>
            </a:prstGeom>
            <a:solidFill>
              <a:srgbClr val="DEA7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xmlns="" id="{A681C6CB-DA2E-4209-AB0C-D2407D69DF59}"/>
                </a:ext>
              </a:extLst>
            </p:cNvPr>
            <p:cNvSpPr/>
            <p:nvPr/>
          </p:nvSpPr>
          <p:spPr>
            <a:xfrm>
              <a:off x="1440148" y="6370820"/>
              <a:ext cx="720000" cy="487180"/>
            </a:xfrm>
            <a:prstGeom prst="rect">
              <a:avLst/>
            </a:prstGeom>
            <a:solidFill>
              <a:srgbClr val="4CA1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xmlns="" id="{8713BA2F-E949-4715-A9F8-999956761A15}"/>
                </a:ext>
              </a:extLst>
            </p:cNvPr>
            <p:cNvSpPr/>
            <p:nvPr/>
          </p:nvSpPr>
          <p:spPr>
            <a:xfrm>
              <a:off x="2160222" y="6370820"/>
              <a:ext cx="720000" cy="487180"/>
            </a:xfrm>
            <a:prstGeom prst="rect">
              <a:avLst/>
            </a:prstGeom>
            <a:solidFill>
              <a:srgbClr val="C72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xmlns="" id="{1B60B882-A38E-4F5D-A490-78342BCA59E3}"/>
                </a:ext>
              </a:extLst>
            </p:cNvPr>
            <p:cNvSpPr/>
            <p:nvPr/>
          </p:nvSpPr>
          <p:spPr>
            <a:xfrm>
              <a:off x="2880296" y="6370820"/>
              <a:ext cx="720000" cy="487180"/>
            </a:xfrm>
            <a:prstGeom prst="rect">
              <a:avLst/>
            </a:prstGeom>
            <a:solidFill>
              <a:srgbClr val="EF40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xmlns="" id="{A5E0D204-5081-4CD2-B1C4-58EFE1C178BB}"/>
                </a:ext>
              </a:extLst>
            </p:cNvPr>
            <p:cNvSpPr/>
            <p:nvPr/>
          </p:nvSpPr>
          <p:spPr>
            <a:xfrm>
              <a:off x="3600370" y="6370820"/>
              <a:ext cx="720000" cy="487180"/>
            </a:xfrm>
            <a:prstGeom prst="rect">
              <a:avLst/>
            </a:prstGeom>
            <a:solidFill>
              <a:srgbClr val="27BF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xmlns="" id="{B95E8FB9-62E1-4736-A731-883EA560791E}"/>
                </a:ext>
              </a:extLst>
            </p:cNvPr>
            <p:cNvSpPr/>
            <p:nvPr/>
          </p:nvSpPr>
          <p:spPr>
            <a:xfrm>
              <a:off x="4320444" y="6370820"/>
              <a:ext cx="720000" cy="487180"/>
            </a:xfrm>
            <a:prstGeom prst="rect">
              <a:avLst/>
            </a:prstGeom>
            <a:solidFill>
              <a:srgbClr val="FBC4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xmlns="" id="{E3405CD6-C025-46EB-BCA4-522F101D9592}"/>
                </a:ext>
              </a:extLst>
            </p:cNvPr>
            <p:cNvSpPr/>
            <p:nvPr/>
          </p:nvSpPr>
          <p:spPr>
            <a:xfrm>
              <a:off x="5040518" y="6370820"/>
              <a:ext cx="720000" cy="487180"/>
            </a:xfrm>
            <a:prstGeom prst="rect">
              <a:avLst/>
            </a:prstGeom>
            <a:solidFill>
              <a:srgbClr val="A21C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xmlns="" id="{DF3D4014-209C-43D3-9907-9B22F6AE8BB0}"/>
                </a:ext>
              </a:extLst>
            </p:cNvPr>
            <p:cNvSpPr/>
            <p:nvPr/>
          </p:nvSpPr>
          <p:spPr>
            <a:xfrm>
              <a:off x="5760592" y="6370820"/>
              <a:ext cx="720000" cy="487180"/>
            </a:xfrm>
            <a:prstGeom prst="rect">
              <a:avLst/>
            </a:prstGeom>
            <a:solidFill>
              <a:srgbClr val="F26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xmlns="" id="{5009A329-D54A-4F66-B4B5-6A8B32C6FCD2}"/>
                </a:ext>
              </a:extLst>
            </p:cNvPr>
            <p:cNvSpPr/>
            <p:nvPr/>
          </p:nvSpPr>
          <p:spPr>
            <a:xfrm>
              <a:off x="6480666" y="6370820"/>
              <a:ext cx="720000" cy="487180"/>
            </a:xfrm>
            <a:prstGeom prst="rect">
              <a:avLst/>
            </a:prstGeom>
            <a:solidFill>
              <a:srgbClr val="DE17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xmlns="" id="{62D69E12-4507-44FF-88F1-7EF3DDCED263}"/>
                </a:ext>
              </a:extLst>
            </p:cNvPr>
            <p:cNvSpPr/>
            <p:nvPr/>
          </p:nvSpPr>
          <p:spPr>
            <a:xfrm>
              <a:off x="7200740" y="6370820"/>
              <a:ext cx="720000" cy="487180"/>
            </a:xfrm>
            <a:prstGeom prst="rect">
              <a:avLst/>
            </a:prstGeom>
            <a:solidFill>
              <a:srgbClr val="F9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xmlns="" id="{CB989BFE-2014-4143-B50F-CFDB2D19823A}"/>
                </a:ext>
              </a:extLst>
            </p:cNvPr>
            <p:cNvSpPr/>
            <p:nvPr/>
          </p:nvSpPr>
          <p:spPr>
            <a:xfrm>
              <a:off x="7920814" y="6370820"/>
              <a:ext cx="720000" cy="487180"/>
            </a:xfrm>
            <a:prstGeom prst="rect">
              <a:avLst/>
            </a:prstGeom>
            <a:solidFill>
              <a:srgbClr val="BF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xmlns="" id="{A7B982D6-89C0-4D9E-8C6B-7BB4BD6FB73D}"/>
                </a:ext>
              </a:extLst>
            </p:cNvPr>
            <p:cNvSpPr/>
            <p:nvPr/>
          </p:nvSpPr>
          <p:spPr>
            <a:xfrm>
              <a:off x="8640888" y="6370820"/>
              <a:ext cx="720000" cy="487180"/>
            </a:xfrm>
            <a:prstGeom prst="rect">
              <a:avLst/>
            </a:prstGeom>
            <a:solidFill>
              <a:srgbClr val="407F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xmlns="" id="{3F0FAB7B-EE48-4015-8663-6335A4A48D0C}"/>
                </a:ext>
              </a:extLst>
            </p:cNvPr>
            <p:cNvSpPr/>
            <p:nvPr/>
          </p:nvSpPr>
          <p:spPr>
            <a:xfrm>
              <a:off x="9360962" y="6370820"/>
              <a:ext cx="720000" cy="487180"/>
            </a:xfrm>
            <a:prstGeom prst="rect">
              <a:avLst/>
            </a:prstGeom>
            <a:solidFill>
              <a:srgbClr val="1E97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xmlns="" id="{1A9E8484-E039-4F87-B004-DE7F361F408B}"/>
                </a:ext>
              </a:extLst>
            </p:cNvPr>
            <p:cNvSpPr/>
            <p:nvPr/>
          </p:nvSpPr>
          <p:spPr>
            <a:xfrm>
              <a:off x="10081036" y="6370820"/>
              <a:ext cx="720000" cy="487180"/>
            </a:xfrm>
            <a:prstGeom prst="rect">
              <a:avLst/>
            </a:prstGeom>
            <a:solidFill>
              <a:srgbClr val="5A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xmlns="" id="{212B1AFE-BD90-4CED-B130-1F8003E17FFE}"/>
                </a:ext>
              </a:extLst>
            </p:cNvPr>
            <p:cNvSpPr/>
            <p:nvPr/>
          </p:nvSpPr>
          <p:spPr>
            <a:xfrm>
              <a:off x="10801110" y="6370820"/>
              <a:ext cx="720000" cy="487180"/>
            </a:xfrm>
            <a:prstGeom prst="rect">
              <a:avLst/>
            </a:prstGeom>
            <a:solidFill>
              <a:srgbClr val="136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xmlns="" id="{04189289-D17F-4ACD-A542-D2FE3C52A9EE}"/>
                </a:ext>
              </a:extLst>
            </p:cNvPr>
            <p:cNvSpPr/>
            <p:nvPr/>
          </p:nvSpPr>
          <p:spPr>
            <a:xfrm>
              <a:off x="11521180" y="6370820"/>
              <a:ext cx="720000" cy="487180"/>
            </a:xfrm>
            <a:prstGeom prst="rect">
              <a:avLst/>
            </a:prstGeom>
            <a:solidFill>
              <a:srgbClr val="1549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0F0E7849-9BB3-4226-813A-5B2069F38E13}"/>
              </a:ext>
            </a:extLst>
          </p:cNvPr>
          <p:cNvSpPr txBox="1"/>
          <p:nvPr/>
        </p:nvSpPr>
        <p:spPr>
          <a:xfrm>
            <a:off x="766647" y="433759"/>
            <a:ext cx="981965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t-BR" sz="4000" cap="all" dirty="0" smtClean="0">
                <a:solidFill>
                  <a:srgbClr val="1F97D4"/>
                </a:solidFill>
              </a:rPr>
              <a:t>AÇÃO IV</a:t>
            </a:r>
            <a:endParaRPr lang="pt-BR" sz="4000" cap="all" dirty="0">
              <a:solidFill>
                <a:srgbClr val="1F97D4"/>
              </a:solidFill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AEBB1318-E5FA-43B8-A97B-6FEBD074EC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719053"/>
              </p:ext>
            </p:extLst>
          </p:nvPr>
        </p:nvGraphicFramePr>
        <p:xfrm>
          <a:off x="581894" y="1234009"/>
          <a:ext cx="11185234" cy="50281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58167">
                  <a:extLst>
                    <a:ext uri="{9D8B030D-6E8A-4147-A177-3AD203B41FA5}">
                      <a16:colId xmlns:a16="http://schemas.microsoft.com/office/drawing/2014/main" xmlns="" val="3901798504"/>
                    </a:ext>
                  </a:extLst>
                </a:gridCol>
                <a:gridCol w="8827067">
                  <a:extLst>
                    <a:ext uri="{9D8B030D-6E8A-4147-A177-3AD203B41FA5}">
                      <a16:colId xmlns:a16="http://schemas.microsoft.com/office/drawing/2014/main" xmlns="" val="3657827861"/>
                    </a:ext>
                  </a:extLst>
                </a:gridCol>
              </a:tblGrid>
              <a:tr h="469073">
                <a:tc gridSpan="2"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Realização de seminário sobre Problemas Fundiários no Distrito Federal </a:t>
                      </a:r>
                    </a:p>
                  </a:txBody>
                  <a:tcPr anchor="ctr">
                    <a:solidFill>
                      <a:srgbClr val="42C5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effectLst/>
                        </a:rPr>
                        <a:t>Código Assunto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87512690"/>
                  </a:ext>
                </a:extLst>
              </a:tr>
              <a:tr h="2268231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Por que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Atualmente, todas as unidades regionais do Distrito Federal possuem sérios problemas relacionados a parcelamento irregular do solo urbano, com graves violações ao ordenamento urbanístico e impactos socioambientais de grande extensão e, em alguns aspectos,  com baixo grau de reversibilidade, tais como: desmatamento, expulsão da fauna nativa, impermeabilização do solo, erosão, assoreamento de cursos d’água, deposição irregular de resíduos sólidos, adensamento populacional desprovido de equipamentos urbanos com necessidade de abastecimento de água, prejuízo à saúde, ligações inadequadas de energia, exposição a riscos de desastres, e outros impactos na mudança climática.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2475801"/>
                  </a:ext>
                </a:extLst>
              </a:tr>
              <a:tr h="324033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Onde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Vara do Meio Ambiente, Varas Criminais, Corregedoria, 2VP, SEPG, ACS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6837206"/>
                  </a:ext>
                </a:extLst>
              </a:tr>
              <a:tr h="324033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Por quem será feita? 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Vara do Meio Ambiente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0812277"/>
                  </a:ext>
                </a:extLst>
              </a:tr>
              <a:tr h="810083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Como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Estruturação de realização de Webinar, com a participação de magistrados e especialistas em matéria ambiental para debater os maiores problemas enfrentados pelo judiciário no DF.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7765665"/>
                  </a:ext>
                </a:extLst>
              </a:tr>
              <a:tr h="324033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Quando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Agosto a dezembro/2021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3624089"/>
                  </a:ext>
                </a:extLst>
              </a:tr>
              <a:tr h="324033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Quanto custará?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Sem custos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5226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9725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>
            <a:extLst>
              <a:ext uri="{FF2B5EF4-FFF2-40B4-BE49-F238E27FC236}">
                <a16:creationId xmlns:a16="http://schemas.microsoft.com/office/drawing/2014/main" xmlns="" id="{F7D55E2D-60E8-4EFA-AA07-6EB7DBBDEB43}"/>
              </a:ext>
            </a:extLst>
          </p:cNvPr>
          <p:cNvGrpSpPr/>
          <p:nvPr/>
        </p:nvGrpSpPr>
        <p:grpSpPr>
          <a:xfrm>
            <a:off x="-24590" y="6670622"/>
            <a:ext cx="12241180" cy="187377"/>
            <a:chOff x="0" y="6370820"/>
            <a:chExt cx="12241180" cy="487180"/>
          </a:xfrm>
        </p:grpSpPr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xmlns="" id="{094AE844-273D-4AD1-831D-E672C243B771}"/>
                </a:ext>
              </a:extLst>
            </p:cNvPr>
            <p:cNvSpPr/>
            <p:nvPr/>
          </p:nvSpPr>
          <p:spPr>
            <a:xfrm>
              <a:off x="0" y="6370820"/>
              <a:ext cx="720000" cy="487180"/>
            </a:xfrm>
            <a:prstGeom prst="rect">
              <a:avLst/>
            </a:prstGeom>
            <a:solidFill>
              <a:srgbClr val="E52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xmlns="" id="{FCB935F0-928E-4585-B5F6-5BA2A3490554}"/>
                </a:ext>
              </a:extLst>
            </p:cNvPr>
            <p:cNvSpPr/>
            <p:nvPr/>
          </p:nvSpPr>
          <p:spPr>
            <a:xfrm>
              <a:off x="720074" y="6370820"/>
              <a:ext cx="720000" cy="487180"/>
            </a:xfrm>
            <a:prstGeom prst="rect">
              <a:avLst/>
            </a:prstGeom>
            <a:solidFill>
              <a:srgbClr val="DEA7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xmlns="" id="{A681C6CB-DA2E-4209-AB0C-D2407D69DF59}"/>
                </a:ext>
              </a:extLst>
            </p:cNvPr>
            <p:cNvSpPr/>
            <p:nvPr/>
          </p:nvSpPr>
          <p:spPr>
            <a:xfrm>
              <a:off x="1440148" y="6370820"/>
              <a:ext cx="720000" cy="487180"/>
            </a:xfrm>
            <a:prstGeom prst="rect">
              <a:avLst/>
            </a:prstGeom>
            <a:solidFill>
              <a:srgbClr val="4CA1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xmlns="" id="{8713BA2F-E949-4715-A9F8-999956761A15}"/>
                </a:ext>
              </a:extLst>
            </p:cNvPr>
            <p:cNvSpPr/>
            <p:nvPr/>
          </p:nvSpPr>
          <p:spPr>
            <a:xfrm>
              <a:off x="2160222" y="6370820"/>
              <a:ext cx="720000" cy="487180"/>
            </a:xfrm>
            <a:prstGeom prst="rect">
              <a:avLst/>
            </a:prstGeom>
            <a:solidFill>
              <a:srgbClr val="C72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xmlns="" id="{1B60B882-A38E-4F5D-A490-78342BCA59E3}"/>
                </a:ext>
              </a:extLst>
            </p:cNvPr>
            <p:cNvSpPr/>
            <p:nvPr/>
          </p:nvSpPr>
          <p:spPr>
            <a:xfrm>
              <a:off x="2880296" y="6370820"/>
              <a:ext cx="720000" cy="487180"/>
            </a:xfrm>
            <a:prstGeom prst="rect">
              <a:avLst/>
            </a:prstGeom>
            <a:solidFill>
              <a:srgbClr val="EF40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xmlns="" id="{A5E0D204-5081-4CD2-B1C4-58EFE1C178BB}"/>
                </a:ext>
              </a:extLst>
            </p:cNvPr>
            <p:cNvSpPr/>
            <p:nvPr/>
          </p:nvSpPr>
          <p:spPr>
            <a:xfrm>
              <a:off x="3600370" y="6370820"/>
              <a:ext cx="720000" cy="487180"/>
            </a:xfrm>
            <a:prstGeom prst="rect">
              <a:avLst/>
            </a:prstGeom>
            <a:solidFill>
              <a:srgbClr val="27BF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xmlns="" id="{B95E8FB9-62E1-4736-A731-883EA560791E}"/>
                </a:ext>
              </a:extLst>
            </p:cNvPr>
            <p:cNvSpPr/>
            <p:nvPr/>
          </p:nvSpPr>
          <p:spPr>
            <a:xfrm>
              <a:off x="4320444" y="6370820"/>
              <a:ext cx="720000" cy="487180"/>
            </a:xfrm>
            <a:prstGeom prst="rect">
              <a:avLst/>
            </a:prstGeom>
            <a:solidFill>
              <a:srgbClr val="FBC4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xmlns="" id="{E3405CD6-C025-46EB-BCA4-522F101D9592}"/>
                </a:ext>
              </a:extLst>
            </p:cNvPr>
            <p:cNvSpPr/>
            <p:nvPr/>
          </p:nvSpPr>
          <p:spPr>
            <a:xfrm>
              <a:off x="5040518" y="6370820"/>
              <a:ext cx="720000" cy="487180"/>
            </a:xfrm>
            <a:prstGeom prst="rect">
              <a:avLst/>
            </a:prstGeom>
            <a:solidFill>
              <a:srgbClr val="A21C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xmlns="" id="{DF3D4014-209C-43D3-9907-9B22F6AE8BB0}"/>
                </a:ext>
              </a:extLst>
            </p:cNvPr>
            <p:cNvSpPr/>
            <p:nvPr/>
          </p:nvSpPr>
          <p:spPr>
            <a:xfrm>
              <a:off x="5760592" y="6370820"/>
              <a:ext cx="720000" cy="487180"/>
            </a:xfrm>
            <a:prstGeom prst="rect">
              <a:avLst/>
            </a:prstGeom>
            <a:solidFill>
              <a:srgbClr val="F26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xmlns="" id="{5009A329-D54A-4F66-B4B5-6A8B32C6FCD2}"/>
                </a:ext>
              </a:extLst>
            </p:cNvPr>
            <p:cNvSpPr/>
            <p:nvPr/>
          </p:nvSpPr>
          <p:spPr>
            <a:xfrm>
              <a:off x="6480666" y="6370820"/>
              <a:ext cx="720000" cy="487180"/>
            </a:xfrm>
            <a:prstGeom prst="rect">
              <a:avLst/>
            </a:prstGeom>
            <a:solidFill>
              <a:srgbClr val="DE17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xmlns="" id="{62D69E12-4507-44FF-88F1-7EF3DDCED263}"/>
                </a:ext>
              </a:extLst>
            </p:cNvPr>
            <p:cNvSpPr/>
            <p:nvPr/>
          </p:nvSpPr>
          <p:spPr>
            <a:xfrm>
              <a:off x="7200740" y="6370820"/>
              <a:ext cx="720000" cy="487180"/>
            </a:xfrm>
            <a:prstGeom prst="rect">
              <a:avLst/>
            </a:prstGeom>
            <a:solidFill>
              <a:srgbClr val="F9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xmlns="" id="{CB989BFE-2014-4143-B50F-CFDB2D19823A}"/>
                </a:ext>
              </a:extLst>
            </p:cNvPr>
            <p:cNvSpPr/>
            <p:nvPr/>
          </p:nvSpPr>
          <p:spPr>
            <a:xfrm>
              <a:off x="7920814" y="6370820"/>
              <a:ext cx="720000" cy="487180"/>
            </a:xfrm>
            <a:prstGeom prst="rect">
              <a:avLst/>
            </a:prstGeom>
            <a:solidFill>
              <a:srgbClr val="BF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xmlns="" id="{A7B982D6-89C0-4D9E-8C6B-7BB4BD6FB73D}"/>
                </a:ext>
              </a:extLst>
            </p:cNvPr>
            <p:cNvSpPr/>
            <p:nvPr/>
          </p:nvSpPr>
          <p:spPr>
            <a:xfrm>
              <a:off x="8640888" y="6370820"/>
              <a:ext cx="720000" cy="487180"/>
            </a:xfrm>
            <a:prstGeom prst="rect">
              <a:avLst/>
            </a:prstGeom>
            <a:solidFill>
              <a:srgbClr val="407F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xmlns="" id="{3F0FAB7B-EE48-4015-8663-6335A4A48D0C}"/>
                </a:ext>
              </a:extLst>
            </p:cNvPr>
            <p:cNvSpPr/>
            <p:nvPr/>
          </p:nvSpPr>
          <p:spPr>
            <a:xfrm>
              <a:off x="9360962" y="6370820"/>
              <a:ext cx="720000" cy="487180"/>
            </a:xfrm>
            <a:prstGeom prst="rect">
              <a:avLst/>
            </a:prstGeom>
            <a:solidFill>
              <a:srgbClr val="1E97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xmlns="" id="{1A9E8484-E039-4F87-B004-DE7F361F408B}"/>
                </a:ext>
              </a:extLst>
            </p:cNvPr>
            <p:cNvSpPr/>
            <p:nvPr/>
          </p:nvSpPr>
          <p:spPr>
            <a:xfrm>
              <a:off x="10081036" y="6370820"/>
              <a:ext cx="720000" cy="487180"/>
            </a:xfrm>
            <a:prstGeom prst="rect">
              <a:avLst/>
            </a:prstGeom>
            <a:solidFill>
              <a:srgbClr val="5A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xmlns="" id="{212B1AFE-BD90-4CED-B130-1F8003E17FFE}"/>
                </a:ext>
              </a:extLst>
            </p:cNvPr>
            <p:cNvSpPr/>
            <p:nvPr/>
          </p:nvSpPr>
          <p:spPr>
            <a:xfrm>
              <a:off x="10801110" y="6370820"/>
              <a:ext cx="720000" cy="487180"/>
            </a:xfrm>
            <a:prstGeom prst="rect">
              <a:avLst/>
            </a:prstGeom>
            <a:solidFill>
              <a:srgbClr val="136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xmlns="" id="{04189289-D17F-4ACD-A542-D2FE3C52A9EE}"/>
                </a:ext>
              </a:extLst>
            </p:cNvPr>
            <p:cNvSpPr/>
            <p:nvPr/>
          </p:nvSpPr>
          <p:spPr>
            <a:xfrm>
              <a:off x="11521180" y="6370820"/>
              <a:ext cx="720000" cy="487180"/>
            </a:xfrm>
            <a:prstGeom prst="rect">
              <a:avLst/>
            </a:prstGeom>
            <a:solidFill>
              <a:srgbClr val="1549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0F0E7849-9BB3-4226-813A-5B2069F38E13}"/>
              </a:ext>
            </a:extLst>
          </p:cNvPr>
          <p:cNvSpPr txBox="1"/>
          <p:nvPr/>
        </p:nvSpPr>
        <p:spPr>
          <a:xfrm>
            <a:off x="766647" y="433759"/>
            <a:ext cx="981965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t-BR" sz="4000" cap="all" dirty="0" smtClean="0">
                <a:solidFill>
                  <a:srgbClr val="1F97D4"/>
                </a:solidFill>
              </a:rPr>
              <a:t>AÇÃO V</a:t>
            </a:r>
            <a:endParaRPr lang="pt-BR" sz="4000" cap="all" dirty="0">
              <a:solidFill>
                <a:srgbClr val="1F97D4"/>
              </a:solidFill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AEBB1318-E5FA-43B8-A97B-6FEBD074EC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008718"/>
              </p:ext>
            </p:extLst>
          </p:nvPr>
        </p:nvGraphicFramePr>
        <p:xfrm>
          <a:off x="718437" y="1499877"/>
          <a:ext cx="10559472" cy="437622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35096">
                  <a:extLst>
                    <a:ext uri="{9D8B030D-6E8A-4147-A177-3AD203B41FA5}">
                      <a16:colId xmlns:a16="http://schemas.microsoft.com/office/drawing/2014/main" xmlns="" val="3901798504"/>
                    </a:ext>
                  </a:extLst>
                </a:gridCol>
                <a:gridCol w="8424376">
                  <a:extLst>
                    <a:ext uri="{9D8B030D-6E8A-4147-A177-3AD203B41FA5}">
                      <a16:colId xmlns:a16="http://schemas.microsoft.com/office/drawing/2014/main" xmlns="" val="3657827861"/>
                    </a:ext>
                  </a:extLst>
                </a:gridCol>
              </a:tblGrid>
              <a:tr h="649093">
                <a:tc gridSpan="2"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Estudos de implementação de Comitê Interinstitucional de apoio às operações de reintegração de posse </a:t>
                      </a:r>
                    </a:p>
                  </a:txBody>
                  <a:tcPr anchor="ctr">
                    <a:solidFill>
                      <a:srgbClr val="42C5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effectLst/>
                        </a:rPr>
                        <a:t>Código Assunto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87512690"/>
                  </a:ext>
                </a:extLst>
              </a:tr>
              <a:tr h="1180303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Por que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Nos litígios coletivos, em ações de reintegração de posse, a VMADUF identifica a necessidade de atuação conjunta e articulada entre órgãos públicos envolvidos (Ex.: Secretarias do GDF que atuam nas áreas de assistência social, e Conselhos Tutelares), a fim de que seja dado apoio integral à comunidade. </a:t>
                      </a:r>
                      <a:endParaRPr lang="pt-BR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2475801"/>
                  </a:ext>
                </a:extLst>
              </a:tr>
              <a:tr h="423100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Onde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VMADUF e órgãos públicos parceiros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6837206"/>
                  </a:ext>
                </a:extLst>
              </a:tr>
              <a:tr h="534119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Por quem será feita? 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VMADUF e órgãos parceiros, com apoio da SEPG, Presidência e 2VP, nas ações de cidadania.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0812277"/>
                  </a:ext>
                </a:extLst>
              </a:tr>
              <a:tr h="635548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Como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Estruturação de Termo de Parceria com os órgãos e Plano de Trabalho voltado à articulação e atuação junto à comunidade, nos casos de reintegração de posse.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7765665"/>
                  </a:ext>
                </a:extLst>
              </a:tr>
              <a:tr h="426977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Quando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junho a dezembro/2021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3624089"/>
                  </a:ext>
                </a:extLst>
              </a:tr>
              <a:tr h="408171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Quanto custará?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Sem custos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5226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071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>
            <a:extLst>
              <a:ext uri="{FF2B5EF4-FFF2-40B4-BE49-F238E27FC236}">
                <a16:creationId xmlns:a16="http://schemas.microsoft.com/office/drawing/2014/main" xmlns="" id="{F7D55E2D-60E8-4EFA-AA07-6EB7DBBDEB43}"/>
              </a:ext>
            </a:extLst>
          </p:cNvPr>
          <p:cNvGrpSpPr/>
          <p:nvPr/>
        </p:nvGrpSpPr>
        <p:grpSpPr>
          <a:xfrm>
            <a:off x="-24590" y="6670622"/>
            <a:ext cx="12241180" cy="187377"/>
            <a:chOff x="0" y="6370820"/>
            <a:chExt cx="12241180" cy="487180"/>
          </a:xfrm>
        </p:grpSpPr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xmlns="" id="{094AE844-273D-4AD1-831D-E672C243B771}"/>
                </a:ext>
              </a:extLst>
            </p:cNvPr>
            <p:cNvSpPr/>
            <p:nvPr/>
          </p:nvSpPr>
          <p:spPr>
            <a:xfrm>
              <a:off x="0" y="6370820"/>
              <a:ext cx="720000" cy="487180"/>
            </a:xfrm>
            <a:prstGeom prst="rect">
              <a:avLst/>
            </a:prstGeom>
            <a:solidFill>
              <a:srgbClr val="E52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xmlns="" id="{FCB935F0-928E-4585-B5F6-5BA2A3490554}"/>
                </a:ext>
              </a:extLst>
            </p:cNvPr>
            <p:cNvSpPr/>
            <p:nvPr/>
          </p:nvSpPr>
          <p:spPr>
            <a:xfrm>
              <a:off x="720074" y="6370820"/>
              <a:ext cx="720000" cy="487180"/>
            </a:xfrm>
            <a:prstGeom prst="rect">
              <a:avLst/>
            </a:prstGeom>
            <a:solidFill>
              <a:srgbClr val="DEA7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xmlns="" id="{A681C6CB-DA2E-4209-AB0C-D2407D69DF59}"/>
                </a:ext>
              </a:extLst>
            </p:cNvPr>
            <p:cNvSpPr/>
            <p:nvPr/>
          </p:nvSpPr>
          <p:spPr>
            <a:xfrm>
              <a:off x="1440148" y="6370820"/>
              <a:ext cx="720000" cy="487180"/>
            </a:xfrm>
            <a:prstGeom prst="rect">
              <a:avLst/>
            </a:prstGeom>
            <a:solidFill>
              <a:srgbClr val="4CA1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xmlns="" id="{8713BA2F-E949-4715-A9F8-999956761A15}"/>
                </a:ext>
              </a:extLst>
            </p:cNvPr>
            <p:cNvSpPr/>
            <p:nvPr/>
          </p:nvSpPr>
          <p:spPr>
            <a:xfrm>
              <a:off x="2160222" y="6370820"/>
              <a:ext cx="720000" cy="487180"/>
            </a:xfrm>
            <a:prstGeom prst="rect">
              <a:avLst/>
            </a:prstGeom>
            <a:solidFill>
              <a:srgbClr val="C72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xmlns="" id="{1B60B882-A38E-4F5D-A490-78342BCA59E3}"/>
                </a:ext>
              </a:extLst>
            </p:cNvPr>
            <p:cNvSpPr/>
            <p:nvPr/>
          </p:nvSpPr>
          <p:spPr>
            <a:xfrm>
              <a:off x="2880296" y="6370820"/>
              <a:ext cx="720000" cy="487180"/>
            </a:xfrm>
            <a:prstGeom prst="rect">
              <a:avLst/>
            </a:prstGeom>
            <a:solidFill>
              <a:srgbClr val="EF40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xmlns="" id="{A5E0D204-5081-4CD2-B1C4-58EFE1C178BB}"/>
                </a:ext>
              </a:extLst>
            </p:cNvPr>
            <p:cNvSpPr/>
            <p:nvPr/>
          </p:nvSpPr>
          <p:spPr>
            <a:xfrm>
              <a:off x="3600370" y="6370820"/>
              <a:ext cx="720000" cy="487180"/>
            </a:xfrm>
            <a:prstGeom prst="rect">
              <a:avLst/>
            </a:prstGeom>
            <a:solidFill>
              <a:srgbClr val="27BF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xmlns="" id="{B95E8FB9-62E1-4736-A731-883EA560791E}"/>
                </a:ext>
              </a:extLst>
            </p:cNvPr>
            <p:cNvSpPr/>
            <p:nvPr/>
          </p:nvSpPr>
          <p:spPr>
            <a:xfrm>
              <a:off x="4320444" y="6370820"/>
              <a:ext cx="720000" cy="487180"/>
            </a:xfrm>
            <a:prstGeom prst="rect">
              <a:avLst/>
            </a:prstGeom>
            <a:solidFill>
              <a:srgbClr val="FBC4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xmlns="" id="{E3405CD6-C025-46EB-BCA4-522F101D9592}"/>
                </a:ext>
              </a:extLst>
            </p:cNvPr>
            <p:cNvSpPr/>
            <p:nvPr/>
          </p:nvSpPr>
          <p:spPr>
            <a:xfrm>
              <a:off x="5040518" y="6370820"/>
              <a:ext cx="720000" cy="487180"/>
            </a:xfrm>
            <a:prstGeom prst="rect">
              <a:avLst/>
            </a:prstGeom>
            <a:solidFill>
              <a:srgbClr val="A21C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xmlns="" id="{DF3D4014-209C-43D3-9907-9B22F6AE8BB0}"/>
                </a:ext>
              </a:extLst>
            </p:cNvPr>
            <p:cNvSpPr/>
            <p:nvPr/>
          </p:nvSpPr>
          <p:spPr>
            <a:xfrm>
              <a:off x="5760592" y="6370820"/>
              <a:ext cx="720000" cy="487180"/>
            </a:xfrm>
            <a:prstGeom prst="rect">
              <a:avLst/>
            </a:prstGeom>
            <a:solidFill>
              <a:srgbClr val="F26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xmlns="" id="{5009A329-D54A-4F66-B4B5-6A8B32C6FCD2}"/>
                </a:ext>
              </a:extLst>
            </p:cNvPr>
            <p:cNvSpPr/>
            <p:nvPr/>
          </p:nvSpPr>
          <p:spPr>
            <a:xfrm>
              <a:off x="6480666" y="6370820"/>
              <a:ext cx="720000" cy="487180"/>
            </a:xfrm>
            <a:prstGeom prst="rect">
              <a:avLst/>
            </a:prstGeom>
            <a:solidFill>
              <a:srgbClr val="DE17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xmlns="" id="{62D69E12-4507-44FF-88F1-7EF3DDCED263}"/>
                </a:ext>
              </a:extLst>
            </p:cNvPr>
            <p:cNvSpPr/>
            <p:nvPr/>
          </p:nvSpPr>
          <p:spPr>
            <a:xfrm>
              <a:off x="7200740" y="6370820"/>
              <a:ext cx="720000" cy="487180"/>
            </a:xfrm>
            <a:prstGeom prst="rect">
              <a:avLst/>
            </a:prstGeom>
            <a:solidFill>
              <a:srgbClr val="F9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xmlns="" id="{CB989BFE-2014-4143-B50F-CFDB2D19823A}"/>
                </a:ext>
              </a:extLst>
            </p:cNvPr>
            <p:cNvSpPr/>
            <p:nvPr/>
          </p:nvSpPr>
          <p:spPr>
            <a:xfrm>
              <a:off x="7920814" y="6370820"/>
              <a:ext cx="720000" cy="487180"/>
            </a:xfrm>
            <a:prstGeom prst="rect">
              <a:avLst/>
            </a:prstGeom>
            <a:solidFill>
              <a:srgbClr val="BF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xmlns="" id="{A7B982D6-89C0-4D9E-8C6B-7BB4BD6FB73D}"/>
                </a:ext>
              </a:extLst>
            </p:cNvPr>
            <p:cNvSpPr/>
            <p:nvPr/>
          </p:nvSpPr>
          <p:spPr>
            <a:xfrm>
              <a:off x="8640888" y="6370820"/>
              <a:ext cx="720000" cy="487180"/>
            </a:xfrm>
            <a:prstGeom prst="rect">
              <a:avLst/>
            </a:prstGeom>
            <a:solidFill>
              <a:srgbClr val="407F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xmlns="" id="{3F0FAB7B-EE48-4015-8663-6335A4A48D0C}"/>
                </a:ext>
              </a:extLst>
            </p:cNvPr>
            <p:cNvSpPr/>
            <p:nvPr/>
          </p:nvSpPr>
          <p:spPr>
            <a:xfrm>
              <a:off x="9360962" y="6370820"/>
              <a:ext cx="720000" cy="487180"/>
            </a:xfrm>
            <a:prstGeom prst="rect">
              <a:avLst/>
            </a:prstGeom>
            <a:solidFill>
              <a:srgbClr val="1E97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xmlns="" id="{1A9E8484-E039-4F87-B004-DE7F361F408B}"/>
                </a:ext>
              </a:extLst>
            </p:cNvPr>
            <p:cNvSpPr/>
            <p:nvPr/>
          </p:nvSpPr>
          <p:spPr>
            <a:xfrm>
              <a:off x="10081036" y="6370820"/>
              <a:ext cx="720000" cy="487180"/>
            </a:xfrm>
            <a:prstGeom prst="rect">
              <a:avLst/>
            </a:prstGeom>
            <a:solidFill>
              <a:srgbClr val="5A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xmlns="" id="{212B1AFE-BD90-4CED-B130-1F8003E17FFE}"/>
                </a:ext>
              </a:extLst>
            </p:cNvPr>
            <p:cNvSpPr/>
            <p:nvPr/>
          </p:nvSpPr>
          <p:spPr>
            <a:xfrm>
              <a:off x="10801110" y="6370820"/>
              <a:ext cx="720000" cy="487180"/>
            </a:xfrm>
            <a:prstGeom prst="rect">
              <a:avLst/>
            </a:prstGeom>
            <a:solidFill>
              <a:srgbClr val="136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xmlns="" id="{04189289-D17F-4ACD-A542-D2FE3C52A9EE}"/>
                </a:ext>
              </a:extLst>
            </p:cNvPr>
            <p:cNvSpPr/>
            <p:nvPr/>
          </p:nvSpPr>
          <p:spPr>
            <a:xfrm>
              <a:off x="11521180" y="6370820"/>
              <a:ext cx="720000" cy="487180"/>
            </a:xfrm>
            <a:prstGeom prst="rect">
              <a:avLst/>
            </a:prstGeom>
            <a:solidFill>
              <a:srgbClr val="1549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0F0E7849-9BB3-4226-813A-5B2069F38E13}"/>
              </a:ext>
            </a:extLst>
          </p:cNvPr>
          <p:cNvSpPr txBox="1"/>
          <p:nvPr/>
        </p:nvSpPr>
        <p:spPr>
          <a:xfrm>
            <a:off x="766647" y="433759"/>
            <a:ext cx="981965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t-BR" sz="4000" cap="all" dirty="0" smtClean="0">
                <a:solidFill>
                  <a:srgbClr val="1F97D4"/>
                </a:solidFill>
              </a:rPr>
              <a:t>AÇÃO VI</a:t>
            </a:r>
            <a:endParaRPr lang="pt-BR" sz="4000" cap="all" dirty="0">
              <a:solidFill>
                <a:srgbClr val="1F97D4"/>
              </a:solidFill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AEBB1318-E5FA-43B8-A97B-6FEBD074EC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674361"/>
              </p:ext>
            </p:extLst>
          </p:nvPr>
        </p:nvGraphicFramePr>
        <p:xfrm>
          <a:off x="956792" y="1514764"/>
          <a:ext cx="9819654" cy="412865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18305">
                  <a:extLst>
                    <a:ext uri="{9D8B030D-6E8A-4147-A177-3AD203B41FA5}">
                      <a16:colId xmlns:a16="http://schemas.microsoft.com/office/drawing/2014/main" xmlns="" val="3901798504"/>
                    </a:ext>
                  </a:extLst>
                </a:gridCol>
                <a:gridCol w="7701349">
                  <a:extLst>
                    <a:ext uri="{9D8B030D-6E8A-4147-A177-3AD203B41FA5}">
                      <a16:colId xmlns:a16="http://schemas.microsoft.com/office/drawing/2014/main" xmlns="" val="3657827861"/>
                    </a:ext>
                  </a:extLst>
                </a:gridCol>
              </a:tblGrid>
              <a:tr h="769833">
                <a:tc gridSpan="2"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Capacitação dos CEJUSCS em matéria ambiental</a:t>
                      </a:r>
                    </a:p>
                  </a:txBody>
                  <a:tcPr anchor="ctr">
                    <a:solidFill>
                      <a:srgbClr val="42C5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effectLst/>
                        </a:rPr>
                        <a:t>Código Assunto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87512690"/>
                  </a:ext>
                </a:extLst>
              </a:tr>
              <a:tr h="658190">
                <a:tc>
                  <a:txBody>
                    <a:bodyPr/>
                    <a:lstStyle/>
                    <a:p>
                      <a:pPr algn="just"/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Por que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Necessidade de bom domínio da matéria pelos mediadores, principalmente em relação a questões fundiárias.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2475801"/>
                  </a:ext>
                </a:extLst>
              </a:tr>
              <a:tr h="567031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Onde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 err="1">
                          <a:solidFill>
                            <a:schemeClr val="tx1"/>
                          </a:solidFill>
                        </a:rPr>
                        <a:t>CEJUSCs</a:t>
                      </a:r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, NUPEMEC, 2VP e SEEF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6837206"/>
                  </a:ext>
                </a:extLst>
              </a:tr>
              <a:tr h="489528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Por quem será feita? 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SEEF e 2VP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0812277"/>
                  </a:ext>
                </a:extLst>
              </a:tr>
              <a:tr h="658190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Como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Realização de Seminários e Oficinas sobre as matérias, e se for o caso, inclusão da temática na Semana Nacional de Conciliação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7765665"/>
                  </a:ext>
                </a:extLst>
              </a:tr>
              <a:tr h="514828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Quando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Maio a dezembro/2021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3624089"/>
                  </a:ext>
                </a:extLst>
              </a:tr>
              <a:tr h="471054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Quanto custará?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Sem custos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5226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013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>
            <a:extLst>
              <a:ext uri="{FF2B5EF4-FFF2-40B4-BE49-F238E27FC236}">
                <a16:creationId xmlns:a16="http://schemas.microsoft.com/office/drawing/2014/main" xmlns="" id="{F7D55E2D-60E8-4EFA-AA07-6EB7DBBDEB43}"/>
              </a:ext>
            </a:extLst>
          </p:cNvPr>
          <p:cNvGrpSpPr/>
          <p:nvPr/>
        </p:nvGrpSpPr>
        <p:grpSpPr>
          <a:xfrm>
            <a:off x="-24590" y="6670622"/>
            <a:ext cx="12241180" cy="187377"/>
            <a:chOff x="0" y="6370820"/>
            <a:chExt cx="12241180" cy="487180"/>
          </a:xfrm>
        </p:grpSpPr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xmlns="" id="{094AE844-273D-4AD1-831D-E672C243B771}"/>
                </a:ext>
              </a:extLst>
            </p:cNvPr>
            <p:cNvSpPr/>
            <p:nvPr/>
          </p:nvSpPr>
          <p:spPr>
            <a:xfrm>
              <a:off x="0" y="6370820"/>
              <a:ext cx="720000" cy="487180"/>
            </a:xfrm>
            <a:prstGeom prst="rect">
              <a:avLst/>
            </a:prstGeom>
            <a:solidFill>
              <a:srgbClr val="E52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xmlns="" id="{FCB935F0-928E-4585-B5F6-5BA2A3490554}"/>
                </a:ext>
              </a:extLst>
            </p:cNvPr>
            <p:cNvSpPr/>
            <p:nvPr/>
          </p:nvSpPr>
          <p:spPr>
            <a:xfrm>
              <a:off x="720074" y="6370820"/>
              <a:ext cx="720000" cy="487180"/>
            </a:xfrm>
            <a:prstGeom prst="rect">
              <a:avLst/>
            </a:prstGeom>
            <a:solidFill>
              <a:srgbClr val="DEA7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xmlns="" id="{A681C6CB-DA2E-4209-AB0C-D2407D69DF59}"/>
                </a:ext>
              </a:extLst>
            </p:cNvPr>
            <p:cNvSpPr/>
            <p:nvPr/>
          </p:nvSpPr>
          <p:spPr>
            <a:xfrm>
              <a:off x="1440148" y="6370820"/>
              <a:ext cx="720000" cy="487180"/>
            </a:xfrm>
            <a:prstGeom prst="rect">
              <a:avLst/>
            </a:prstGeom>
            <a:solidFill>
              <a:srgbClr val="4CA1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xmlns="" id="{8713BA2F-E949-4715-A9F8-999956761A15}"/>
                </a:ext>
              </a:extLst>
            </p:cNvPr>
            <p:cNvSpPr/>
            <p:nvPr/>
          </p:nvSpPr>
          <p:spPr>
            <a:xfrm>
              <a:off x="2160222" y="6370820"/>
              <a:ext cx="720000" cy="487180"/>
            </a:xfrm>
            <a:prstGeom prst="rect">
              <a:avLst/>
            </a:prstGeom>
            <a:solidFill>
              <a:srgbClr val="C72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xmlns="" id="{1B60B882-A38E-4F5D-A490-78342BCA59E3}"/>
                </a:ext>
              </a:extLst>
            </p:cNvPr>
            <p:cNvSpPr/>
            <p:nvPr/>
          </p:nvSpPr>
          <p:spPr>
            <a:xfrm>
              <a:off x="2880296" y="6370820"/>
              <a:ext cx="720000" cy="487180"/>
            </a:xfrm>
            <a:prstGeom prst="rect">
              <a:avLst/>
            </a:prstGeom>
            <a:solidFill>
              <a:srgbClr val="EF40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xmlns="" id="{A5E0D204-5081-4CD2-B1C4-58EFE1C178BB}"/>
                </a:ext>
              </a:extLst>
            </p:cNvPr>
            <p:cNvSpPr/>
            <p:nvPr/>
          </p:nvSpPr>
          <p:spPr>
            <a:xfrm>
              <a:off x="3600370" y="6370820"/>
              <a:ext cx="720000" cy="487180"/>
            </a:xfrm>
            <a:prstGeom prst="rect">
              <a:avLst/>
            </a:prstGeom>
            <a:solidFill>
              <a:srgbClr val="27BF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xmlns="" id="{B95E8FB9-62E1-4736-A731-883EA560791E}"/>
                </a:ext>
              </a:extLst>
            </p:cNvPr>
            <p:cNvSpPr/>
            <p:nvPr/>
          </p:nvSpPr>
          <p:spPr>
            <a:xfrm>
              <a:off x="4320444" y="6370820"/>
              <a:ext cx="720000" cy="487180"/>
            </a:xfrm>
            <a:prstGeom prst="rect">
              <a:avLst/>
            </a:prstGeom>
            <a:solidFill>
              <a:srgbClr val="FBC4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xmlns="" id="{E3405CD6-C025-46EB-BCA4-522F101D9592}"/>
                </a:ext>
              </a:extLst>
            </p:cNvPr>
            <p:cNvSpPr/>
            <p:nvPr/>
          </p:nvSpPr>
          <p:spPr>
            <a:xfrm>
              <a:off x="5040518" y="6370820"/>
              <a:ext cx="720000" cy="487180"/>
            </a:xfrm>
            <a:prstGeom prst="rect">
              <a:avLst/>
            </a:prstGeom>
            <a:solidFill>
              <a:srgbClr val="A21C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xmlns="" id="{DF3D4014-209C-43D3-9907-9B22F6AE8BB0}"/>
                </a:ext>
              </a:extLst>
            </p:cNvPr>
            <p:cNvSpPr/>
            <p:nvPr/>
          </p:nvSpPr>
          <p:spPr>
            <a:xfrm>
              <a:off x="5760592" y="6370820"/>
              <a:ext cx="720000" cy="487180"/>
            </a:xfrm>
            <a:prstGeom prst="rect">
              <a:avLst/>
            </a:prstGeom>
            <a:solidFill>
              <a:srgbClr val="F26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xmlns="" id="{5009A329-D54A-4F66-B4B5-6A8B32C6FCD2}"/>
                </a:ext>
              </a:extLst>
            </p:cNvPr>
            <p:cNvSpPr/>
            <p:nvPr/>
          </p:nvSpPr>
          <p:spPr>
            <a:xfrm>
              <a:off x="6480666" y="6370820"/>
              <a:ext cx="720000" cy="487180"/>
            </a:xfrm>
            <a:prstGeom prst="rect">
              <a:avLst/>
            </a:prstGeom>
            <a:solidFill>
              <a:srgbClr val="DE17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xmlns="" id="{62D69E12-4507-44FF-88F1-7EF3DDCED263}"/>
                </a:ext>
              </a:extLst>
            </p:cNvPr>
            <p:cNvSpPr/>
            <p:nvPr/>
          </p:nvSpPr>
          <p:spPr>
            <a:xfrm>
              <a:off x="7200740" y="6370820"/>
              <a:ext cx="720000" cy="487180"/>
            </a:xfrm>
            <a:prstGeom prst="rect">
              <a:avLst/>
            </a:prstGeom>
            <a:solidFill>
              <a:srgbClr val="F9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xmlns="" id="{CB989BFE-2014-4143-B50F-CFDB2D19823A}"/>
                </a:ext>
              </a:extLst>
            </p:cNvPr>
            <p:cNvSpPr/>
            <p:nvPr/>
          </p:nvSpPr>
          <p:spPr>
            <a:xfrm>
              <a:off x="7920814" y="6370820"/>
              <a:ext cx="720000" cy="487180"/>
            </a:xfrm>
            <a:prstGeom prst="rect">
              <a:avLst/>
            </a:prstGeom>
            <a:solidFill>
              <a:srgbClr val="BF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xmlns="" id="{A7B982D6-89C0-4D9E-8C6B-7BB4BD6FB73D}"/>
                </a:ext>
              </a:extLst>
            </p:cNvPr>
            <p:cNvSpPr/>
            <p:nvPr/>
          </p:nvSpPr>
          <p:spPr>
            <a:xfrm>
              <a:off x="8640888" y="6370820"/>
              <a:ext cx="720000" cy="487180"/>
            </a:xfrm>
            <a:prstGeom prst="rect">
              <a:avLst/>
            </a:prstGeom>
            <a:solidFill>
              <a:srgbClr val="407F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xmlns="" id="{3F0FAB7B-EE48-4015-8663-6335A4A48D0C}"/>
                </a:ext>
              </a:extLst>
            </p:cNvPr>
            <p:cNvSpPr/>
            <p:nvPr/>
          </p:nvSpPr>
          <p:spPr>
            <a:xfrm>
              <a:off x="9360962" y="6370820"/>
              <a:ext cx="720000" cy="487180"/>
            </a:xfrm>
            <a:prstGeom prst="rect">
              <a:avLst/>
            </a:prstGeom>
            <a:solidFill>
              <a:srgbClr val="1E97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xmlns="" id="{1A9E8484-E039-4F87-B004-DE7F361F408B}"/>
                </a:ext>
              </a:extLst>
            </p:cNvPr>
            <p:cNvSpPr/>
            <p:nvPr/>
          </p:nvSpPr>
          <p:spPr>
            <a:xfrm>
              <a:off x="10081036" y="6370820"/>
              <a:ext cx="720000" cy="487180"/>
            </a:xfrm>
            <a:prstGeom prst="rect">
              <a:avLst/>
            </a:prstGeom>
            <a:solidFill>
              <a:srgbClr val="5A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xmlns="" id="{212B1AFE-BD90-4CED-B130-1F8003E17FFE}"/>
                </a:ext>
              </a:extLst>
            </p:cNvPr>
            <p:cNvSpPr/>
            <p:nvPr/>
          </p:nvSpPr>
          <p:spPr>
            <a:xfrm>
              <a:off x="10801110" y="6370820"/>
              <a:ext cx="720000" cy="487180"/>
            </a:xfrm>
            <a:prstGeom prst="rect">
              <a:avLst/>
            </a:prstGeom>
            <a:solidFill>
              <a:srgbClr val="136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xmlns="" id="{04189289-D17F-4ACD-A542-D2FE3C52A9EE}"/>
                </a:ext>
              </a:extLst>
            </p:cNvPr>
            <p:cNvSpPr/>
            <p:nvPr/>
          </p:nvSpPr>
          <p:spPr>
            <a:xfrm>
              <a:off x="11521180" y="6370820"/>
              <a:ext cx="720000" cy="487180"/>
            </a:xfrm>
            <a:prstGeom prst="rect">
              <a:avLst/>
            </a:prstGeom>
            <a:solidFill>
              <a:srgbClr val="1549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0F0E7849-9BB3-4226-813A-5B2069F38E13}"/>
              </a:ext>
            </a:extLst>
          </p:cNvPr>
          <p:cNvSpPr txBox="1"/>
          <p:nvPr/>
        </p:nvSpPr>
        <p:spPr>
          <a:xfrm>
            <a:off x="766647" y="433759"/>
            <a:ext cx="981965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t-BR" sz="4000" cap="all" dirty="0" smtClean="0">
                <a:solidFill>
                  <a:srgbClr val="1F97D4"/>
                </a:solidFill>
              </a:rPr>
              <a:t>AÇÃO VII</a:t>
            </a:r>
            <a:endParaRPr lang="pt-BR" sz="4000" cap="all" dirty="0">
              <a:solidFill>
                <a:srgbClr val="1F97D4"/>
              </a:solidFill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AEBB1318-E5FA-43B8-A97B-6FEBD074EC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141291"/>
              </p:ext>
            </p:extLst>
          </p:nvPr>
        </p:nvGraphicFramePr>
        <p:xfrm>
          <a:off x="695410" y="1477818"/>
          <a:ext cx="10402455" cy="42579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45145">
                  <a:extLst>
                    <a:ext uri="{9D8B030D-6E8A-4147-A177-3AD203B41FA5}">
                      <a16:colId xmlns:a16="http://schemas.microsoft.com/office/drawing/2014/main" xmlns="" val="3901798504"/>
                    </a:ext>
                  </a:extLst>
                </a:gridCol>
                <a:gridCol w="8257310">
                  <a:extLst>
                    <a:ext uri="{9D8B030D-6E8A-4147-A177-3AD203B41FA5}">
                      <a16:colId xmlns:a16="http://schemas.microsoft.com/office/drawing/2014/main" xmlns="" val="3657827861"/>
                    </a:ext>
                  </a:extLst>
                </a:gridCol>
              </a:tblGrid>
              <a:tr h="793385">
                <a:tc gridSpan="2"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Divulgação de ações de educação relacionadas à salvaguarda do patrimônio urbanístico-arquitetônico e cultural do DF e à conscientização dos impactos ocasionados pelos danos ambientais na mudança climática</a:t>
                      </a:r>
                    </a:p>
                  </a:txBody>
                  <a:tcPr anchor="ctr">
                    <a:solidFill>
                      <a:srgbClr val="42C5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effectLst/>
                        </a:rPr>
                        <a:t>Código Assunto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87512690"/>
                  </a:ext>
                </a:extLst>
              </a:tr>
              <a:tr h="678326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Por que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Necessidade de fortalecimento da conscientização da população sobre a importância da proteção ao patrimônio urbanístico-arquitetônico de Brasília e da gravidade dos impactos ocasionados pelos danos ambientais na mudança climática;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2475801"/>
                  </a:ext>
                </a:extLst>
              </a:tr>
              <a:tr h="527415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Onde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Presidência, ACS, SEEF e VMADUF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6837206"/>
                  </a:ext>
                </a:extLst>
              </a:tr>
              <a:tr h="424873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Por quem será feita? 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VMADUF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0812277"/>
                  </a:ext>
                </a:extLst>
              </a:tr>
              <a:tr h="678326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Como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Plano de divulgação nas mídias sociais do TJDFT; ações educacionais em parcerias com órgãos e entidades ambientais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7765665"/>
                  </a:ext>
                </a:extLst>
              </a:tr>
              <a:tr h="466983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Quando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Maio a dezembro/2021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3624089"/>
                  </a:ext>
                </a:extLst>
              </a:tr>
              <a:tr h="452582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Quanto custará?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Sem custos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5226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259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>
            <a:extLst>
              <a:ext uri="{FF2B5EF4-FFF2-40B4-BE49-F238E27FC236}">
                <a16:creationId xmlns:a16="http://schemas.microsoft.com/office/drawing/2014/main" xmlns="" id="{F7D55E2D-60E8-4EFA-AA07-6EB7DBBDEB43}"/>
              </a:ext>
            </a:extLst>
          </p:cNvPr>
          <p:cNvGrpSpPr/>
          <p:nvPr/>
        </p:nvGrpSpPr>
        <p:grpSpPr>
          <a:xfrm>
            <a:off x="-24590" y="6670622"/>
            <a:ext cx="12241180" cy="187377"/>
            <a:chOff x="0" y="6370820"/>
            <a:chExt cx="12241180" cy="487180"/>
          </a:xfrm>
        </p:grpSpPr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xmlns="" id="{094AE844-273D-4AD1-831D-E672C243B771}"/>
                </a:ext>
              </a:extLst>
            </p:cNvPr>
            <p:cNvSpPr/>
            <p:nvPr/>
          </p:nvSpPr>
          <p:spPr>
            <a:xfrm>
              <a:off x="0" y="6370820"/>
              <a:ext cx="720000" cy="487180"/>
            </a:xfrm>
            <a:prstGeom prst="rect">
              <a:avLst/>
            </a:prstGeom>
            <a:solidFill>
              <a:srgbClr val="E52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xmlns="" id="{FCB935F0-928E-4585-B5F6-5BA2A3490554}"/>
                </a:ext>
              </a:extLst>
            </p:cNvPr>
            <p:cNvSpPr/>
            <p:nvPr/>
          </p:nvSpPr>
          <p:spPr>
            <a:xfrm>
              <a:off x="720074" y="6370820"/>
              <a:ext cx="720000" cy="487180"/>
            </a:xfrm>
            <a:prstGeom prst="rect">
              <a:avLst/>
            </a:prstGeom>
            <a:solidFill>
              <a:srgbClr val="DEA7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xmlns="" id="{A681C6CB-DA2E-4209-AB0C-D2407D69DF59}"/>
                </a:ext>
              </a:extLst>
            </p:cNvPr>
            <p:cNvSpPr/>
            <p:nvPr/>
          </p:nvSpPr>
          <p:spPr>
            <a:xfrm>
              <a:off x="1440148" y="6370820"/>
              <a:ext cx="720000" cy="487180"/>
            </a:xfrm>
            <a:prstGeom prst="rect">
              <a:avLst/>
            </a:prstGeom>
            <a:solidFill>
              <a:srgbClr val="4CA1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xmlns="" id="{8713BA2F-E949-4715-A9F8-999956761A15}"/>
                </a:ext>
              </a:extLst>
            </p:cNvPr>
            <p:cNvSpPr/>
            <p:nvPr/>
          </p:nvSpPr>
          <p:spPr>
            <a:xfrm>
              <a:off x="2160222" y="6370820"/>
              <a:ext cx="720000" cy="487180"/>
            </a:xfrm>
            <a:prstGeom prst="rect">
              <a:avLst/>
            </a:prstGeom>
            <a:solidFill>
              <a:srgbClr val="C72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xmlns="" id="{1B60B882-A38E-4F5D-A490-78342BCA59E3}"/>
                </a:ext>
              </a:extLst>
            </p:cNvPr>
            <p:cNvSpPr/>
            <p:nvPr/>
          </p:nvSpPr>
          <p:spPr>
            <a:xfrm>
              <a:off x="2880296" y="6370820"/>
              <a:ext cx="720000" cy="487180"/>
            </a:xfrm>
            <a:prstGeom prst="rect">
              <a:avLst/>
            </a:prstGeom>
            <a:solidFill>
              <a:srgbClr val="EF40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xmlns="" id="{A5E0D204-5081-4CD2-B1C4-58EFE1C178BB}"/>
                </a:ext>
              </a:extLst>
            </p:cNvPr>
            <p:cNvSpPr/>
            <p:nvPr/>
          </p:nvSpPr>
          <p:spPr>
            <a:xfrm>
              <a:off x="3600370" y="6370820"/>
              <a:ext cx="720000" cy="487180"/>
            </a:xfrm>
            <a:prstGeom prst="rect">
              <a:avLst/>
            </a:prstGeom>
            <a:solidFill>
              <a:srgbClr val="27BF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xmlns="" id="{B95E8FB9-62E1-4736-A731-883EA560791E}"/>
                </a:ext>
              </a:extLst>
            </p:cNvPr>
            <p:cNvSpPr/>
            <p:nvPr/>
          </p:nvSpPr>
          <p:spPr>
            <a:xfrm>
              <a:off x="4320444" y="6370820"/>
              <a:ext cx="720000" cy="487180"/>
            </a:xfrm>
            <a:prstGeom prst="rect">
              <a:avLst/>
            </a:prstGeom>
            <a:solidFill>
              <a:srgbClr val="FBC4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xmlns="" id="{E3405CD6-C025-46EB-BCA4-522F101D9592}"/>
                </a:ext>
              </a:extLst>
            </p:cNvPr>
            <p:cNvSpPr/>
            <p:nvPr/>
          </p:nvSpPr>
          <p:spPr>
            <a:xfrm>
              <a:off x="5040518" y="6370820"/>
              <a:ext cx="720000" cy="487180"/>
            </a:xfrm>
            <a:prstGeom prst="rect">
              <a:avLst/>
            </a:prstGeom>
            <a:solidFill>
              <a:srgbClr val="A21C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xmlns="" id="{DF3D4014-209C-43D3-9907-9B22F6AE8BB0}"/>
                </a:ext>
              </a:extLst>
            </p:cNvPr>
            <p:cNvSpPr/>
            <p:nvPr/>
          </p:nvSpPr>
          <p:spPr>
            <a:xfrm>
              <a:off x="5760592" y="6370820"/>
              <a:ext cx="720000" cy="487180"/>
            </a:xfrm>
            <a:prstGeom prst="rect">
              <a:avLst/>
            </a:prstGeom>
            <a:solidFill>
              <a:srgbClr val="F26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xmlns="" id="{5009A329-D54A-4F66-B4B5-6A8B32C6FCD2}"/>
                </a:ext>
              </a:extLst>
            </p:cNvPr>
            <p:cNvSpPr/>
            <p:nvPr/>
          </p:nvSpPr>
          <p:spPr>
            <a:xfrm>
              <a:off x="6480666" y="6370820"/>
              <a:ext cx="720000" cy="487180"/>
            </a:xfrm>
            <a:prstGeom prst="rect">
              <a:avLst/>
            </a:prstGeom>
            <a:solidFill>
              <a:srgbClr val="DE17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xmlns="" id="{62D69E12-4507-44FF-88F1-7EF3DDCED263}"/>
                </a:ext>
              </a:extLst>
            </p:cNvPr>
            <p:cNvSpPr/>
            <p:nvPr/>
          </p:nvSpPr>
          <p:spPr>
            <a:xfrm>
              <a:off x="7200740" y="6370820"/>
              <a:ext cx="720000" cy="487180"/>
            </a:xfrm>
            <a:prstGeom prst="rect">
              <a:avLst/>
            </a:prstGeom>
            <a:solidFill>
              <a:srgbClr val="F9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xmlns="" id="{CB989BFE-2014-4143-B50F-CFDB2D19823A}"/>
                </a:ext>
              </a:extLst>
            </p:cNvPr>
            <p:cNvSpPr/>
            <p:nvPr/>
          </p:nvSpPr>
          <p:spPr>
            <a:xfrm>
              <a:off x="7920814" y="6370820"/>
              <a:ext cx="720000" cy="487180"/>
            </a:xfrm>
            <a:prstGeom prst="rect">
              <a:avLst/>
            </a:prstGeom>
            <a:solidFill>
              <a:srgbClr val="BF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xmlns="" id="{A7B982D6-89C0-4D9E-8C6B-7BB4BD6FB73D}"/>
                </a:ext>
              </a:extLst>
            </p:cNvPr>
            <p:cNvSpPr/>
            <p:nvPr/>
          </p:nvSpPr>
          <p:spPr>
            <a:xfrm>
              <a:off x="8640888" y="6370820"/>
              <a:ext cx="720000" cy="487180"/>
            </a:xfrm>
            <a:prstGeom prst="rect">
              <a:avLst/>
            </a:prstGeom>
            <a:solidFill>
              <a:srgbClr val="407F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xmlns="" id="{3F0FAB7B-EE48-4015-8663-6335A4A48D0C}"/>
                </a:ext>
              </a:extLst>
            </p:cNvPr>
            <p:cNvSpPr/>
            <p:nvPr/>
          </p:nvSpPr>
          <p:spPr>
            <a:xfrm>
              <a:off x="9360962" y="6370820"/>
              <a:ext cx="720000" cy="487180"/>
            </a:xfrm>
            <a:prstGeom prst="rect">
              <a:avLst/>
            </a:prstGeom>
            <a:solidFill>
              <a:srgbClr val="1E97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xmlns="" id="{1A9E8484-E039-4F87-B004-DE7F361F408B}"/>
                </a:ext>
              </a:extLst>
            </p:cNvPr>
            <p:cNvSpPr/>
            <p:nvPr/>
          </p:nvSpPr>
          <p:spPr>
            <a:xfrm>
              <a:off x="10081036" y="6370820"/>
              <a:ext cx="720000" cy="487180"/>
            </a:xfrm>
            <a:prstGeom prst="rect">
              <a:avLst/>
            </a:prstGeom>
            <a:solidFill>
              <a:srgbClr val="5A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xmlns="" id="{212B1AFE-BD90-4CED-B130-1F8003E17FFE}"/>
                </a:ext>
              </a:extLst>
            </p:cNvPr>
            <p:cNvSpPr/>
            <p:nvPr/>
          </p:nvSpPr>
          <p:spPr>
            <a:xfrm>
              <a:off x="10801110" y="6370820"/>
              <a:ext cx="720000" cy="487180"/>
            </a:xfrm>
            <a:prstGeom prst="rect">
              <a:avLst/>
            </a:prstGeom>
            <a:solidFill>
              <a:srgbClr val="136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xmlns="" id="{04189289-D17F-4ACD-A542-D2FE3C52A9EE}"/>
                </a:ext>
              </a:extLst>
            </p:cNvPr>
            <p:cNvSpPr/>
            <p:nvPr/>
          </p:nvSpPr>
          <p:spPr>
            <a:xfrm>
              <a:off x="11521180" y="6370820"/>
              <a:ext cx="720000" cy="487180"/>
            </a:xfrm>
            <a:prstGeom prst="rect">
              <a:avLst/>
            </a:prstGeom>
            <a:solidFill>
              <a:srgbClr val="1549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0F0E7849-9BB3-4226-813A-5B2069F38E13}"/>
              </a:ext>
            </a:extLst>
          </p:cNvPr>
          <p:cNvSpPr txBox="1"/>
          <p:nvPr/>
        </p:nvSpPr>
        <p:spPr>
          <a:xfrm>
            <a:off x="596792" y="174201"/>
            <a:ext cx="981965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t-BR" sz="4000" cap="all" dirty="0" smtClean="0">
                <a:solidFill>
                  <a:srgbClr val="1F97D4"/>
                </a:solidFill>
              </a:rPr>
              <a:t>AÇÃO VIII</a:t>
            </a:r>
            <a:endParaRPr lang="pt-BR" sz="4000" cap="all" dirty="0">
              <a:solidFill>
                <a:srgbClr val="1F97D4"/>
              </a:solidFill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AEBB1318-E5FA-43B8-A97B-6FEBD074EC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098178"/>
              </p:ext>
            </p:extLst>
          </p:nvPr>
        </p:nvGraphicFramePr>
        <p:xfrm>
          <a:off x="274190" y="980686"/>
          <a:ext cx="11582400" cy="529577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81382">
                  <a:extLst>
                    <a:ext uri="{9D8B030D-6E8A-4147-A177-3AD203B41FA5}">
                      <a16:colId xmlns:a16="http://schemas.microsoft.com/office/drawing/2014/main" xmlns="" val="3901798504"/>
                    </a:ext>
                  </a:extLst>
                </a:gridCol>
                <a:gridCol w="9301018">
                  <a:extLst>
                    <a:ext uri="{9D8B030D-6E8A-4147-A177-3AD203B41FA5}">
                      <a16:colId xmlns:a16="http://schemas.microsoft.com/office/drawing/2014/main" xmlns="" val="3657827861"/>
                    </a:ext>
                  </a:extLst>
                </a:gridCol>
              </a:tblGrid>
              <a:tr h="603377">
                <a:tc gridSpan="2">
                  <a:txBody>
                    <a:bodyPr/>
                    <a:lstStyle/>
                    <a:p>
                      <a:pPr algn="ctr"/>
                      <a:r>
                        <a:rPr lang="pt-BR" sz="1700" noProof="0" dirty="0">
                          <a:solidFill>
                            <a:schemeClr val="tx1"/>
                          </a:solidFill>
                          <a:effectLst/>
                        </a:rPr>
                        <a:t>Criar canais ou plataformas digitais nas mídias sociais oficiais do TJDFT, que ampliem a participação popular nas lides ambientais</a:t>
                      </a:r>
                    </a:p>
                  </a:txBody>
                  <a:tcPr anchor="ctr">
                    <a:solidFill>
                      <a:srgbClr val="42C5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effectLst/>
                        </a:rPr>
                        <a:t>Código Assunto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87512690"/>
                  </a:ext>
                </a:extLst>
              </a:tr>
              <a:tr h="2413509">
                <a:tc>
                  <a:txBody>
                    <a:bodyPr/>
                    <a:lstStyle/>
                    <a:p>
                      <a:r>
                        <a:rPr lang="pt-BR" sz="1700" noProof="0" dirty="0">
                          <a:solidFill>
                            <a:schemeClr val="tx1"/>
                          </a:solidFill>
                          <a:effectLst/>
                        </a:rPr>
                        <a:t>Por que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700" noProof="0" dirty="0">
                          <a:solidFill>
                            <a:schemeClr val="tx1"/>
                          </a:solidFill>
                          <a:effectLst/>
                        </a:rPr>
                        <a:t>O delineamento das instituições públicas proposto pelo ODS 16 estabelece o paradigma da inclusão e de acessibilidade à Justiça, o que deve ser entendido também como modos de participação efetiva da cidadania no processo decisório, em conformidade especialmente com a Meta 16.7 da Agenda 2030 (“garantir a tomada de decisão responsiva, inclusiva, participativa e representativa em todos os níveis”). Na estruturação do modelo democrático de processo, há que se permitir a ampla participação popular, inclusive por meio de audiências públicas com a “sociedade aberta dos intérpretes da Constituição”, o povo em geral. Para tanto, faz-se necessário a ampliação dos meios de comunicação e acessibilidade, especialmente mediante o uso eficiente de ferramentas eletrônicas.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2475801"/>
                  </a:ext>
                </a:extLst>
              </a:tr>
              <a:tr h="344787">
                <a:tc>
                  <a:txBody>
                    <a:bodyPr/>
                    <a:lstStyle/>
                    <a:p>
                      <a:r>
                        <a:rPr lang="pt-BR" sz="1700" noProof="0" dirty="0">
                          <a:solidFill>
                            <a:schemeClr val="tx1"/>
                          </a:solidFill>
                          <a:effectLst/>
                        </a:rPr>
                        <a:t>Onde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700" noProof="0" dirty="0">
                          <a:solidFill>
                            <a:schemeClr val="tx1"/>
                          </a:solidFill>
                        </a:rPr>
                        <a:t>VMADUF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6837206"/>
                  </a:ext>
                </a:extLst>
              </a:tr>
              <a:tr h="352424">
                <a:tc>
                  <a:txBody>
                    <a:bodyPr/>
                    <a:lstStyle/>
                    <a:p>
                      <a:r>
                        <a:rPr lang="pt-BR" sz="1700" noProof="0" dirty="0">
                          <a:solidFill>
                            <a:schemeClr val="tx1"/>
                          </a:solidFill>
                          <a:effectLst/>
                        </a:rPr>
                        <a:t>Por quem será feita? 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700" noProof="0" dirty="0">
                          <a:solidFill>
                            <a:schemeClr val="tx1"/>
                          </a:solidFill>
                        </a:rPr>
                        <a:t>VMADUF, SETI e ACS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0812277"/>
                  </a:ext>
                </a:extLst>
              </a:tr>
              <a:tr h="861967">
                <a:tc>
                  <a:txBody>
                    <a:bodyPr/>
                    <a:lstStyle/>
                    <a:p>
                      <a:r>
                        <a:rPr lang="pt-BR" sz="1700" noProof="0" dirty="0">
                          <a:solidFill>
                            <a:schemeClr val="tx1"/>
                          </a:solidFill>
                          <a:effectLst/>
                        </a:rPr>
                        <a:t>Como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700" noProof="0" dirty="0">
                          <a:solidFill>
                            <a:schemeClr val="tx1"/>
                          </a:solidFill>
                          <a:effectLst/>
                        </a:rPr>
                        <a:t>Divulgação e viabilização da ampla participação popular por meios de comunicação remotos, de modo a permitir a transmissão e debate simultâneo, no ambiente forense e virtual, de audiências públicas envolvendo ações coletivas em geral.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7765665"/>
                  </a:ext>
                </a:extLst>
              </a:tr>
              <a:tr h="344787">
                <a:tc>
                  <a:txBody>
                    <a:bodyPr/>
                    <a:lstStyle/>
                    <a:p>
                      <a:r>
                        <a:rPr lang="pt-BR" sz="1700" noProof="0" dirty="0">
                          <a:solidFill>
                            <a:schemeClr val="tx1"/>
                          </a:solidFill>
                          <a:effectLst/>
                        </a:rPr>
                        <a:t>Quando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700" noProof="0" dirty="0">
                          <a:solidFill>
                            <a:schemeClr val="tx1"/>
                          </a:solidFill>
                        </a:rPr>
                        <a:t>Maio a dezembro de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3624089"/>
                  </a:ext>
                </a:extLst>
              </a:tr>
              <a:tr h="344787">
                <a:tc>
                  <a:txBody>
                    <a:bodyPr/>
                    <a:lstStyle/>
                    <a:p>
                      <a:r>
                        <a:rPr lang="pt-BR" sz="1700" noProof="0" dirty="0">
                          <a:solidFill>
                            <a:schemeClr val="tx1"/>
                          </a:solidFill>
                          <a:effectLst/>
                        </a:rPr>
                        <a:t>Quanto custará?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700" noProof="0" dirty="0">
                          <a:solidFill>
                            <a:schemeClr val="tx1"/>
                          </a:solidFill>
                        </a:rPr>
                        <a:t>Sem custos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5226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261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E353EC5D-390F-48EF-B123-4996AFFED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523" y="1080291"/>
            <a:ext cx="4963946" cy="4809700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2EEFED30-DF01-4278-AFB9-69BDD4C384A0}"/>
              </a:ext>
            </a:extLst>
          </p:cNvPr>
          <p:cNvSpPr/>
          <p:nvPr/>
        </p:nvSpPr>
        <p:spPr>
          <a:xfrm>
            <a:off x="661185" y="5724835"/>
            <a:ext cx="2948745" cy="36933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 eaLnBrk="0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60000"/>
            </a:pPr>
            <a:r>
              <a:rPr lang="pt-BR" sz="1600" b="1" dirty="0">
                <a:solidFill>
                  <a:srgbClr val="1F97D4"/>
                </a:solidFill>
                <a:latin typeface="Calibri"/>
                <a:cs typeface="Calibri"/>
              </a:rPr>
              <a:t> sepg@tjdft.jus.br</a:t>
            </a:r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xmlns="" id="{19EF32CF-B59D-4B24-9AD5-5A7CC95C57C5}"/>
              </a:ext>
            </a:extLst>
          </p:cNvPr>
          <p:cNvGrpSpPr/>
          <p:nvPr/>
        </p:nvGrpSpPr>
        <p:grpSpPr>
          <a:xfrm>
            <a:off x="-24590" y="6670622"/>
            <a:ext cx="12241180" cy="187377"/>
            <a:chOff x="0" y="6370820"/>
            <a:chExt cx="12241180" cy="487180"/>
          </a:xfrm>
        </p:grpSpPr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xmlns="" id="{0777FAA0-A991-416F-8D26-562A3BFE1B15}"/>
                </a:ext>
              </a:extLst>
            </p:cNvPr>
            <p:cNvSpPr/>
            <p:nvPr/>
          </p:nvSpPr>
          <p:spPr>
            <a:xfrm>
              <a:off x="0" y="6370820"/>
              <a:ext cx="720000" cy="487180"/>
            </a:xfrm>
            <a:prstGeom prst="rect">
              <a:avLst/>
            </a:prstGeom>
            <a:solidFill>
              <a:srgbClr val="E52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xmlns="" id="{B5EDA87A-1426-4B81-8780-881A315C03D2}"/>
                </a:ext>
              </a:extLst>
            </p:cNvPr>
            <p:cNvSpPr/>
            <p:nvPr/>
          </p:nvSpPr>
          <p:spPr>
            <a:xfrm>
              <a:off x="720074" y="6370820"/>
              <a:ext cx="720000" cy="487180"/>
            </a:xfrm>
            <a:prstGeom prst="rect">
              <a:avLst/>
            </a:prstGeom>
            <a:solidFill>
              <a:srgbClr val="DEA7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xmlns="" id="{8A5335EB-B58D-427F-BF84-10AC2D0404F5}"/>
                </a:ext>
              </a:extLst>
            </p:cNvPr>
            <p:cNvSpPr/>
            <p:nvPr/>
          </p:nvSpPr>
          <p:spPr>
            <a:xfrm>
              <a:off x="1440148" y="6370820"/>
              <a:ext cx="720000" cy="487180"/>
            </a:xfrm>
            <a:prstGeom prst="rect">
              <a:avLst/>
            </a:prstGeom>
            <a:solidFill>
              <a:srgbClr val="4CA1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xmlns="" id="{4C50EFF4-604B-44EF-A7DA-10B84B58BB42}"/>
                </a:ext>
              </a:extLst>
            </p:cNvPr>
            <p:cNvSpPr/>
            <p:nvPr/>
          </p:nvSpPr>
          <p:spPr>
            <a:xfrm>
              <a:off x="2160222" y="6370820"/>
              <a:ext cx="720000" cy="487180"/>
            </a:xfrm>
            <a:prstGeom prst="rect">
              <a:avLst/>
            </a:prstGeom>
            <a:solidFill>
              <a:srgbClr val="C72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xmlns="" id="{12D33772-2AA6-4893-A209-346054C221A6}"/>
                </a:ext>
              </a:extLst>
            </p:cNvPr>
            <p:cNvSpPr/>
            <p:nvPr/>
          </p:nvSpPr>
          <p:spPr>
            <a:xfrm>
              <a:off x="2880296" y="6370820"/>
              <a:ext cx="720000" cy="487180"/>
            </a:xfrm>
            <a:prstGeom prst="rect">
              <a:avLst/>
            </a:prstGeom>
            <a:solidFill>
              <a:srgbClr val="EF40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xmlns="" id="{E4CFCEBF-B67B-4F02-9ED4-7FC200815D42}"/>
                </a:ext>
              </a:extLst>
            </p:cNvPr>
            <p:cNvSpPr/>
            <p:nvPr/>
          </p:nvSpPr>
          <p:spPr>
            <a:xfrm>
              <a:off x="3600370" y="6370820"/>
              <a:ext cx="720000" cy="487180"/>
            </a:xfrm>
            <a:prstGeom prst="rect">
              <a:avLst/>
            </a:prstGeom>
            <a:solidFill>
              <a:srgbClr val="27BF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xmlns="" id="{79E5F03A-AC8F-4E2B-B508-C34A9BBFC2B1}"/>
                </a:ext>
              </a:extLst>
            </p:cNvPr>
            <p:cNvSpPr/>
            <p:nvPr/>
          </p:nvSpPr>
          <p:spPr>
            <a:xfrm>
              <a:off x="4320444" y="6370820"/>
              <a:ext cx="720000" cy="487180"/>
            </a:xfrm>
            <a:prstGeom prst="rect">
              <a:avLst/>
            </a:prstGeom>
            <a:solidFill>
              <a:srgbClr val="FBC4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xmlns="" id="{8BAD9505-B5F3-4425-8244-331C731B3175}"/>
                </a:ext>
              </a:extLst>
            </p:cNvPr>
            <p:cNvSpPr/>
            <p:nvPr/>
          </p:nvSpPr>
          <p:spPr>
            <a:xfrm>
              <a:off x="5040518" y="6370820"/>
              <a:ext cx="720000" cy="487180"/>
            </a:xfrm>
            <a:prstGeom prst="rect">
              <a:avLst/>
            </a:prstGeom>
            <a:solidFill>
              <a:srgbClr val="A21C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xmlns="" id="{76309A43-8557-482E-8A42-0D42F083079E}"/>
                </a:ext>
              </a:extLst>
            </p:cNvPr>
            <p:cNvSpPr/>
            <p:nvPr/>
          </p:nvSpPr>
          <p:spPr>
            <a:xfrm>
              <a:off x="5760592" y="6370820"/>
              <a:ext cx="720000" cy="487180"/>
            </a:xfrm>
            <a:prstGeom prst="rect">
              <a:avLst/>
            </a:prstGeom>
            <a:solidFill>
              <a:srgbClr val="F26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xmlns="" id="{164AA45C-3373-42BC-9322-355B15BB584D}"/>
                </a:ext>
              </a:extLst>
            </p:cNvPr>
            <p:cNvSpPr/>
            <p:nvPr/>
          </p:nvSpPr>
          <p:spPr>
            <a:xfrm>
              <a:off x="6480666" y="6370820"/>
              <a:ext cx="720000" cy="487180"/>
            </a:xfrm>
            <a:prstGeom prst="rect">
              <a:avLst/>
            </a:prstGeom>
            <a:solidFill>
              <a:srgbClr val="DE17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xmlns="" id="{D8A8ACAF-1C48-42C0-A3C9-57ED09679C5B}"/>
                </a:ext>
              </a:extLst>
            </p:cNvPr>
            <p:cNvSpPr/>
            <p:nvPr/>
          </p:nvSpPr>
          <p:spPr>
            <a:xfrm>
              <a:off x="7200740" y="6370820"/>
              <a:ext cx="720000" cy="487180"/>
            </a:xfrm>
            <a:prstGeom prst="rect">
              <a:avLst/>
            </a:prstGeom>
            <a:solidFill>
              <a:srgbClr val="F9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xmlns="" id="{B114703E-A08C-4B76-8DF8-4FFEEA0D6FC6}"/>
                </a:ext>
              </a:extLst>
            </p:cNvPr>
            <p:cNvSpPr/>
            <p:nvPr/>
          </p:nvSpPr>
          <p:spPr>
            <a:xfrm>
              <a:off x="7920814" y="6370820"/>
              <a:ext cx="720000" cy="487180"/>
            </a:xfrm>
            <a:prstGeom prst="rect">
              <a:avLst/>
            </a:prstGeom>
            <a:solidFill>
              <a:srgbClr val="BF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xmlns="" id="{125F4304-1682-4C85-93CC-0E04CB74EEF4}"/>
                </a:ext>
              </a:extLst>
            </p:cNvPr>
            <p:cNvSpPr/>
            <p:nvPr/>
          </p:nvSpPr>
          <p:spPr>
            <a:xfrm>
              <a:off x="8640888" y="6370820"/>
              <a:ext cx="720000" cy="487180"/>
            </a:xfrm>
            <a:prstGeom prst="rect">
              <a:avLst/>
            </a:prstGeom>
            <a:solidFill>
              <a:srgbClr val="407F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xmlns="" id="{29B9701E-96D3-43DF-9DE9-BE8A67F4727E}"/>
                </a:ext>
              </a:extLst>
            </p:cNvPr>
            <p:cNvSpPr/>
            <p:nvPr/>
          </p:nvSpPr>
          <p:spPr>
            <a:xfrm>
              <a:off x="9360962" y="6370820"/>
              <a:ext cx="720000" cy="487180"/>
            </a:xfrm>
            <a:prstGeom prst="rect">
              <a:avLst/>
            </a:prstGeom>
            <a:solidFill>
              <a:srgbClr val="1E97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xmlns="" id="{EACF9553-AF95-41DC-9381-B24476C4AC3E}"/>
                </a:ext>
              </a:extLst>
            </p:cNvPr>
            <p:cNvSpPr/>
            <p:nvPr/>
          </p:nvSpPr>
          <p:spPr>
            <a:xfrm>
              <a:off x="10081036" y="6370820"/>
              <a:ext cx="720000" cy="487180"/>
            </a:xfrm>
            <a:prstGeom prst="rect">
              <a:avLst/>
            </a:prstGeom>
            <a:solidFill>
              <a:srgbClr val="5A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Retângulo 21">
              <a:extLst>
                <a:ext uri="{FF2B5EF4-FFF2-40B4-BE49-F238E27FC236}">
                  <a16:creationId xmlns:a16="http://schemas.microsoft.com/office/drawing/2014/main" xmlns="" id="{EE42EBBC-C184-46F2-A0EA-21E62826743E}"/>
                </a:ext>
              </a:extLst>
            </p:cNvPr>
            <p:cNvSpPr/>
            <p:nvPr/>
          </p:nvSpPr>
          <p:spPr>
            <a:xfrm>
              <a:off x="10801110" y="6370820"/>
              <a:ext cx="720000" cy="487180"/>
            </a:xfrm>
            <a:prstGeom prst="rect">
              <a:avLst/>
            </a:prstGeom>
            <a:solidFill>
              <a:srgbClr val="136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Retângulo 22">
              <a:extLst>
                <a:ext uri="{FF2B5EF4-FFF2-40B4-BE49-F238E27FC236}">
                  <a16:creationId xmlns:a16="http://schemas.microsoft.com/office/drawing/2014/main" xmlns="" id="{2CD3BB04-A847-498D-AEEA-4F645F511A6E}"/>
                </a:ext>
              </a:extLst>
            </p:cNvPr>
            <p:cNvSpPr/>
            <p:nvPr/>
          </p:nvSpPr>
          <p:spPr>
            <a:xfrm>
              <a:off x="11521180" y="6370820"/>
              <a:ext cx="720000" cy="487180"/>
            </a:xfrm>
            <a:prstGeom prst="rect">
              <a:avLst/>
            </a:prstGeom>
            <a:solidFill>
              <a:srgbClr val="1549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6" name="Agrupar 25">
            <a:extLst>
              <a:ext uri="{FF2B5EF4-FFF2-40B4-BE49-F238E27FC236}">
                <a16:creationId xmlns:a16="http://schemas.microsoft.com/office/drawing/2014/main" xmlns="" id="{092F878E-32DB-4E1D-AD18-2D97AEE843E7}"/>
              </a:ext>
            </a:extLst>
          </p:cNvPr>
          <p:cNvGrpSpPr/>
          <p:nvPr/>
        </p:nvGrpSpPr>
        <p:grpSpPr>
          <a:xfrm>
            <a:off x="335410" y="4842454"/>
            <a:ext cx="9664699" cy="787718"/>
            <a:chOff x="611188" y="4280425"/>
            <a:chExt cx="9664699" cy="787718"/>
          </a:xfrm>
        </p:grpSpPr>
        <p:sp>
          <p:nvSpPr>
            <p:cNvPr id="24" name="TextBox 7">
              <a:extLst>
                <a:ext uri="{FF2B5EF4-FFF2-40B4-BE49-F238E27FC236}">
                  <a16:creationId xmlns:a16="http://schemas.microsoft.com/office/drawing/2014/main" xmlns="" id="{AD629318-1935-4F75-9E05-6323B255F9A5}"/>
                </a:ext>
              </a:extLst>
            </p:cNvPr>
            <p:cNvSpPr txBox="1"/>
            <p:nvPr/>
          </p:nvSpPr>
          <p:spPr>
            <a:xfrm>
              <a:off x="611188" y="4280425"/>
              <a:ext cx="9664699" cy="369332"/>
            </a:xfrm>
            <a:prstGeom prst="rect">
              <a:avLst/>
            </a:prstGeom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b="1" dirty="0">
                  <a:solidFill>
                    <a:srgbClr val="1F97D4"/>
                  </a:solidFill>
                  <a:latin typeface="Calibri"/>
                  <a:cs typeface="Calibri"/>
                </a:rPr>
                <a:t>Secretaria de </a:t>
              </a:r>
              <a:r>
                <a:rPr lang="en-US" b="1" dirty="0" err="1">
                  <a:solidFill>
                    <a:srgbClr val="1F97D4"/>
                  </a:solidFill>
                  <a:latin typeface="Calibri"/>
                  <a:cs typeface="Calibri"/>
                </a:rPr>
                <a:t>Planejamento</a:t>
              </a:r>
              <a:r>
                <a:rPr lang="en-US" b="1" dirty="0">
                  <a:solidFill>
                    <a:srgbClr val="1F97D4"/>
                  </a:solidFill>
                  <a:latin typeface="Calibri"/>
                  <a:cs typeface="Calibri"/>
                </a:rPr>
                <a:t>, </a:t>
              </a:r>
              <a:r>
                <a:rPr lang="en-US" b="1" dirty="0" err="1">
                  <a:solidFill>
                    <a:srgbClr val="1F97D4"/>
                  </a:solidFill>
                  <a:latin typeface="Calibri"/>
                  <a:cs typeface="Calibri"/>
                </a:rPr>
                <a:t>Governança</a:t>
              </a:r>
              <a:r>
                <a:rPr lang="en-US" b="1" dirty="0">
                  <a:solidFill>
                    <a:srgbClr val="1F97D4"/>
                  </a:solidFill>
                  <a:latin typeface="Calibri"/>
                  <a:cs typeface="Calibri"/>
                </a:rPr>
                <a:t> e </a:t>
              </a:r>
              <a:r>
                <a:rPr lang="en-US" b="1" dirty="0" err="1">
                  <a:solidFill>
                    <a:srgbClr val="1F97D4"/>
                  </a:solidFill>
                  <a:latin typeface="Calibri"/>
                  <a:cs typeface="Calibri"/>
                </a:rPr>
                <a:t>Gestão</a:t>
              </a:r>
              <a:r>
                <a:rPr lang="en-US" b="1" dirty="0">
                  <a:solidFill>
                    <a:srgbClr val="1F97D4"/>
                  </a:solidFill>
                  <a:latin typeface="Calibri"/>
                  <a:cs typeface="Calibri"/>
                </a:rPr>
                <a:t> </a:t>
              </a:r>
              <a:r>
                <a:rPr lang="en-US" b="1" dirty="0" err="1">
                  <a:solidFill>
                    <a:srgbClr val="1F97D4"/>
                  </a:solidFill>
                  <a:latin typeface="Calibri"/>
                  <a:cs typeface="Calibri"/>
                </a:rPr>
                <a:t>Estratégica</a:t>
              </a:r>
              <a:r>
                <a:rPr lang="en-US" b="1" dirty="0">
                  <a:solidFill>
                    <a:srgbClr val="1F97D4"/>
                  </a:solidFill>
                  <a:latin typeface="Calibri"/>
                  <a:cs typeface="Calibri"/>
                </a:rPr>
                <a:t> – SEPG</a:t>
              </a:r>
            </a:p>
          </p:txBody>
        </p:sp>
        <p:sp>
          <p:nvSpPr>
            <p:cNvPr id="25" name="TextBox 8">
              <a:extLst>
                <a:ext uri="{FF2B5EF4-FFF2-40B4-BE49-F238E27FC236}">
                  <a16:creationId xmlns:a16="http://schemas.microsoft.com/office/drawing/2014/main" xmlns="" id="{94559379-4365-4C2C-932A-26BB9A170C33}"/>
                </a:ext>
              </a:extLst>
            </p:cNvPr>
            <p:cNvSpPr txBox="1"/>
            <p:nvPr/>
          </p:nvSpPr>
          <p:spPr>
            <a:xfrm>
              <a:off x="611188" y="4698811"/>
              <a:ext cx="6632498" cy="369332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b="1" dirty="0" err="1">
                  <a:solidFill>
                    <a:srgbClr val="1F97D4"/>
                  </a:solidFill>
                  <a:latin typeface="Calibri"/>
                  <a:cs typeface="Calibri"/>
                </a:rPr>
                <a:t>Coordenadoria</a:t>
              </a:r>
              <a:r>
                <a:rPr lang="en-US" b="1" dirty="0">
                  <a:solidFill>
                    <a:srgbClr val="1F97D4"/>
                  </a:solidFill>
                  <a:latin typeface="Calibri"/>
                  <a:cs typeface="Calibri"/>
                </a:rPr>
                <a:t> de </a:t>
              </a:r>
              <a:r>
                <a:rPr lang="en-US" b="1" dirty="0" err="1">
                  <a:solidFill>
                    <a:srgbClr val="1F97D4"/>
                  </a:solidFill>
                  <a:latin typeface="Calibri"/>
                  <a:cs typeface="Calibri"/>
                </a:rPr>
                <a:t>Gestão</a:t>
              </a:r>
              <a:r>
                <a:rPr lang="en-US" b="1" dirty="0">
                  <a:solidFill>
                    <a:srgbClr val="1F97D4"/>
                  </a:solidFill>
                  <a:latin typeface="Calibri"/>
                  <a:cs typeface="Calibri"/>
                </a:rPr>
                <a:t> </a:t>
              </a:r>
              <a:r>
                <a:rPr lang="en-US" b="1" dirty="0" err="1">
                  <a:solidFill>
                    <a:srgbClr val="1F97D4"/>
                  </a:solidFill>
                  <a:latin typeface="Calibri"/>
                  <a:cs typeface="Calibri"/>
                </a:rPr>
                <a:t>Estratégica</a:t>
              </a:r>
              <a:r>
                <a:rPr lang="en-US" b="1" dirty="0">
                  <a:solidFill>
                    <a:srgbClr val="1F97D4"/>
                  </a:solidFill>
                  <a:latin typeface="Calibri"/>
                  <a:cs typeface="Calibri"/>
                </a:rPr>
                <a:t> e </a:t>
              </a:r>
              <a:r>
                <a:rPr lang="en-US" b="1" dirty="0" err="1">
                  <a:solidFill>
                    <a:srgbClr val="1F97D4"/>
                  </a:solidFill>
                  <a:latin typeface="Calibri"/>
                  <a:cs typeface="Calibri"/>
                </a:rPr>
                <a:t>Sustentabilidade</a:t>
              </a:r>
              <a:r>
                <a:rPr lang="en-US" b="1" dirty="0">
                  <a:solidFill>
                    <a:srgbClr val="1F97D4"/>
                  </a:solidFill>
                  <a:latin typeface="Calibri"/>
                  <a:cs typeface="Calibri"/>
                </a:rPr>
                <a:t> – COGES</a:t>
              </a:r>
            </a:p>
          </p:txBody>
        </p:sp>
      </p:grpSp>
      <p:pic>
        <p:nvPicPr>
          <p:cNvPr id="27" name="Imagem 26" descr="Uma imagem contendo desenho&#10;&#10;Descrição gerada automaticamente">
            <a:extLst>
              <a:ext uri="{FF2B5EF4-FFF2-40B4-BE49-F238E27FC236}">
                <a16:creationId xmlns:a16="http://schemas.microsoft.com/office/drawing/2014/main" xmlns="" id="{5B5BCE20-BFB3-4F74-BF3D-BC39F4B4C6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V="1">
            <a:off x="456332" y="5851204"/>
            <a:ext cx="239078" cy="180000"/>
          </a:xfrm>
          <a:prstGeom prst="rect">
            <a:avLst/>
          </a:prstGeom>
        </p:spPr>
      </p:pic>
      <p:pic>
        <p:nvPicPr>
          <p:cNvPr id="28" name="Imagem 5" descr="Uma imagem contendo comida, desenho, placar&#10;&#10;Descrição gerada com muito alta confiança">
            <a:extLst>
              <a:ext uri="{FF2B5EF4-FFF2-40B4-BE49-F238E27FC236}">
                <a16:creationId xmlns:a16="http://schemas.microsoft.com/office/drawing/2014/main" xmlns="" id="{F97A7161-0F7C-4A47-B611-BCA56DB662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2496" y="6068212"/>
            <a:ext cx="2996762" cy="334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399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67A9CD1-C880-42B2-AF4C-1947839CC0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8652" y="905159"/>
            <a:ext cx="10650781" cy="594978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pt-BR" dirty="0">
                <a:solidFill>
                  <a:srgbClr val="1F97D4"/>
                </a:solidFill>
                <a:latin typeface="+mn-lt"/>
              </a:rPr>
              <a:t/>
            </a:r>
            <a:br>
              <a:rPr lang="pt-BR" dirty="0">
                <a:solidFill>
                  <a:srgbClr val="1F97D4"/>
                </a:solidFill>
                <a:latin typeface="+mn-lt"/>
              </a:rPr>
            </a:br>
            <a:r>
              <a:rPr lang="pt-BR" sz="2700" dirty="0">
                <a:solidFill>
                  <a:srgbClr val="1F97D4"/>
                </a:solidFill>
                <a:latin typeface="+mn-lt"/>
              </a:rPr>
              <a:t>Foi escolhido o ODS 11, com reflexos nos ODS 13 E 16:</a:t>
            </a:r>
            <a:endParaRPr lang="en-US" sz="2700" dirty="0">
              <a:solidFill>
                <a:srgbClr val="1F97D4"/>
              </a:solidFill>
              <a:latin typeface="+mn-l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B14A56A-42BA-465C-9941-C75B8BF33C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6194" y="1649317"/>
            <a:ext cx="10861079" cy="2228536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spcBef>
                <a:spcPts val="600"/>
              </a:spcBef>
            </a:pPr>
            <a:r>
              <a:rPr lang="pt-BR" sz="18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ODS 11 – Tornar as cidades e os assentamentos humanos inclusivos, seguros, resilientes e sustentáveis</a:t>
            </a:r>
          </a:p>
          <a:p>
            <a:pPr algn="just">
              <a:spcBef>
                <a:spcPts val="600"/>
              </a:spcBef>
            </a:pPr>
            <a:endParaRPr lang="en-US" sz="18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pt-BR" sz="18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ODS 13 – Tomar medidas urgentes para combater a mudança do clima e seus impactos</a:t>
            </a:r>
          </a:p>
          <a:p>
            <a:pPr algn="just">
              <a:spcBef>
                <a:spcPts val="600"/>
              </a:spcBef>
            </a:pPr>
            <a:endParaRPr lang="en-US" sz="18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ODS 16 – </a:t>
            </a:r>
            <a:r>
              <a:rPr lang="pt-BR" sz="18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Promover sociedades pacíficas e inclusivas para o desenvolvimento sustentável, proporcionar o acesso à justiça para todos e construir instituições eficazes, responsáveis e inclusivas em todos os níveis</a:t>
            </a:r>
          </a:p>
          <a:p>
            <a:pPr algn="l">
              <a:spcBef>
                <a:spcPts val="600"/>
              </a:spcBef>
            </a:pPr>
            <a:endParaRPr lang="pt-BR" sz="18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600"/>
              </a:spcBef>
            </a:pPr>
            <a:endParaRPr lang="pt-BR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pt-BR" sz="2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  </a:t>
            </a:r>
          </a:p>
          <a:p>
            <a:pPr algn="l"/>
            <a:endParaRPr lang="pt-BR" sz="2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r>
              <a:rPr lang="pt-BR" sz="2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l"/>
            <a:endParaRPr lang="pt-BR" sz="2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l">
              <a:buAutoNum type="arabicPeriod"/>
            </a:pPr>
            <a:endParaRPr lang="pt-BR" sz="2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l"/>
            <a:endParaRPr lang="en-US" sz="2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xmlns="" id="{9D3C86D4-6E93-46FF-9C7F-69462403BD9A}"/>
              </a:ext>
            </a:extLst>
          </p:cNvPr>
          <p:cNvGrpSpPr/>
          <p:nvPr/>
        </p:nvGrpSpPr>
        <p:grpSpPr>
          <a:xfrm>
            <a:off x="-24590" y="6670622"/>
            <a:ext cx="12241180" cy="187377"/>
            <a:chOff x="0" y="6370820"/>
            <a:chExt cx="12241180" cy="487180"/>
          </a:xfrm>
        </p:grpSpPr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xmlns="" id="{F948214A-1E67-4271-8248-623D2ED4E6CB}"/>
                </a:ext>
              </a:extLst>
            </p:cNvPr>
            <p:cNvSpPr/>
            <p:nvPr/>
          </p:nvSpPr>
          <p:spPr>
            <a:xfrm>
              <a:off x="0" y="6370820"/>
              <a:ext cx="720000" cy="487180"/>
            </a:xfrm>
            <a:prstGeom prst="rect">
              <a:avLst/>
            </a:prstGeom>
            <a:solidFill>
              <a:srgbClr val="E52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xmlns="" id="{983D0026-C3BB-4294-B9C7-60C7A39ABDA1}"/>
                </a:ext>
              </a:extLst>
            </p:cNvPr>
            <p:cNvSpPr/>
            <p:nvPr/>
          </p:nvSpPr>
          <p:spPr>
            <a:xfrm>
              <a:off x="720074" y="6370820"/>
              <a:ext cx="720000" cy="487180"/>
            </a:xfrm>
            <a:prstGeom prst="rect">
              <a:avLst/>
            </a:prstGeom>
            <a:solidFill>
              <a:srgbClr val="DEA7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xmlns="" id="{80F859B7-DA7D-4821-9375-F1ABC514D004}"/>
                </a:ext>
              </a:extLst>
            </p:cNvPr>
            <p:cNvSpPr/>
            <p:nvPr/>
          </p:nvSpPr>
          <p:spPr>
            <a:xfrm>
              <a:off x="1440148" y="6370820"/>
              <a:ext cx="720000" cy="487180"/>
            </a:xfrm>
            <a:prstGeom prst="rect">
              <a:avLst/>
            </a:prstGeom>
            <a:solidFill>
              <a:srgbClr val="4CA1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xmlns="" id="{349D81D9-0EC5-46BC-B6FD-2BFE79002DB9}"/>
                </a:ext>
              </a:extLst>
            </p:cNvPr>
            <p:cNvSpPr/>
            <p:nvPr/>
          </p:nvSpPr>
          <p:spPr>
            <a:xfrm>
              <a:off x="2160222" y="6370820"/>
              <a:ext cx="720000" cy="487180"/>
            </a:xfrm>
            <a:prstGeom prst="rect">
              <a:avLst/>
            </a:prstGeom>
            <a:solidFill>
              <a:srgbClr val="C72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xmlns="" id="{EF90844D-5DC1-4CA8-9F0C-6A238F278AAC}"/>
                </a:ext>
              </a:extLst>
            </p:cNvPr>
            <p:cNvSpPr/>
            <p:nvPr/>
          </p:nvSpPr>
          <p:spPr>
            <a:xfrm>
              <a:off x="2880296" y="6370820"/>
              <a:ext cx="720000" cy="487180"/>
            </a:xfrm>
            <a:prstGeom prst="rect">
              <a:avLst/>
            </a:prstGeom>
            <a:solidFill>
              <a:srgbClr val="EF40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xmlns="" id="{D8DE27DD-E510-4F97-8BD3-0A3739E32688}"/>
                </a:ext>
              </a:extLst>
            </p:cNvPr>
            <p:cNvSpPr/>
            <p:nvPr/>
          </p:nvSpPr>
          <p:spPr>
            <a:xfrm>
              <a:off x="3600370" y="6370820"/>
              <a:ext cx="720000" cy="487180"/>
            </a:xfrm>
            <a:prstGeom prst="rect">
              <a:avLst/>
            </a:prstGeom>
            <a:solidFill>
              <a:srgbClr val="27BF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xmlns="" id="{71CA3C44-624C-475E-A06E-E587AE0EC1DF}"/>
                </a:ext>
              </a:extLst>
            </p:cNvPr>
            <p:cNvSpPr/>
            <p:nvPr/>
          </p:nvSpPr>
          <p:spPr>
            <a:xfrm>
              <a:off x="4320444" y="6370820"/>
              <a:ext cx="720000" cy="487180"/>
            </a:xfrm>
            <a:prstGeom prst="rect">
              <a:avLst/>
            </a:prstGeom>
            <a:solidFill>
              <a:srgbClr val="FBC4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xmlns="" id="{89FE6B05-ED19-47D5-9258-E8AC054A22A5}"/>
                </a:ext>
              </a:extLst>
            </p:cNvPr>
            <p:cNvSpPr/>
            <p:nvPr/>
          </p:nvSpPr>
          <p:spPr>
            <a:xfrm>
              <a:off x="5040518" y="6370820"/>
              <a:ext cx="720000" cy="487180"/>
            </a:xfrm>
            <a:prstGeom prst="rect">
              <a:avLst/>
            </a:prstGeom>
            <a:solidFill>
              <a:srgbClr val="A21C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xmlns="" id="{956ADED4-8FF3-4FA8-9CD8-D254D2C3C80A}"/>
                </a:ext>
              </a:extLst>
            </p:cNvPr>
            <p:cNvSpPr/>
            <p:nvPr/>
          </p:nvSpPr>
          <p:spPr>
            <a:xfrm>
              <a:off x="5760592" y="6370820"/>
              <a:ext cx="720000" cy="487180"/>
            </a:xfrm>
            <a:prstGeom prst="rect">
              <a:avLst/>
            </a:prstGeom>
            <a:solidFill>
              <a:srgbClr val="F26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xmlns="" id="{4C003F00-BA43-4A41-A1E0-4CE4A4FD5B13}"/>
                </a:ext>
              </a:extLst>
            </p:cNvPr>
            <p:cNvSpPr/>
            <p:nvPr/>
          </p:nvSpPr>
          <p:spPr>
            <a:xfrm>
              <a:off x="6480666" y="6370820"/>
              <a:ext cx="720000" cy="487180"/>
            </a:xfrm>
            <a:prstGeom prst="rect">
              <a:avLst/>
            </a:prstGeom>
            <a:solidFill>
              <a:srgbClr val="DE17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xmlns="" id="{639A484E-6CD2-47F0-8352-AFF7A9E0F62D}"/>
                </a:ext>
              </a:extLst>
            </p:cNvPr>
            <p:cNvSpPr/>
            <p:nvPr/>
          </p:nvSpPr>
          <p:spPr>
            <a:xfrm>
              <a:off x="7200740" y="6370820"/>
              <a:ext cx="720000" cy="487180"/>
            </a:xfrm>
            <a:prstGeom prst="rect">
              <a:avLst/>
            </a:prstGeom>
            <a:solidFill>
              <a:srgbClr val="F9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xmlns="" id="{1AE4C7E8-1278-4CD2-902A-BCA20A8CA12F}"/>
                </a:ext>
              </a:extLst>
            </p:cNvPr>
            <p:cNvSpPr/>
            <p:nvPr/>
          </p:nvSpPr>
          <p:spPr>
            <a:xfrm>
              <a:off x="7920814" y="6370820"/>
              <a:ext cx="720000" cy="487180"/>
            </a:xfrm>
            <a:prstGeom prst="rect">
              <a:avLst/>
            </a:prstGeom>
            <a:solidFill>
              <a:srgbClr val="BF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xmlns="" id="{B8DAE430-9957-4249-9D7F-B19493D7838A}"/>
                </a:ext>
              </a:extLst>
            </p:cNvPr>
            <p:cNvSpPr/>
            <p:nvPr/>
          </p:nvSpPr>
          <p:spPr>
            <a:xfrm>
              <a:off x="8640888" y="6370820"/>
              <a:ext cx="720000" cy="487180"/>
            </a:xfrm>
            <a:prstGeom prst="rect">
              <a:avLst/>
            </a:prstGeom>
            <a:solidFill>
              <a:srgbClr val="407F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xmlns="" id="{7F2F6A33-9969-4DEB-BCAC-0B83321D3EED}"/>
                </a:ext>
              </a:extLst>
            </p:cNvPr>
            <p:cNvSpPr/>
            <p:nvPr/>
          </p:nvSpPr>
          <p:spPr>
            <a:xfrm>
              <a:off x="9360962" y="6370820"/>
              <a:ext cx="720000" cy="487180"/>
            </a:xfrm>
            <a:prstGeom prst="rect">
              <a:avLst/>
            </a:prstGeom>
            <a:solidFill>
              <a:srgbClr val="1E97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xmlns="" id="{3F60FCBF-659F-410C-98C6-068C723608FA}"/>
                </a:ext>
              </a:extLst>
            </p:cNvPr>
            <p:cNvSpPr/>
            <p:nvPr/>
          </p:nvSpPr>
          <p:spPr>
            <a:xfrm>
              <a:off x="10081036" y="6370820"/>
              <a:ext cx="720000" cy="487180"/>
            </a:xfrm>
            <a:prstGeom prst="rect">
              <a:avLst/>
            </a:prstGeom>
            <a:solidFill>
              <a:srgbClr val="5A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xmlns="" id="{2A99F5AF-F870-4145-A4AA-50A2885D0780}"/>
                </a:ext>
              </a:extLst>
            </p:cNvPr>
            <p:cNvSpPr/>
            <p:nvPr/>
          </p:nvSpPr>
          <p:spPr>
            <a:xfrm>
              <a:off x="10801110" y="6370820"/>
              <a:ext cx="720000" cy="487180"/>
            </a:xfrm>
            <a:prstGeom prst="rect">
              <a:avLst/>
            </a:prstGeom>
            <a:solidFill>
              <a:srgbClr val="136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Retângulo 21">
              <a:extLst>
                <a:ext uri="{FF2B5EF4-FFF2-40B4-BE49-F238E27FC236}">
                  <a16:creationId xmlns:a16="http://schemas.microsoft.com/office/drawing/2014/main" xmlns="" id="{FE856E86-BC4C-435A-9832-F2C09E177A88}"/>
                </a:ext>
              </a:extLst>
            </p:cNvPr>
            <p:cNvSpPr/>
            <p:nvPr/>
          </p:nvSpPr>
          <p:spPr>
            <a:xfrm>
              <a:off x="11521180" y="6370820"/>
              <a:ext cx="720000" cy="487180"/>
            </a:xfrm>
            <a:prstGeom prst="rect">
              <a:avLst/>
            </a:prstGeom>
            <a:solidFill>
              <a:srgbClr val="1549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24" name="Imagem 23">
            <a:extLst>
              <a:ext uri="{FF2B5EF4-FFF2-40B4-BE49-F238E27FC236}">
                <a16:creationId xmlns:a16="http://schemas.microsoft.com/office/drawing/2014/main" xmlns="" id="{3FA48A3C-3909-484D-81D6-E8DFD58BD2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336" y="3055003"/>
            <a:ext cx="580377" cy="594978"/>
          </a:xfrm>
          <a:prstGeom prst="rect">
            <a:avLst/>
          </a:prstGeom>
        </p:spPr>
      </p:pic>
      <p:pic>
        <p:nvPicPr>
          <p:cNvPr id="26" name="Imagem 25">
            <a:extLst>
              <a:ext uri="{FF2B5EF4-FFF2-40B4-BE49-F238E27FC236}">
                <a16:creationId xmlns:a16="http://schemas.microsoft.com/office/drawing/2014/main" xmlns="" id="{C907AB0B-5845-4419-9E7C-25935FAB42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044" y="2267969"/>
            <a:ext cx="576150" cy="559162"/>
          </a:xfrm>
          <a:prstGeom prst="rect">
            <a:avLst/>
          </a:prstGeom>
        </p:spPr>
      </p:pic>
      <p:pic>
        <p:nvPicPr>
          <p:cNvPr id="28" name="Imagem 27">
            <a:extLst>
              <a:ext uri="{FF2B5EF4-FFF2-40B4-BE49-F238E27FC236}">
                <a16:creationId xmlns:a16="http://schemas.microsoft.com/office/drawing/2014/main" xmlns="" id="{F18B6745-0B4C-430A-9AD7-FC86143D51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2562" y="1559623"/>
            <a:ext cx="576151" cy="559162"/>
          </a:xfrm>
          <a:prstGeom prst="rect">
            <a:avLst/>
          </a:prstGeom>
        </p:spPr>
      </p:pic>
      <p:sp>
        <p:nvSpPr>
          <p:cNvPr id="30" name="CaixaDeTexto 29">
            <a:extLst>
              <a:ext uri="{FF2B5EF4-FFF2-40B4-BE49-F238E27FC236}">
                <a16:creationId xmlns:a16="http://schemas.microsoft.com/office/drawing/2014/main" xmlns="" id="{A0942A5B-754C-4166-BEC1-B0C0C41F1F89}"/>
              </a:ext>
            </a:extLst>
          </p:cNvPr>
          <p:cNvSpPr txBox="1"/>
          <p:nvPr/>
        </p:nvSpPr>
        <p:spPr>
          <a:xfrm>
            <a:off x="348652" y="4045497"/>
            <a:ext cx="63230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1F97D4"/>
                </a:solidFill>
              </a:rPr>
              <a:t>Metodologia para a definição</a:t>
            </a:r>
            <a:r>
              <a:rPr lang="pt-BR" sz="2400" dirty="0">
                <a:solidFill>
                  <a:srgbClr val="1F97D4"/>
                </a:solidFill>
                <a:latin typeface="+mn-lt"/>
              </a:rPr>
              <a:t> do Assunto da TPU:</a:t>
            </a:r>
            <a:endParaRPr lang="pt-BR" sz="2400" dirty="0"/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xmlns="" id="{724AEBFA-6248-481A-83D7-A54BAF4D3EDD}"/>
              </a:ext>
            </a:extLst>
          </p:cNvPr>
          <p:cNvSpPr txBox="1"/>
          <p:nvPr/>
        </p:nvSpPr>
        <p:spPr>
          <a:xfrm>
            <a:off x="335410" y="4578350"/>
            <a:ext cx="11745754" cy="1482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 smtClean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pt-BR" sz="1800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acordo com parametrização realizada pelo CNJ, todos os assuntos da Tabelas Processuais Unificadas – TPU são abarcados pelo ODS 16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1800" dirty="0" smtClean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Todas </a:t>
            </a:r>
            <a:r>
              <a:rPr lang="pt-BR" sz="1800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ações relacionadas ao meio ambiente possuem impacto na mudança climática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1800" dirty="0" smtClean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Escolher </a:t>
            </a:r>
            <a:r>
              <a:rPr lang="pt-BR" sz="1800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pt-BR" sz="1800" dirty="0" smtClean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ODS relacionado </a:t>
            </a:r>
            <a:r>
              <a:rPr lang="pt-BR" sz="1800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 meio ambiente </a:t>
            </a:r>
            <a:r>
              <a:rPr lang="pt-BR" sz="1800" dirty="0" smtClean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e, na tabela TPU, o assunto de maior </a:t>
            </a:r>
            <a:r>
              <a:rPr lang="pt-BR" sz="1800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acervo no Tribunal</a:t>
            </a:r>
            <a:endParaRPr lang="pt-BR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xmlns="" id="{2A8387BD-D913-41C1-BC28-44BC4A18891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00" y="-123088"/>
            <a:ext cx="4980864" cy="14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738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>
            <a:extLst>
              <a:ext uri="{FF2B5EF4-FFF2-40B4-BE49-F238E27FC236}">
                <a16:creationId xmlns:a16="http://schemas.microsoft.com/office/drawing/2014/main" xmlns="" id="{B79F70BD-1406-4817-A25F-0D04DEC2862C}"/>
              </a:ext>
            </a:extLst>
          </p:cNvPr>
          <p:cNvGrpSpPr/>
          <p:nvPr/>
        </p:nvGrpSpPr>
        <p:grpSpPr>
          <a:xfrm>
            <a:off x="-24590" y="6670622"/>
            <a:ext cx="12241180" cy="187377"/>
            <a:chOff x="0" y="6370820"/>
            <a:chExt cx="12241180" cy="487180"/>
          </a:xfrm>
        </p:grpSpPr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xmlns="" id="{7384BA1D-CEA0-4049-A616-2AD129D2862B}"/>
                </a:ext>
              </a:extLst>
            </p:cNvPr>
            <p:cNvSpPr/>
            <p:nvPr/>
          </p:nvSpPr>
          <p:spPr>
            <a:xfrm>
              <a:off x="0" y="6370820"/>
              <a:ext cx="720000" cy="487180"/>
            </a:xfrm>
            <a:prstGeom prst="rect">
              <a:avLst/>
            </a:prstGeom>
            <a:solidFill>
              <a:srgbClr val="E52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xmlns="" id="{D23596B5-B72E-428A-85B7-590EA75139CC}"/>
                </a:ext>
              </a:extLst>
            </p:cNvPr>
            <p:cNvSpPr/>
            <p:nvPr/>
          </p:nvSpPr>
          <p:spPr>
            <a:xfrm>
              <a:off x="720074" y="6370820"/>
              <a:ext cx="720000" cy="487180"/>
            </a:xfrm>
            <a:prstGeom prst="rect">
              <a:avLst/>
            </a:prstGeom>
            <a:solidFill>
              <a:srgbClr val="DEA7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xmlns="" id="{F8DBC2FD-EFD6-4302-97D9-3F7CCFDC3A5A}"/>
                </a:ext>
              </a:extLst>
            </p:cNvPr>
            <p:cNvSpPr/>
            <p:nvPr/>
          </p:nvSpPr>
          <p:spPr>
            <a:xfrm>
              <a:off x="1440148" y="6370820"/>
              <a:ext cx="720000" cy="487180"/>
            </a:xfrm>
            <a:prstGeom prst="rect">
              <a:avLst/>
            </a:prstGeom>
            <a:solidFill>
              <a:srgbClr val="4CA1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xmlns="" id="{0A4C603F-CF24-406A-A747-58E593BF0BA4}"/>
                </a:ext>
              </a:extLst>
            </p:cNvPr>
            <p:cNvSpPr/>
            <p:nvPr/>
          </p:nvSpPr>
          <p:spPr>
            <a:xfrm>
              <a:off x="2160222" y="6370820"/>
              <a:ext cx="720000" cy="487180"/>
            </a:xfrm>
            <a:prstGeom prst="rect">
              <a:avLst/>
            </a:prstGeom>
            <a:solidFill>
              <a:srgbClr val="C72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xmlns="" id="{26D35387-E8F1-4B1B-A65B-772389FB5072}"/>
                </a:ext>
              </a:extLst>
            </p:cNvPr>
            <p:cNvSpPr/>
            <p:nvPr/>
          </p:nvSpPr>
          <p:spPr>
            <a:xfrm>
              <a:off x="2880296" y="6370820"/>
              <a:ext cx="720000" cy="487180"/>
            </a:xfrm>
            <a:prstGeom prst="rect">
              <a:avLst/>
            </a:prstGeom>
            <a:solidFill>
              <a:srgbClr val="EF40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xmlns="" id="{FB9470F5-6E70-4DEF-8A78-C104313361A2}"/>
                </a:ext>
              </a:extLst>
            </p:cNvPr>
            <p:cNvSpPr/>
            <p:nvPr/>
          </p:nvSpPr>
          <p:spPr>
            <a:xfrm>
              <a:off x="3600370" y="6370820"/>
              <a:ext cx="720000" cy="487180"/>
            </a:xfrm>
            <a:prstGeom prst="rect">
              <a:avLst/>
            </a:prstGeom>
            <a:solidFill>
              <a:srgbClr val="27BF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xmlns="" id="{1C603195-CEC5-467D-957C-54E3323B192C}"/>
                </a:ext>
              </a:extLst>
            </p:cNvPr>
            <p:cNvSpPr/>
            <p:nvPr/>
          </p:nvSpPr>
          <p:spPr>
            <a:xfrm>
              <a:off x="4320444" y="6370820"/>
              <a:ext cx="720000" cy="487180"/>
            </a:xfrm>
            <a:prstGeom prst="rect">
              <a:avLst/>
            </a:prstGeom>
            <a:solidFill>
              <a:srgbClr val="FBC4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xmlns="" id="{9BB0DCC0-E737-4D20-92BE-DD527A34D289}"/>
                </a:ext>
              </a:extLst>
            </p:cNvPr>
            <p:cNvSpPr/>
            <p:nvPr/>
          </p:nvSpPr>
          <p:spPr>
            <a:xfrm>
              <a:off x="5040518" y="6370820"/>
              <a:ext cx="720000" cy="487180"/>
            </a:xfrm>
            <a:prstGeom prst="rect">
              <a:avLst/>
            </a:prstGeom>
            <a:solidFill>
              <a:srgbClr val="A21C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xmlns="" id="{71E84D70-01CB-4560-9C95-7249EC9BD417}"/>
                </a:ext>
              </a:extLst>
            </p:cNvPr>
            <p:cNvSpPr/>
            <p:nvPr/>
          </p:nvSpPr>
          <p:spPr>
            <a:xfrm>
              <a:off x="5760592" y="6370820"/>
              <a:ext cx="720000" cy="487180"/>
            </a:xfrm>
            <a:prstGeom prst="rect">
              <a:avLst/>
            </a:prstGeom>
            <a:solidFill>
              <a:srgbClr val="F26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xmlns="" id="{345138B2-CAB1-42C5-9032-D2C441588AB6}"/>
                </a:ext>
              </a:extLst>
            </p:cNvPr>
            <p:cNvSpPr/>
            <p:nvPr/>
          </p:nvSpPr>
          <p:spPr>
            <a:xfrm>
              <a:off x="6480666" y="6370820"/>
              <a:ext cx="720000" cy="487180"/>
            </a:xfrm>
            <a:prstGeom prst="rect">
              <a:avLst/>
            </a:prstGeom>
            <a:solidFill>
              <a:srgbClr val="DE17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xmlns="" id="{AE87B038-ACE8-4CAE-ABB8-A679EE136AD7}"/>
                </a:ext>
              </a:extLst>
            </p:cNvPr>
            <p:cNvSpPr/>
            <p:nvPr/>
          </p:nvSpPr>
          <p:spPr>
            <a:xfrm>
              <a:off x="7200740" y="6370820"/>
              <a:ext cx="720000" cy="487180"/>
            </a:xfrm>
            <a:prstGeom prst="rect">
              <a:avLst/>
            </a:prstGeom>
            <a:solidFill>
              <a:srgbClr val="F9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xmlns="" id="{210EB6F6-C76B-4951-A71A-5BA5B84362E6}"/>
                </a:ext>
              </a:extLst>
            </p:cNvPr>
            <p:cNvSpPr/>
            <p:nvPr/>
          </p:nvSpPr>
          <p:spPr>
            <a:xfrm>
              <a:off x="7920814" y="6370820"/>
              <a:ext cx="720000" cy="487180"/>
            </a:xfrm>
            <a:prstGeom prst="rect">
              <a:avLst/>
            </a:prstGeom>
            <a:solidFill>
              <a:srgbClr val="BF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xmlns="" id="{7F06FAFC-C9A5-440C-B87D-447106ED3272}"/>
                </a:ext>
              </a:extLst>
            </p:cNvPr>
            <p:cNvSpPr/>
            <p:nvPr/>
          </p:nvSpPr>
          <p:spPr>
            <a:xfrm>
              <a:off x="8640888" y="6370820"/>
              <a:ext cx="720000" cy="487180"/>
            </a:xfrm>
            <a:prstGeom prst="rect">
              <a:avLst/>
            </a:prstGeom>
            <a:solidFill>
              <a:srgbClr val="407F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xmlns="" id="{812FB423-1D31-4C9A-87A1-999E8E3574A3}"/>
                </a:ext>
              </a:extLst>
            </p:cNvPr>
            <p:cNvSpPr/>
            <p:nvPr/>
          </p:nvSpPr>
          <p:spPr>
            <a:xfrm>
              <a:off x="9360962" y="6370820"/>
              <a:ext cx="720000" cy="487180"/>
            </a:xfrm>
            <a:prstGeom prst="rect">
              <a:avLst/>
            </a:prstGeom>
            <a:solidFill>
              <a:srgbClr val="1E97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xmlns="" id="{2EF4B682-680E-47E5-ABF2-D8F0A7D5ACF9}"/>
                </a:ext>
              </a:extLst>
            </p:cNvPr>
            <p:cNvSpPr/>
            <p:nvPr/>
          </p:nvSpPr>
          <p:spPr>
            <a:xfrm>
              <a:off x="10081036" y="6370820"/>
              <a:ext cx="720000" cy="487180"/>
            </a:xfrm>
            <a:prstGeom prst="rect">
              <a:avLst/>
            </a:prstGeom>
            <a:solidFill>
              <a:srgbClr val="5A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xmlns="" id="{F5DDBDE9-D4E6-4605-A3D1-B913CA4BBFC9}"/>
                </a:ext>
              </a:extLst>
            </p:cNvPr>
            <p:cNvSpPr/>
            <p:nvPr/>
          </p:nvSpPr>
          <p:spPr>
            <a:xfrm>
              <a:off x="10801110" y="6370820"/>
              <a:ext cx="720000" cy="487180"/>
            </a:xfrm>
            <a:prstGeom prst="rect">
              <a:avLst/>
            </a:prstGeom>
            <a:solidFill>
              <a:srgbClr val="136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xmlns="" id="{4D3197DC-5103-4C74-B84B-102485D34E6A}"/>
                </a:ext>
              </a:extLst>
            </p:cNvPr>
            <p:cNvSpPr/>
            <p:nvPr/>
          </p:nvSpPr>
          <p:spPr>
            <a:xfrm>
              <a:off x="11521180" y="6370820"/>
              <a:ext cx="720000" cy="487180"/>
            </a:xfrm>
            <a:prstGeom prst="rect">
              <a:avLst/>
            </a:prstGeom>
            <a:solidFill>
              <a:srgbClr val="1549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A386E083-0F0A-46D9-AF68-F9928C906493}"/>
              </a:ext>
            </a:extLst>
          </p:cNvPr>
          <p:cNvSpPr txBox="1"/>
          <p:nvPr/>
        </p:nvSpPr>
        <p:spPr>
          <a:xfrm>
            <a:off x="326827" y="2006115"/>
            <a:ext cx="3442540" cy="310854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t-BR" sz="2800" b="1" cap="all" dirty="0">
                <a:solidFill>
                  <a:srgbClr val="1F97D4"/>
                </a:solidFill>
              </a:rPr>
              <a:t>Assuntos relacionados ao meio ambiente e              ao </a:t>
            </a:r>
            <a:r>
              <a:rPr lang="pt-BR" sz="2800" b="1" cap="all" dirty="0" err="1">
                <a:solidFill>
                  <a:srgbClr val="1F97D4"/>
                </a:solidFill>
              </a:rPr>
              <a:t>ods</a:t>
            </a:r>
            <a:r>
              <a:rPr lang="pt-BR" sz="2800" b="1" cap="all" dirty="0">
                <a:solidFill>
                  <a:srgbClr val="1F97D4"/>
                </a:solidFill>
              </a:rPr>
              <a:t> 11                       com maior acervo no Tribunal</a:t>
            </a:r>
            <a:endParaRPr lang="pt-BR" sz="2800" b="1" cap="all" dirty="0">
              <a:solidFill>
                <a:srgbClr val="1F97D4"/>
              </a:solidFill>
              <a:cs typeface="Calibri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xmlns="" id="{9001167E-A7F7-4145-A3C9-E7D93F053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895035"/>
              </p:ext>
            </p:extLst>
          </p:nvPr>
        </p:nvGraphicFramePr>
        <p:xfrm>
          <a:off x="4017060" y="1336728"/>
          <a:ext cx="7474478" cy="401643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389646">
                  <a:extLst>
                    <a:ext uri="{9D8B030D-6E8A-4147-A177-3AD203B41FA5}">
                      <a16:colId xmlns:a16="http://schemas.microsoft.com/office/drawing/2014/main" xmlns="" val="4103930696"/>
                    </a:ext>
                  </a:extLst>
                </a:gridCol>
                <a:gridCol w="1106424">
                  <a:extLst>
                    <a:ext uri="{9D8B030D-6E8A-4147-A177-3AD203B41FA5}">
                      <a16:colId xmlns:a16="http://schemas.microsoft.com/office/drawing/2014/main" xmlns="" val="1874105397"/>
                    </a:ext>
                  </a:extLst>
                </a:gridCol>
                <a:gridCol w="978408">
                  <a:extLst>
                    <a:ext uri="{9D8B030D-6E8A-4147-A177-3AD203B41FA5}">
                      <a16:colId xmlns:a16="http://schemas.microsoft.com/office/drawing/2014/main" xmlns="" val="678772469"/>
                    </a:ext>
                  </a:extLst>
                </a:gridCol>
              </a:tblGrid>
              <a:tr h="547254"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effectLst/>
                        </a:rPr>
                        <a:t>Assuntos 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effectLst/>
                        </a:rPr>
                        <a:t>Código Assunto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effectLst/>
                        </a:rPr>
                        <a:t>Acervo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678420907"/>
                  </a:ext>
                </a:extLst>
              </a:tr>
              <a:tr h="547254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1. Parcelamento do solo urbano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3660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64219193"/>
                  </a:ext>
                </a:extLst>
              </a:tr>
              <a:tr h="547254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2. Crimes contra a flora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3620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253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43046898"/>
                  </a:ext>
                </a:extLst>
              </a:tr>
              <a:tr h="547254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3. Crimes contra o Meio Ambiente e o Patrimônio Genético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3618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235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419977216"/>
                  </a:ext>
                </a:extLst>
              </a:tr>
              <a:tr h="547254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1. Meio Ambiente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10110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58884718"/>
                  </a:ext>
                </a:extLst>
              </a:tr>
              <a:tr h="547254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2. Dano Ambiental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10438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259021650"/>
                  </a:ext>
                </a:extLst>
              </a:tr>
              <a:tr h="547254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3. Ordenação da Cidade/Plano Diretor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10109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14698244"/>
                  </a:ext>
                </a:extLst>
              </a:tr>
            </a:tbl>
          </a:graphicData>
        </a:graphic>
      </p:graphicFrame>
      <p:sp>
        <p:nvSpPr>
          <p:cNvPr id="2" name="Chave Esquerda 1">
            <a:extLst>
              <a:ext uri="{FF2B5EF4-FFF2-40B4-BE49-F238E27FC236}">
                <a16:creationId xmlns:a16="http://schemas.microsoft.com/office/drawing/2014/main" xmlns="" id="{9E3664C7-C128-45EB-9124-843F53B2FF7F}"/>
              </a:ext>
            </a:extLst>
          </p:cNvPr>
          <p:cNvSpPr/>
          <p:nvPr/>
        </p:nvSpPr>
        <p:spPr>
          <a:xfrm>
            <a:off x="3842254" y="520831"/>
            <a:ext cx="157113" cy="5648225"/>
          </a:xfrm>
          <a:prstGeom prst="leftBrace">
            <a:avLst/>
          </a:prstGeom>
          <a:ln>
            <a:solidFill>
              <a:srgbClr val="1F97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5" name="Gráfico 25" descr="Na mosca">
            <a:extLst>
              <a:ext uri="{FF2B5EF4-FFF2-40B4-BE49-F238E27FC236}">
                <a16:creationId xmlns:a16="http://schemas.microsoft.com/office/drawing/2014/main" xmlns="" id="{60BAFAD5-567D-40EA-91F2-61BCB380C2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-143055" y="1246526"/>
            <a:ext cx="4438835" cy="449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01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>
            <a:extLst>
              <a:ext uri="{FF2B5EF4-FFF2-40B4-BE49-F238E27FC236}">
                <a16:creationId xmlns:a16="http://schemas.microsoft.com/office/drawing/2014/main" xmlns="" id="{F7D55E2D-60E8-4EFA-AA07-6EB7DBBDEB43}"/>
              </a:ext>
            </a:extLst>
          </p:cNvPr>
          <p:cNvGrpSpPr/>
          <p:nvPr/>
        </p:nvGrpSpPr>
        <p:grpSpPr>
          <a:xfrm>
            <a:off x="-24590" y="6670622"/>
            <a:ext cx="12241180" cy="187377"/>
            <a:chOff x="0" y="6370820"/>
            <a:chExt cx="12241180" cy="487180"/>
          </a:xfrm>
        </p:grpSpPr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xmlns="" id="{094AE844-273D-4AD1-831D-E672C243B771}"/>
                </a:ext>
              </a:extLst>
            </p:cNvPr>
            <p:cNvSpPr/>
            <p:nvPr/>
          </p:nvSpPr>
          <p:spPr>
            <a:xfrm>
              <a:off x="0" y="6370820"/>
              <a:ext cx="720000" cy="487180"/>
            </a:xfrm>
            <a:prstGeom prst="rect">
              <a:avLst/>
            </a:prstGeom>
            <a:solidFill>
              <a:srgbClr val="E52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xmlns="" id="{FCB935F0-928E-4585-B5F6-5BA2A3490554}"/>
                </a:ext>
              </a:extLst>
            </p:cNvPr>
            <p:cNvSpPr/>
            <p:nvPr/>
          </p:nvSpPr>
          <p:spPr>
            <a:xfrm>
              <a:off x="720074" y="6370820"/>
              <a:ext cx="720000" cy="487180"/>
            </a:xfrm>
            <a:prstGeom prst="rect">
              <a:avLst/>
            </a:prstGeom>
            <a:solidFill>
              <a:srgbClr val="DEA7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xmlns="" id="{A681C6CB-DA2E-4209-AB0C-D2407D69DF59}"/>
                </a:ext>
              </a:extLst>
            </p:cNvPr>
            <p:cNvSpPr/>
            <p:nvPr/>
          </p:nvSpPr>
          <p:spPr>
            <a:xfrm>
              <a:off x="1440148" y="6370820"/>
              <a:ext cx="720000" cy="487180"/>
            </a:xfrm>
            <a:prstGeom prst="rect">
              <a:avLst/>
            </a:prstGeom>
            <a:solidFill>
              <a:srgbClr val="4CA1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xmlns="" id="{8713BA2F-E949-4715-A9F8-999956761A15}"/>
                </a:ext>
              </a:extLst>
            </p:cNvPr>
            <p:cNvSpPr/>
            <p:nvPr/>
          </p:nvSpPr>
          <p:spPr>
            <a:xfrm>
              <a:off x="2160222" y="6370820"/>
              <a:ext cx="720000" cy="487180"/>
            </a:xfrm>
            <a:prstGeom prst="rect">
              <a:avLst/>
            </a:prstGeom>
            <a:solidFill>
              <a:srgbClr val="C72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xmlns="" id="{1B60B882-A38E-4F5D-A490-78342BCA59E3}"/>
                </a:ext>
              </a:extLst>
            </p:cNvPr>
            <p:cNvSpPr/>
            <p:nvPr/>
          </p:nvSpPr>
          <p:spPr>
            <a:xfrm>
              <a:off x="2880296" y="6370820"/>
              <a:ext cx="720000" cy="487180"/>
            </a:xfrm>
            <a:prstGeom prst="rect">
              <a:avLst/>
            </a:prstGeom>
            <a:solidFill>
              <a:srgbClr val="EF40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xmlns="" id="{A5E0D204-5081-4CD2-B1C4-58EFE1C178BB}"/>
                </a:ext>
              </a:extLst>
            </p:cNvPr>
            <p:cNvSpPr/>
            <p:nvPr/>
          </p:nvSpPr>
          <p:spPr>
            <a:xfrm>
              <a:off x="3600370" y="6370820"/>
              <a:ext cx="720000" cy="487180"/>
            </a:xfrm>
            <a:prstGeom prst="rect">
              <a:avLst/>
            </a:prstGeom>
            <a:solidFill>
              <a:srgbClr val="27BF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xmlns="" id="{B95E8FB9-62E1-4736-A731-883EA560791E}"/>
                </a:ext>
              </a:extLst>
            </p:cNvPr>
            <p:cNvSpPr/>
            <p:nvPr/>
          </p:nvSpPr>
          <p:spPr>
            <a:xfrm>
              <a:off x="4320444" y="6370820"/>
              <a:ext cx="720000" cy="487180"/>
            </a:xfrm>
            <a:prstGeom prst="rect">
              <a:avLst/>
            </a:prstGeom>
            <a:solidFill>
              <a:srgbClr val="FBC4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xmlns="" id="{E3405CD6-C025-46EB-BCA4-522F101D9592}"/>
                </a:ext>
              </a:extLst>
            </p:cNvPr>
            <p:cNvSpPr/>
            <p:nvPr/>
          </p:nvSpPr>
          <p:spPr>
            <a:xfrm>
              <a:off x="5040518" y="6370820"/>
              <a:ext cx="720000" cy="487180"/>
            </a:xfrm>
            <a:prstGeom prst="rect">
              <a:avLst/>
            </a:prstGeom>
            <a:solidFill>
              <a:srgbClr val="A21C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xmlns="" id="{DF3D4014-209C-43D3-9907-9B22F6AE8BB0}"/>
                </a:ext>
              </a:extLst>
            </p:cNvPr>
            <p:cNvSpPr/>
            <p:nvPr/>
          </p:nvSpPr>
          <p:spPr>
            <a:xfrm>
              <a:off x="5760592" y="6370820"/>
              <a:ext cx="720000" cy="487180"/>
            </a:xfrm>
            <a:prstGeom prst="rect">
              <a:avLst/>
            </a:prstGeom>
            <a:solidFill>
              <a:srgbClr val="F26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xmlns="" id="{5009A329-D54A-4F66-B4B5-6A8B32C6FCD2}"/>
                </a:ext>
              </a:extLst>
            </p:cNvPr>
            <p:cNvSpPr/>
            <p:nvPr/>
          </p:nvSpPr>
          <p:spPr>
            <a:xfrm>
              <a:off x="6480666" y="6370820"/>
              <a:ext cx="720000" cy="487180"/>
            </a:xfrm>
            <a:prstGeom prst="rect">
              <a:avLst/>
            </a:prstGeom>
            <a:solidFill>
              <a:srgbClr val="DE17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xmlns="" id="{62D69E12-4507-44FF-88F1-7EF3DDCED263}"/>
                </a:ext>
              </a:extLst>
            </p:cNvPr>
            <p:cNvSpPr/>
            <p:nvPr/>
          </p:nvSpPr>
          <p:spPr>
            <a:xfrm>
              <a:off x="7200740" y="6370820"/>
              <a:ext cx="720000" cy="487180"/>
            </a:xfrm>
            <a:prstGeom prst="rect">
              <a:avLst/>
            </a:prstGeom>
            <a:solidFill>
              <a:srgbClr val="F9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xmlns="" id="{CB989BFE-2014-4143-B50F-CFDB2D19823A}"/>
                </a:ext>
              </a:extLst>
            </p:cNvPr>
            <p:cNvSpPr/>
            <p:nvPr/>
          </p:nvSpPr>
          <p:spPr>
            <a:xfrm>
              <a:off x="7920814" y="6370820"/>
              <a:ext cx="720000" cy="487180"/>
            </a:xfrm>
            <a:prstGeom prst="rect">
              <a:avLst/>
            </a:prstGeom>
            <a:solidFill>
              <a:srgbClr val="BF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xmlns="" id="{A7B982D6-89C0-4D9E-8C6B-7BB4BD6FB73D}"/>
                </a:ext>
              </a:extLst>
            </p:cNvPr>
            <p:cNvSpPr/>
            <p:nvPr/>
          </p:nvSpPr>
          <p:spPr>
            <a:xfrm>
              <a:off x="8640888" y="6370820"/>
              <a:ext cx="720000" cy="487180"/>
            </a:xfrm>
            <a:prstGeom prst="rect">
              <a:avLst/>
            </a:prstGeom>
            <a:solidFill>
              <a:srgbClr val="407F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xmlns="" id="{3F0FAB7B-EE48-4015-8663-6335A4A48D0C}"/>
                </a:ext>
              </a:extLst>
            </p:cNvPr>
            <p:cNvSpPr/>
            <p:nvPr/>
          </p:nvSpPr>
          <p:spPr>
            <a:xfrm>
              <a:off x="9360962" y="6370820"/>
              <a:ext cx="720000" cy="487180"/>
            </a:xfrm>
            <a:prstGeom prst="rect">
              <a:avLst/>
            </a:prstGeom>
            <a:solidFill>
              <a:srgbClr val="1E97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xmlns="" id="{1A9E8484-E039-4F87-B004-DE7F361F408B}"/>
                </a:ext>
              </a:extLst>
            </p:cNvPr>
            <p:cNvSpPr/>
            <p:nvPr/>
          </p:nvSpPr>
          <p:spPr>
            <a:xfrm>
              <a:off x="10081036" y="6370820"/>
              <a:ext cx="720000" cy="487180"/>
            </a:xfrm>
            <a:prstGeom prst="rect">
              <a:avLst/>
            </a:prstGeom>
            <a:solidFill>
              <a:srgbClr val="5A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xmlns="" id="{212B1AFE-BD90-4CED-B130-1F8003E17FFE}"/>
                </a:ext>
              </a:extLst>
            </p:cNvPr>
            <p:cNvSpPr/>
            <p:nvPr/>
          </p:nvSpPr>
          <p:spPr>
            <a:xfrm>
              <a:off x="10801110" y="6370820"/>
              <a:ext cx="720000" cy="487180"/>
            </a:xfrm>
            <a:prstGeom prst="rect">
              <a:avLst/>
            </a:prstGeom>
            <a:solidFill>
              <a:srgbClr val="136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xmlns="" id="{04189289-D17F-4ACD-A542-D2FE3C52A9EE}"/>
                </a:ext>
              </a:extLst>
            </p:cNvPr>
            <p:cNvSpPr/>
            <p:nvPr/>
          </p:nvSpPr>
          <p:spPr>
            <a:xfrm>
              <a:off x="11521180" y="6370820"/>
              <a:ext cx="720000" cy="487180"/>
            </a:xfrm>
            <a:prstGeom prst="rect">
              <a:avLst/>
            </a:prstGeom>
            <a:solidFill>
              <a:srgbClr val="1549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0F0E7849-9BB3-4226-813A-5B2069F38E13}"/>
              </a:ext>
            </a:extLst>
          </p:cNvPr>
          <p:cNvSpPr txBox="1"/>
          <p:nvPr/>
        </p:nvSpPr>
        <p:spPr>
          <a:xfrm>
            <a:off x="766647" y="433759"/>
            <a:ext cx="981965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t-BR" sz="4000" cap="all" dirty="0">
                <a:solidFill>
                  <a:srgbClr val="1F97D4"/>
                </a:solidFill>
              </a:rPr>
              <a:t>PLANO DE AÇÃO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695410" y="2408935"/>
            <a:ext cx="10484035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dirty="0"/>
              <a:t/>
            </a:r>
            <a:br>
              <a:rPr lang="pt-BR" dirty="0"/>
            </a:br>
            <a:r>
              <a:rPr lang="pt-BR" sz="2000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Implementar, até o final de 2021, ações de prevenção e de </a:t>
            </a:r>
            <a:r>
              <a:rPr lang="pt-BR" sz="2000" dirty="0" err="1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desjudicialização</a:t>
            </a:r>
            <a:r>
              <a:rPr lang="pt-BR" sz="2000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conflitos relacionados ao assunto </a:t>
            </a:r>
            <a:r>
              <a:rPr lang="pt-BR" sz="2000" b="1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“Parcelamento do solo urbano”, </a:t>
            </a:r>
            <a:r>
              <a:rPr lang="pt-BR" sz="2000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código 3660 do Sistema de Gestão de Tabelas Processuais Unificadas (SGTPU) e vinculados aos Objetivos de Desenvolvimento Sustentável (ODS) n° 11 (principal), 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ODS </a:t>
            </a:r>
            <a:r>
              <a:rPr lang="pt-BR" sz="2000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13 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 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ODS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16</a:t>
            </a:r>
            <a:endParaRPr lang="pt-BR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xmlns="" id="{AFD8B858-6501-4464-A057-F15B85875D91}"/>
              </a:ext>
            </a:extLst>
          </p:cNvPr>
          <p:cNvSpPr txBox="1"/>
          <p:nvPr/>
        </p:nvSpPr>
        <p:spPr>
          <a:xfrm>
            <a:off x="695410" y="2147325"/>
            <a:ext cx="172717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800" cap="all" dirty="0">
                <a:solidFill>
                  <a:srgbClr val="1F97D4"/>
                </a:solidFill>
              </a:rPr>
              <a:t>OBJETIVO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5435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>
            <a:extLst>
              <a:ext uri="{FF2B5EF4-FFF2-40B4-BE49-F238E27FC236}">
                <a16:creationId xmlns:a16="http://schemas.microsoft.com/office/drawing/2014/main" xmlns="" id="{F7D55E2D-60E8-4EFA-AA07-6EB7DBBDEB43}"/>
              </a:ext>
            </a:extLst>
          </p:cNvPr>
          <p:cNvGrpSpPr/>
          <p:nvPr/>
        </p:nvGrpSpPr>
        <p:grpSpPr>
          <a:xfrm>
            <a:off x="-24590" y="6670622"/>
            <a:ext cx="12241180" cy="187377"/>
            <a:chOff x="0" y="6370820"/>
            <a:chExt cx="12241180" cy="487180"/>
          </a:xfrm>
        </p:grpSpPr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xmlns="" id="{094AE844-273D-4AD1-831D-E672C243B771}"/>
                </a:ext>
              </a:extLst>
            </p:cNvPr>
            <p:cNvSpPr/>
            <p:nvPr/>
          </p:nvSpPr>
          <p:spPr>
            <a:xfrm>
              <a:off x="0" y="6370820"/>
              <a:ext cx="720000" cy="487180"/>
            </a:xfrm>
            <a:prstGeom prst="rect">
              <a:avLst/>
            </a:prstGeom>
            <a:solidFill>
              <a:srgbClr val="E52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xmlns="" id="{FCB935F0-928E-4585-B5F6-5BA2A3490554}"/>
                </a:ext>
              </a:extLst>
            </p:cNvPr>
            <p:cNvSpPr/>
            <p:nvPr/>
          </p:nvSpPr>
          <p:spPr>
            <a:xfrm>
              <a:off x="720074" y="6370820"/>
              <a:ext cx="720000" cy="487180"/>
            </a:xfrm>
            <a:prstGeom prst="rect">
              <a:avLst/>
            </a:prstGeom>
            <a:solidFill>
              <a:srgbClr val="DEA7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xmlns="" id="{A681C6CB-DA2E-4209-AB0C-D2407D69DF59}"/>
                </a:ext>
              </a:extLst>
            </p:cNvPr>
            <p:cNvSpPr/>
            <p:nvPr/>
          </p:nvSpPr>
          <p:spPr>
            <a:xfrm>
              <a:off x="1440148" y="6370820"/>
              <a:ext cx="720000" cy="487180"/>
            </a:xfrm>
            <a:prstGeom prst="rect">
              <a:avLst/>
            </a:prstGeom>
            <a:solidFill>
              <a:srgbClr val="4CA1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xmlns="" id="{8713BA2F-E949-4715-A9F8-999956761A15}"/>
                </a:ext>
              </a:extLst>
            </p:cNvPr>
            <p:cNvSpPr/>
            <p:nvPr/>
          </p:nvSpPr>
          <p:spPr>
            <a:xfrm>
              <a:off x="2160222" y="6370820"/>
              <a:ext cx="720000" cy="487180"/>
            </a:xfrm>
            <a:prstGeom prst="rect">
              <a:avLst/>
            </a:prstGeom>
            <a:solidFill>
              <a:srgbClr val="C72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xmlns="" id="{1B60B882-A38E-4F5D-A490-78342BCA59E3}"/>
                </a:ext>
              </a:extLst>
            </p:cNvPr>
            <p:cNvSpPr/>
            <p:nvPr/>
          </p:nvSpPr>
          <p:spPr>
            <a:xfrm>
              <a:off x="2880296" y="6370820"/>
              <a:ext cx="720000" cy="487180"/>
            </a:xfrm>
            <a:prstGeom prst="rect">
              <a:avLst/>
            </a:prstGeom>
            <a:solidFill>
              <a:srgbClr val="EF40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xmlns="" id="{A5E0D204-5081-4CD2-B1C4-58EFE1C178BB}"/>
                </a:ext>
              </a:extLst>
            </p:cNvPr>
            <p:cNvSpPr/>
            <p:nvPr/>
          </p:nvSpPr>
          <p:spPr>
            <a:xfrm>
              <a:off x="3600370" y="6370820"/>
              <a:ext cx="720000" cy="487180"/>
            </a:xfrm>
            <a:prstGeom prst="rect">
              <a:avLst/>
            </a:prstGeom>
            <a:solidFill>
              <a:srgbClr val="27BF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xmlns="" id="{B95E8FB9-62E1-4736-A731-883EA560791E}"/>
                </a:ext>
              </a:extLst>
            </p:cNvPr>
            <p:cNvSpPr/>
            <p:nvPr/>
          </p:nvSpPr>
          <p:spPr>
            <a:xfrm>
              <a:off x="4320444" y="6370820"/>
              <a:ext cx="720000" cy="487180"/>
            </a:xfrm>
            <a:prstGeom prst="rect">
              <a:avLst/>
            </a:prstGeom>
            <a:solidFill>
              <a:srgbClr val="FBC4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xmlns="" id="{E3405CD6-C025-46EB-BCA4-522F101D9592}"/>
                </a:ext>
              </a:extLst>
            </p:cNvPr>
            <p:cNvSpPr/>
            <p:nvPr/>
          </p:nvSpPr>
          <p:spPr>
            <a:xfrm>
              <a:off x="5040518" y="6370820"/>
              <a:ext cx="720000" cy="487180"/>
            </a:xfrm>
            <a:prstGeom prst="rect">
              <a:avLst/>
            </a:prstGeom>
            <a:solidFill>
              <a:srgbClr val="A21C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xmlns="" id="{DF3D4014-209C-43D3-9907-9B22F6AE8BB0}"/>
                </a:ext>
              </a:extLst>
            </p:cNvPr>
            <p:cNvSpPr/>
            <p:nvPr/>
          </p:nvSpPr>
          <p:spPr>
            <a:xfrm>
              <a:off x="5760592" y="6370820"/>
              <a:ext cx="720000" cy="487180"/>
            </a:xfrm>
            <a:prstGeom prst="rect">
              <a:avLst/>
            </a:prstGeom>
            <a:solidFill>
              <a:srgbClr val="F26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xmlns="" id="{5009A329-D54A-4F66-B4B5-6A8B32C6FCD2}"/>
                </a:ext>
              </a:extLst>
            </p:cNvPr>
            <p:cNvSpPr/>
            <p:nvPr/>
          </p:nvSpPr>
          <p:spPr>
            <a:xfrm>
              <a:off x="6480666" y="6370820"/>
              <a:ext cx="720000" cy="487180"/>
            </a:xfrm>
            <a:prstGeom prst="rect">
              <a:avLst/>
            </a:prstGeom>
            <a:solidFill>
              <a:srgbClr val="DE17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xmlns="" id="{62D69E12-4507-44FF-88F1-7EF3DDCED263}"/>
                </a:ext>
              </a:extLst>
            </p:cNvPr>
            <p:cNvSpPr/>
            <p:nvPr/>
          </p:nvSpPr>
          <p:spPr>
            <a:xfrm>
              <a:off x="7200740" y="6370820"/>
              <a:ext cx="720000" cy="487180"/>
            </a:xfrm>
            <a:prstGeom prst="rect">
              <a:avLst/>
            </a:prstGeom>
            <a:solidFill>
              <a:srgbClr val="F9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xmlns="" id="{CB989BFE-2014-4143-B50F-CFDB2D19823A}"/>
                </a:ext>
              </a:extLst>
            </p:cNvPr>
            <p:cNvSpPr/>
            <p:nvPr/>
          </p:nvSpPr>
          <p:spPr>
            <a:xfrm>
              <a:off x="7920814" y="6370820"/>
              <a:ext cx="720000" cy="487180"/>
            </a:xfrm>
            <a:prstGeom prst="rect">
              <a:avLst/>
            </a:prstGeom>
            <a:solidFill>
              <a:srgbClr val="BF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xmlns="" id="{A7B982D6-89C0-4D9E-8C6B-7BB4BD6FB73D}"/>
                </a:ext>
              </a:extLst>
            </p:cNvPr>
            <p:cNvSpPr/>
            <p:nvPr/>
          </p:nvSpPr>
          <p:spPr>
            <a:xfrm>
              <a:off x="8640888" y="6370820"/>
              <a:ext cx="720000" cy="487180"/>
            </a:xfrm>
            <a:prstGeom prst="rect">
              <a:avLst/>
            </a:prstGeom>
            <a:solidFill>
              <a:srgbClr val="407F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xmlns="" id="{3F0FAB7B-EE48-4015-8663-6335A4A48D0C}"/>
                </a:ext>
              </a:extLst>
            </p:cNvPr>
            <p:cNvSpPr/>
            <p:nvPr/>
          </p:nvSpPr>
          <p:spPr>
            <a:xfrm>
              <a:off x="9360962" y="6370820"/>
              <a:ext cx="720000" cy="487180"/>
            </a:xfrm>
            <a:prstGeom prst="rect">
              <a:avLst/>
            </a:prstGeom>
            <a:solidFill>
              <a:srgbClr val="1E97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xmlns="" id="{1A9E8484-E039-4F87-B004-DE7F361F408B}"/>
                </a:ext>
              </a:extLst>
            </p:cNvPr>
            <p:cNvSpPr/>
            <p:nvPr/>
          </p:nvSpPr>
          <p:spPr>
            <a:xfrm>
              <a:off x="10081036" y="6370820"/>
              <a:ext cx="720000" cy="487180"/>
            </a:xfrm>
            <a:prstGeom prst="rect">
              <a:avLst/>
            </a:prstGeom>
            <a:solidFill>
              <a:srgbClr val="5A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xmlns="" id="{212B1AFE-BD90-4CED-B130-1F8003E17FFE}"/>
                </a:ext>
              </a:extLst>
            </p:cNvPr>
            <p:cNvSpPr/>
            <p:nvPr/>
          </p:nvSpPr>
          <p:spPr>
            <a:xfrm>
              <a:off x="10801110" y="6370820"/>
              <a:ext cx="720000" cy="487180"/>
            </a:xfrm>
            <a:prstGeom prst="rect">
              <a:avLst/>
            </a:prstGeom>
            <a:solidFill>
              <a:srgbClr val="136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xmlns="" id="{04189289-D17F-4ACD-A542-D2FE3C52A9EE}"/>
                </a:ext>
              </a:extLst>
            </p:cNvPr>
            <p:cNvSpPr/>
            <p:nvPr/>
          </p:nvSpPr>
          <p:spPr>
            <a:xfrm>
              <a:off x="11521180" y="6370820"/>
              <a:ext cx="720000" cy="487180"/>
            </a:xfrm>
            <a:prstGeom prst="rect">
              <a:avLst/>
            </a:prstGeom>
            <a:solidFill>
              <a:srgbClr val="1549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0F0E7849-9BB3-4226-813A-5B2069F38E13}"/>
              </a:ext>
            </a:extLst>
          </p:cNvPr>
          <p:cNvSpPr txBox="1"/>
          <p:nvPr/>
        </p:nvSpPr>
        <p:spPr>
          <a:xfrm>
            <a:off x="466101" y="82776"/>
            <a:ext cx="981965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t-BR" sz="4000" cap="all" dirty="0">
                <a:solidFill>
                  <a:srgbClr val="1F97D4"/>
                </a:solidFill>
              </a:rPr>
              <a:t>Linha do tempo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AEBB1318-E5FA-43B8-A97B-6FEBD074EC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968286"/>
              </p:ext>
            </p:extLst>
          </p:nvPr>
        </p:nvGraphicFramePr>
        <p:xfrm>
          <a:off x="509848" y="871489"/>
          <a:ext cx="11492854" cy="519723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189497">
                  <a:extLst>
                    <a:ext uri="{9D8B030D-6E8A-4147-A177-3AD203B41FA5}">
                      <a16:colId xmlns:a16="http://schemas.microsoft.com/office/drawing/2014/main" xmlns="" val="3901798504"/>
                    </a:ext>
                  </a:extLst>
                </a:gridCol>
                <a:gridCol w="537068">
                  <a:extLst>
                    <a:ext uri="{9D8B030D-6E8A-4147-A177-3AD203B41FA5}">
                      <a16:colId xmlns:a16="http://schemas.microsoft.com/office/drawing/2014/main" xmlns="" val="3657827861"/>
                    </a:ext>
                  </a:extLst>
                </a:gridCol>
                <a:gridCol w="493047">
                  <a:extLst>
                    <a:ext uri="{9D8B030D-6E8A-4147-A177-3AD203B41FA5}">
                      <a16:colId xmlns:a16="http://schemas.microsoft.com/office/drawing/2014/main" xmlns="" val="3718449777"/>
                    </a:ext>
                  </a:extLst>
                </a:gridCol>
                <a:gridCol w="493046">
                  <a:extLst>
                    <a:ext uri="{9D8B030D-6E8A-4147-A177-3AD203B41FA5}">
                      <a16:colId xmlns:a16="http://schemas.microsoft.com/office/drawing/2014/main" xmlns="" val="3228569580"/>
                    </a:ext>
                  </a:extLst>
                </a:gridCol>
                <a:gridCol w="481819">
                  <a:extLst>
                    <a:ext uri="{9D8B030D-6E8A-4147-A177-3AD203B41FA5}">
                      <a16:colId xmlns:a16="http://schemas.microsoft.com/office/drawing/2014/main" xmlns="" val="4232412805"/>
                    </a:ext>
                  </a:extLst>
                </a:gridCol>
                <a:gridCol w="484620">
                  <a:extLst>
                    <a:ext uri="{9D8B030D-6E8A-4147-A177-3AD203B41FA5}">
                      <a16:colId xmlns:a16="http://schemas.microsoft.com/office/drawing/2014/main" xmlns="" val="2054546210"/>
                    </a:ext>
                  </a:extLst>
                </a:gridCol>
                <a:gridCol w="388633">
                  <a:extLst>
                    <a:ext uri="{9D8B030D-6E8A-4147-A177-3AD203B41FA5}">
                      <a16:colId xmlns:a16="http://schemas.microsoft.com/office/drawing/2014/main" xmlns="" val="685637107"/>
                    </a:ext>
                  </a:extLst>
                </a:gridCol>
                <a:gridCol w="555484">
                  <a:extLst>
                    <a:ext uri="{9D8B030D-6E8A-4147-A177-3AD203B41FA5}">
                      <a16:colId xmlns:a16="http://schemas.microsoft.com/office/drawing/2014/main" xmlns="" val="2597876442"/>
                    </a:ext>
                  </a:extLst>
                </a:gridCol>
                <a:gridCol w="466633">
                  <a:extLst>
                    <a:ext uri="{9D8B030D-6E8A-4147-A177-3AD203B41FA5}">
                      <a16:colId xmlns:a16="http://schemas.microsoft.com/office/drawing/2014/main" xmlns="" val="4008427565"/>
                    </a:ext>
                  </a:extLst>
                </a:gridCol>
                <a:gridCol w="1403007">
                  <a:extLst>
                    <a:ext uri="{9D8B030D-6E8A-4147-A177-3AD203B41FA5}">
                      <a16:colId xmlns:a16="http://schemas.microsoft.com/office/drawing/2014/main" xmlns="" val="4023940999"/>
                    </a:ext>
                  </a:extLst>
                </a:gridCol>
              </a:tblGrid>
              <a:tr h="302328">
                <a:tc>
                  <a:txBody>
                    <a:bodyPr/>
                    <a:lstStyle/>
                    <a:p>
                      <a:pPr algn="ctr"/>
                      <a:r>
                        <a:rPr lang="pt-BR" sz="1400" noProof="0" dirty="0">
                          <a:solidFill>
                            <a:schemeClr val="bg1"/>
                          </a:solidFill>
                          <a:effectLst/>
                        </a:rPr>
                        <a:t>Ação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noProof="0" dirty="0">
                          <a:solidFill>
                            <a:schemeClr val="bg1"/>
                          </a:solidFill>
                          <a:effectLst/>
                        </a:rPr>
                        <a:t>Mai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noProof="0" dirty="0" err="1">
                          <a:solidFill>
                            <a:schemeClr val="bg1"/>
                          </a:solidFill>
                          <a:effectLst/>
                        </a:rPr>
                        <a:t>Jun</a:t>
                      </a:r>
                      <a:endParaRPr lang="pt-BR" sz="1400" noProof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noProof="0" dirty="0">
                          <a:solidFill>
                            <a:schemeClr val="bg1"/>
                          </a:solidFill>
                          <a:effectLst/>
                        </a:rPr>
                        <a:t>Jul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noProof="0" dirty="0" err="1">
                          <a:solidFill>
                            <a:schemeClr val="bg1"/>
                          </a:solidFill>
                          <a:effectLst/>
                        </a:rPr>
                        <a:t>Ago</a:t>
                      </a:r>
                      <a:endParaRPr lang="pt-BR" sz="1400" noProof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noProof="0" dirty="0">
                          <a:solidFill>
                            <a:schemeClr val="bg1"/>
                          </a:solidFill>
                          <a:effectLst/>
                        </a:rPr>
                        <a:t>Set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noProof="0" dirty="0">
                          <a:solidFill>
                            <a:schemeClr val="bg1"/>
                          </a:solidFill>
                          <a:effectLst/>
                        </a:rPr>
                        <a:t>Out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noProof="0" dirty="0" err="1">
                          <a:solidFill>
                            <a:schemeClr val="bg1"/>
                          </a:solidFill>
                          <a:effectLst/>
                        </a:rPr>
                        <a:t>Nov</a:t>
                      </a:r>
                      <a:endParaRPr lang="pt-BR" sz="1400" noProof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noProof="0" dirty="0">
                          <a:solidFill>
                            <a:schemeClr val="bg1"/>
                          </a:solidFill>
                          <a:effectLst/>
                        </a:rPr>
                        <a:t>Dez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noProof="0" dirty="0">
                          <a:solidFill>
                            <a:schemeClr val="bg1"/>
                          </a:solidFill>
                          <a:effectLst/>
                        </a:rPr>
                        <a:t>Situação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7512690"/>
                  </a:ext>
                </a:extLst>
              </a:tr>
              <a:tr h="4535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400" b="1" i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Levantamento, identificação e análise dos assuntos mais demandados na Vara do Meio Ambiente e nas Varas Criminais relacionados ao ODS11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noProof="0" dirty="0">
                          <a:solidFill>
                            <a:srgbClr val="0070C0"/>
                          </a:solidFill>
                          <a:effectLst/>
                        </a:rPr>
                        <a:t>Concluída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22475801"/>
                  </a:ext>
                </a:extLst>
              </a:tr>
              <a:tr h="45353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sz="1400" b="1" i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Firmar parcerias para disponibilizar levantamento georreferenciado das regiões com maiores riscos ao meio </a:t>
                      </a:r>
                      <a:r>
                        <a:rPr lang="pt-BR" sz="1400" b="1" i="0" kern="1200" noProof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ambiente – SISDIA (Termo / Plano / Treinamento)</a:t>
                      </a:r>
                      <a:endParaRPr lang="pt-BR" sz="1400" b="1" i="0" kern="12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noProof="0" dirty="0">
                          <a:solidFill>
                            <a:srgbClr val="0070C0"/>
                          </a:solidFill>
                        </a:rPr>
                        <a:t>Em </a:t>
                      </a:r>
                      <a:r>
                        <a:rPr lang="pt-BR" sz="1400" b="1" noProof="0" dirty="0" smtClean="0">
                          <a:solidFill>
                            <a:srgbClr val="0070C0"/>
                          </a:solidFill>
                        </a:rPr>
                        <a:t>execução</a:t>
                      </a:r>
                      <a:br>
                        <a:rPr lang="pt-BR" sz="1400" b="1" noProof="0" dirty="0" smtClean="0">
                          <a:solidFill>
                            <a:srgbClr val="0070C0"/>
                          </a:solidFill>
                        </a:rPr>
                      </a:br>
                      <a:r>
                        <a:rPr lang="pt-BR" sz="1400" b="1" noProof="0" dirty="0" smtClean="0">
                          <a:solidFill>
                            <a:srgbClr val="0070C0"/>
                          </a:solidFill>
                        </a:rPr>
                        <a:t>(PA 17201/21)</a:t>
                      </a:r>
                      <a:br>
                        <a:rPr lang="pt-BR" sz="1400" b="1" noProof="0" dirty="0" smtClean="0">
                          <a:solidFill>
                            <a:srgbClr val="0070C0"/>
                          </a:solidFill>
                        </a:rPr>
                      </a:br>
                      <a:endParaRPr lang="pt-BR" sz="1400" b="1" noProof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26837206"/>
                  </a:ext>
                </a:extLst>
              </a:tr>
              <a:tr h="625239"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pt-BR" sz="1400" b="1" i="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Desenvolver estudos com vistas à ampliação da competência especializada da Vara do Meio Ambiente, de modo a abarcar a competência criminal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Concluída</a:t>
                      </a:r>
                      <a:endParaRPr lang="pt-BR" sz="1400" b="1" kern="1200" noProof="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BR" sz="14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(PA 10101/21)</a:t>
                      </a:r>
                      <a:endParaRPr lang="pt-BR" sz="1400" b="1" kern="1200" noProof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00812277"/>
                  </a:ext>
                </a:extLst>
              </a:tr>
              <a:tr h="307205">
                <a:tc>
                  <a:txBody>
                    <a:bodyPr/>
                    <a:lstStyle/>
                    <a:p>
                      <a:r>
                        <a:rPr lang="pt-BR" sz="1400" b="1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Realização de seminário sobre Problemas Fundiários no Distrito Federal</a:t>
                      </a:r>
                      <a:endParaRPr lang="pt-BR" sz="1400" b="1" i="0" kern="12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Concluída</a:t>
                      </a:r>
                      <a:r>
                        <a:rPr lang="pt-BR" sz="14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pt-BR" sz="14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t-BR" sz="14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(PA 13255/21)</a:t>
                      </a:r>
                      <a:endParaRPr lang="pt-BR" sz="1400" b="1" kern="1200" noProof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43624089"/>
                  </a:ext>
                </a:extLst>
              </a:tr>
              <a:tr h="453531">
                <a:tc>
                  <a:txBody>
                    <a:bodyPr/>
                    <a:lstStyle/>
                    <a:p>
                      <a:r>
                        <a:rPr lang="pt-BR" sz="1400" b="1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Estudos de implementação de Comitê Interinstitucional de apoio às operações de reintegração de </a:t>
                      </a:r>
                      <a:r>
                        <a:rPr lang="pt-BR" sz="1400" b="1" i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posse</a:t>
                      </a:r>
                      <a:endParaRPr lang="pt-BR" sz="1400" b="1" i="0" kern="12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Iniciada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(PA 14872/21)</a:t>
                      </a:r>
                      <a:endParaRPr lang="pt-BR" sz="1400" b="1" kern="1200" noProof="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05226330"/>
                  </a:ext>
                </a:extLst>
              </a:tr>
              <a:tr h="266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Capacitação dos CEJUSCS em matéria </a:t>
                      </a:r>
                      <a:r>
                        <a:rPr lang="pt-BR" sz="1400" b="1" i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ambiental – Início do curso com a professora Luciane </a:t>
                      </a:r>
                      <a:r>
                        <a:rPr lang="pt-BR" sz="1400" b="1" i="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Moessa</a:t>
                      </a:r>
                      <a:r>
                        <a:rPr lang="pt-BR" sz="1400" b="1" i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11 </a:t>
                      </a:r>
                      <a:r>
                        <a:rPr lang="pt-BR" sz="1400" b="1" i="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</a:t>
                      </a:r>
                      <a:endParaRPr lang="pt-BR" sz="1400" b="1" i="0" kern="12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noProof="0" dirty="0" smtClean="0">
                          <a:solidFill>
                            <a:srgbClr val="0070C0"/>
                          </a:solidFill>
                        </a:rPr>
                        <a:t>Em execução</a:t>
                      </a:r>
                      <a:endParaRPr lang="pt-BR" sz="1400" b="1" noProof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13229566"/>
                  </a:ext>
                </a:extLst>
              </a:tr>
              <a:tr h="640279">
                <a:tc>
                  <a:txBody>
                    <a:bodyPr/>
                    <a:lstStyle/>
                    <a:p>
                      <a:pPr algn="just"/>
                      <a:r>
                        <a:rPr lang="pt-BR" sz="1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Divulgação de ações de educação relacionadas à salvaguarda do patrimônio urbanístico-arquitetônico e cultural do DF e à conscientização dos impactos ocasionados pelos danos ambientais na mudança climática</a:t>
                      </a:r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noProof="0" dirty="0" smtClean="0">
                          <a:solidFill>
                            <a:srgbClr val="0070C0"/>
                          </a:solidFill>
                        </a:rPr>
                        <a:t>Em execução</a:t>
                      </a:r>
                      <a:endParaRPr lang="pt-BR" sz="1400" b="1" noProof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86854865"/>
                  </a:ext>
                </a:extLst>
              </a:tr>
              <a:tr h="453531">
                <a:tc>
                  <a:txBody>
                    <a:bodyPr/>
                    <a:lstStyle/>
                    <a:p>
                      <a:r>
                        <a:rPr lang="pt-BR" sz="1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Criar canais ou plataformas digitais nas mídias sociais oficiais do TJDFT, que ampliem a </a:t>
                      </a:r>
                      <a:r>
                        <a:rPr lang="pt-BR" sz="1400" b="1" i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participação</a:t>
                      </a:r>
                      <a:r>
                        <a:rPr lang="pt-BR" sz="14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popular nas lides ambientais</a:t>
                      </a:r>
                      <a:endParaRPr lang="pt-BR" sz="14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noProof="0" dirty="0" smtClean="0">
                          <a:solidFill>
                            <a:srgbClr val="0070C0"/>
                          </a:solidFill>
                          <a:effectLst/>
                        </a:rPr>
                        <a:t>Concluída</a:t>
                      </a:r>
                      <a:endParaRPr lang="pt-BR" sz="1400" b="1" noProof="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6677125"/>
                  </a:ext>
                </a:extLst>
              </a:tr>
            </a:tbl>
          </a:graphicData>
        </a:graphic>
      </p:graphicFrame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BC9CE94D-3C56-4C8A-B982-A0C5CE00299A}"/>
              </a:ext>
            </a:extLst>
          </p:cNvPr>
          <p:cNvSpPr txBox="1"/>
          <p:nvPr/>
        </p:nvSpPr>
        <p:spPr>
          <a:xfrm>
            <a:off x="4939111" y="362101"/>
            <a:ext cx="9233008" cy="312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Situação da ação: não iniciada, em andamento, suspensa, cancelada, concluída.</a:t>
            </a:r>
          </a:p>
        </p:txBody>
      </p:sp>
    </p:spTree>
    <p:extLst>
      <p:ext uri="{BB962C8B-B14F-4D97-AF65-F5344CB8AC3E}">
        <p14:creationId xmlns:p14="http://schemas.microsoft.com/office/powerpoint/2010/main" val="155040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>
            <a:extLst>
              <a:ext uri="{FF2B5EF4-FFF2-40B4-BE49-F238E27FC236}">
                <a16:creationId xmlns:a16="http://schemas.microsoft.com/office/drawing/2014/main" xmlns="" id="{F7D55E2D-60E8-4EFA-AA07-6EB7DBBDEB43}"/>
              </a:ext>
            </a:extLst>
          </p:cNvPr>
          <p:cNvGrpSpPr/>
          <p:nvPr/>
        </p:nvGrpSpPr>
        <p:grpSpPr>
          <a:xfrm>
            <a:off x="-24590" y="6670622"/>
            <a:ext cx="12241180" cy="187377"/>
            <a:chOff x="0" y="6370820"/>
            <a:chExt cx="12241180" cy="487180"/>
          </a:xfrm>
        </p:grpSpPr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xmlns="" id="{094AE844-273D-4AD1-831D-E672C243B771}"/>
                </a:ext>
              </a:extLst>
            </p:cNvPr>
            <p:cNvSpPr/>
            <p:nvPr/>
          </p:nvSpPr>
          <p:spPr>
            <a:xfrm>
              <a:off x="0" y="6370820"/>
              <a:ext cx="720000" cy="487180"/>
            </a:xfrm>
            <a:prstGeom prst="rect">
              <a:avLst/>
            </a:prstGeom>
            <a:solidFill>
              <a:srgbClr val="E52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xmlns="" id="{FCB935F0-928E-4585-B5F6-5BA2A3490554}"/>
                </a:ext>
              </a:extLst>
            </p:cNvPr>
            <p:cNvSpPr/>
            <p:nvPr/>
          </p:nvSpPr>
          <p:spPr>
            <a:xfrm>
              <a:off x="720074" y="6370820"/>
              <a:ext cx="720000" cy="487180"/>
            </a:xfrm>
            <a:prstGeom prst="rect">
              <a:avLst/>
            </a:prstGeom>
            <a:solidFill>
              <a:srgbClr val="DEA7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xmlns="" id="{A681C6CB-DA2E-4209-AB0C-D2407D69DF59}"/>
                </a:ext>
              </a:extLst>
            </p:cNvPr>
            <p:cNvSpPr/>
            <p:nvPr/>
          </p:nvSpPr>
          <p:spPr>
            <a:xfrm>
              <a:off x="1440148" y="6370820"/>
              <a:ext cx="720000" cy="487180"/>
            </a:xfrm>
            <a:prstGeom prst="rect">
              <a:avLst/>
            </a:prstGeom>
            <a:solidFill>
              <a:srgbClr val="4CA1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xmlns="" id="{8713BA2F-E949-4715-A9F8-999956761A15}"/>
                </a:ext>
              </a:extLst>
            </p:cNvPr>
            <p:cNvSpPr/>
            <p:nvPr/>
          </p:nvSpPr>
          <p:spPr>
            <a:xfrm>
              <a:off x="2160222" y="6370820"/>
              <a:ext cx="720000" cy="487180"/>
            </a:xfrm>
            <a:prstGeom prst="rect">
              <a:avLst/>
            </a:prstGeom>
            <a:solidFill>
              <a:srgbClr val="C72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xmlns="" id="{1B60B882-A38E-4F5D-A490-78342BCA59E3}"/>
                </a:ext>
              </a:extLst>
            </p:cNvPr>
            <p:cNvSpPr/>
            <p:nvPr/>
          </p:nvSpPr>
          <p:spPr>
            <a:xfrm>
              <a:off x="2880296" y="6370820"/>
              <a:ext cx="720000" cy="487180"/>
            </a:xfrm>
            <a:prstGeom prst="rect">
              <a:avLst/>
            </a:prstGeom>
            <a:solidFill>
              <a:srgbClr val="EF40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xmlns="" id="{A5E0D204-5081-4CD2-B1C4-58EFE1C178BB}"/>
                </a:ext>
              </a:extLst>
            </p:cNvPr>
            <p:cNvSpPr/>
            <p:nvPr/>
          </p:nvSpPr>
          <p:spPr>
            <a:xfrm>
              <a:off x="3600370" y="6370820"/>
              <a:ext cx="720000" cy="487180"/>
            </a:xfrm>
            <a:prstGeom prst="rect">
              <a:avLst/>
            </a:prstGeom>
            <a:solidFill>
              <a:srgbClr val="27BF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xmlns="" id="{B95E8FB9-62E1-4736-A731-883EA560791E}"/>
                </a:ext>
              </a:extLst>
            </p:cNvPr>
            <p:cNvSpPr/>
            <p:nvPr/>
          </p:nvSpPr>
          <p:spPr>
            <a:xfrm>
              <a:off x="4320444" y="6370820"/>
              <a:ext cx="720000" cy="487180"/>
            </a:xfrm>
            <a:prstGeom prst="rect">
              <a:avLst/>
            </a:prstGeom>
            <a:solidFill>
              <a:srgbClr val="FBC4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xmlns="" id="{E3405CD6-C025-46EB-BCA4-522F101D9592}"/>
                </a:ext>
              </a:extLst>
            </p:cNvPr>
            <p:cNvSpPr/>
            <p:nvPr/>
          </p:nvSpPr>
          <p:spPr>
            <a:xfrm>
              <a:off x="5040518" y="6370820"/>
              <a:ext cx="720000" cy="487180"/>
            </a:xfrm>
            <a:prstGeom prst="rect">
              <a:avLst/>
            </a:prstGeom>
            <a:solidFill>
              <a:srgbClr val="A21C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xmlns="" id="{DF3D4014-209C-43D3-9907-9B22F6AE8BB0}"/>
                </a:ext>
              </a:extLst>
            </p:cNvPr>
            <p:cNvSpPr/>
            <p:nvPr/>
          </p:nvSpPr>
          <p:spPr>
            <a:xfrm>
              <a:off x="5760592" y="6370820"/>
              <a:ext cx="720000" cy="487180"/>
            </a:xfrm>
            <a:prstGeom prst="rect">
              <a:avLst/>
            </a:prstGeom>
            <a:solidFill>
              <a:srgbClr val="F26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xmlns="" id="{5009A329-D54A-4F66-B4B5-6A8B32C6FCD2}"/>
                </a:ext>
              </a:extLst>
            </p:cNvPr>
            <p:cNvSpPr/>
            <p:nvPr/>
          </p:nvSpPr>
          <p:spPr>
            <a:xfrm>
              <a:off x="6480666" y="6370820"/>
              <a:ext cx="720000" cy="487180"/>
            </a:xfrm>
            <a:prstGeom prst="rect">
              <a:avLst/>
            </a:prstGeom>
            <a:solidFill>
              <a:srgbClr val="DE17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xmlns="" id="{62D69E12-4507-44FF-88F1-7EF3DDCED263}"/>
                </a:ext>
              </a:extLst>
            </p:cNvPr>
            <p:cNvSpPr/>
            <p:nvPr/>
          </p:nvSpPr>
          <p:spPr>
            <a:xfrm>
              <a:off x="7200740" y="6370820"/>
              <a:ext cx="720000" cy="487180"/>
            </a:xfrm>
            <a:prstGeom prst="rect">
              <a:avLst/>
            </a:prstGeom>
            <a:solidFill>
              <a:srgbClr val="F9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xmlns="" id="{CB989BFE-2014-4143-B50F-CFDB2D19823A}"/>
                </a:ext>
              </a:extLst>
            </p:cNvPr>
            <p:cNvSpPr/>
            <p:nvPr/>
          </p:nvSpPr>
          <p:spPr>
            <a:xfrm>
              <a:off x="7920814" y="6370820"/>
              <a:ext cx="720000" cy="487180"/>
            </a:xfrm>
            <a:prstGeom prst="rect">
              <a:avLst/>
            </a:prstGeom>
            <a:solidFill>
              <a:srgbClr val="BF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xmlns="" id="{A7B982D6-89C0-4D9E-8C6B-7BB4BD6FB73D}"/>
                </a:ext>
              </a:extLst>
            </p:cNvPr>
            <p:cNvSpPr/>
            <p:nvPr/>
          </p:nvSpPr>
          <p:spPr>
            <a:xfrm>
              <a:off x="8640888" y="6370820"/>
              <a:ext cx="720000" cy="487180"/>
            </a:xfrm>
            <a:prstGeom prst="rect">
              <a:avLst/>
            </a:prstGeom>
            <a:solidFill>
              <a:srgbClr val="407F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xmlns="" id="{3F0FAB7B-EE48-4015-8663-6335A4A48D0C}"/>
                </a:ext>
              </a:extLst>
            </p:cNvPr>
            <p:cNvSpPr/>
            <p:nvPr/>
          </p:nvSpPr>
          <p:spPr>
            <a:xfrm>
              <a:off x="9360962" y="6370820"/>
              <a:ext cx="720000" cy="487180"/>
            </a:xfrm>
            <a:prstGeom prst="rect">
              <a:avLst/>
            </a:prstGeom>
            <a:solidFill>
              <a:srgbClr val="1E97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xmlns="" id="{1A9E8484-E039-4F87-B004-DE7F361F408B}"/>
                </a:ext>
              </a:extLst>
            </p:cNvPr>
            <p:cNvSpPr/>
            <p:nvPr/>
          </p:nvSpPr>
          <p:spPr>
            <a:xfrm>
              <a:off x="10081036" y="6370820"/>
              <a:ext cx="720000" cy="487180"/>
            </a:xfrm>
            <a:prstGeom prst="rect">
              <a:avLst/>
            </a:prstGeom>
            <a:solidFill>
              <a:srgbClr val="5A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xmlns="" id="{212B1AFE-BD90-4CED-B130-1F8003E17FFE}"/>
                </a:ext>
              </a:extLst>
            </p:cNvPr>
            <p:cNvSpPr/>
            <p:nvPr/>
          </p:nvSpPr>
          <p:spPr>
            <a:xfrm>
              <a:off x="10801110" y="6370820"/>
              <a:ext cx="720000" cy="487180"/>
            </a:xfrm>
            <a:prstGeom prst="rect">
              <a:avLst/>
            </a:prstGeom>
            <a:solidFill>
              <a:srgbClr val="136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xmlns="" id="{04189289-D17F-4ACD-A542-D2FE3C52A9EE}"/>
                </a:ext>
              </a:extLst>
            </p:cNvPr>
            <p:cNvSpPr/>
            <p:nvPr/>
          </p:nvSpPr>
          <p:spPr>
            <a:xfrm>
              <a:off x="11521180" y="6370820"/>
              <a:ext cx="720000" cy="487180"/>
            </a:xfrm>
            <a:prstGeom prst="rect">
              <a:avLst/>
            </a:prstGeom>
            <a:solidFill>
              <a:srgbClr val="1549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0F0E7849-9BB3-4226-813A-5B2069F38E13}"/>
              </a:ext>
            </a:extLst>
          </p:cNvPr>
          <p:cNvSpPr txBox="1"/>
          <p:nvPr/>
        </p:nvSpPr>
        <p:spPr>
          <a:xfrm>
            <a:off x="766647" y="433759"/>
            <a:ext cx="981965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t-BR" sz="4000" cap="all" dirty="0">
                <a:solidFill>
                  <a:srgbClr val="1F97D4"/>
                </a:solidFill>
              </a:rPr>
              <a:t>PLANO DE AÇÃO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AEBB1318-E5FA-43B8-A97B-6FEBD074EC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71023"/>
              </p:ext>
            </p:extLst>
          </p:nvPr>
        </p:nvGraphicFramePr>
        <p:xfrm>
          <a:off x="766647" y="1233898"/>
          <a:ext cx="11048991" cy="53184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481214">
                  <a:extLst>
                    <a:ext uri="{9D8B030D-6E8A-4147-A177-3AD203B41FA5}">
                      <a16:colId xmlns:a16="http://schemas.microsoft.com/office/drawing/2014/main" xmlns="" val="3901798504"/>
                    </a:ext>
                  </a:extLst>
                </a:gridCol>
                <a:gridCol w="6567777">
                  <a:extLst>
                    <a:ext uri="{9D8B030D-6E8A-4147-A177-3AD203B41FA5}">
                      <a16:colId xmlns:a16="http://schemas.microsoft.com/office/drawing/2014/main" xmlns="" val="3657827861"/>
                    </a:ext>
                  </a:extLst>
                </a:gridCol>
              </a:tblGrid>
              <a:tr h="693242">
                <a:tc gridSpan="2">
                  <a:txBody>
                    <a:bodyPr/>
                    <a:lstStyle/>
                    <a:p>
                      <a:pPr algn="ctr"/>
                      <a:r>
                        <a:rPr lang="pt-BR" noProof="0" dirty="0" smtClean="0">
                          <a:solidFill>
                            <a:schemeClr val="tx1"/>
                          </a:solidFill>
                          <a:effectLst/>
                        </a:rPr>
                        <a:t>Pauta reunião de alinhamentos – Meta 9/21</a:t>
                      </a:r>
                      <a:endParaRPr lang="pt-BR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42C5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effectLst/>
                        </a:rPr>
                        <a:t>Código Assunto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87512690"/>
                  </a:ext>
                </a:extLst>
              </a:tr>
              <a:tr h="693242">
                <a:tc>
                  <a:txBody>
                    <a:bodyPr/>
                    <a:lstStyle/>
                    <a:p>
                      <a:r>
                        <a:rPr lang="pt-BR" noProof="0" dirty="0" smtClean="0">
                          <a:solidFill>
                            <a:schemeClr val="tx1"/>
                          </a:solidFill>
                          <a:effectLst/>
                        </a:rPr>
                        <a:t>Seminário</a:t>
                      </a:r>
                      <a:endParaRPr lang="pt-BR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.Resposta do Juiz Ilan</a:t>
                      </a:r>
                      <a:r>
                        <a:rPr lang="pt-BR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Presser</a:t>
                      </a:r>
                      <a:r>
                        <a:rPr lang="pt-BR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pt-BR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t-BR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.Divulgação aos magistrados da área criminal</a:t>
                      </a:r>
                    </a:p>
                    <a:p>
                      <a:pPr algn="l"/>
                      <a:r>
                        <a:rPr lang="pt-BR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.Inscrições externas com certificação</a:t>
                      </a:r>
                      <a:endParaRPr lang="pt-BR" sz="18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2475801"/>
                  </a:ext>
                </a:extLst>
              </a:tr>
              <a:tr h="581864">
                <a:tc>
                  <a:txBody>
                    <a:bodyPr/>
                    <a:lstStyle/>
                    <a:p>
                      <a:r>
                        <a:rPr lang="pt-BR" noProof="0" dirty="0" smtClean="0">
                          <a:solidFill>
                            <a:schemeClr val="tx1"/>
                          </a:solidFill>
                          <a:effectLst/>
                        </a:rPr>
                        <a:t>SISDIA</a:t>
                      </a:r>
                      <a:endParaRPr lang="pt-BR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 smtClean="0">
                          <a:solidFill>
                            <a:schemeClr val="tx1"/>
                          </a:solidFill>
                        </a:rPr>
                        <a:t>.Tramitação do termo de Cooperação</a:t>
                      </a:r>
                    </a:p>
                    <a:p>
                      <a:pPr algn="l"/>
                      <a:r>
                        <a:rPr lang="pt-BR" noProof="0" dirty="0" smtClean="0">
                          <a:solidFill>
                            <a:schemeClr val="tx1"/>
                          </a:solidFill>
                        </a:rPr>
                        <a:t>.Assinatura do termo no Seminário</a:t>
                      </a:r>
                      <a:br>
                        <a:rPr lang="pt-BR" noProof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pt-BR" noProof="0" dirty="0" smtClean="0">
                          <a:solidFill>
                            <a:schemeClr val="tx1"/>
                          </a:solidFill>
                        </a:rPr>
                        <a:t>.Capacitação</a:t>
                      </a:r>
                      <a:r>
                        <a:rPr lang="pt-BR" baseline="0" noProof="0" dirty="0" smtClean="0">
                          <a:solidFill>
                            <a:schemeClr val="tx1"/>
                          </a:solidFill>
                        </a:rPr>
                        <a:t> de servidor da VMADUF</a:t>
                      </a:r>
                      <a:endParaRPr lang="pt-BR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6837206"/>
                  </a:ext>
                </a:extLst>
              </a:tr>
              <a:tr h="470384">
                <a:tc>
                  <a:txBody>
                    <a:bodyPr/>
                    <a:lstStyle/>
                    <a:p>
                      <a:r>
                        <a:rPr lang="pt-BR" noProof="0" dirty="0" smtClean="0">
                          <a:solidFill>
                            <a:schemeClr val="tx1"/>
                          </a:solidFill>
                          <a:effectLst/>
                        </a:rPr>
                        <a:t>Curso CEJUSC</a:t>
                      </a:r>
                      <a:endParaRPr lang="pt-BR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 smtClean="0">
                          <a:solidFill>
                            <a:schemeClr val="tx1"/>
                          </a:solidFill>
                        </a:rPr>
                        <a:t>.Início</a:t>
                      </a:r>
                      <a:r>
                        <a:rPr lang="pt-BR" baseline="0" noProof="0" dirty="0" smtClean="0">
                          <a:solidFill>
                            <a:schemeClr val="tx1"/>
                          </a:solidFill>
                        </a:rPr>
                        <a:t> 11 outubro</a:t>
                      </a:r>
                      <a:br>
                        <a:rPr lang="pt-BR" baseline="0" noProof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pt-BR" baseline="0" noProof="0" dirty="0" smtClean="0">
                          <a:solidFill>
                            <a:schemeClr val="tx1"/>
                          </a:solidFill>
                        </a:rPr>
                        <a:t>.Inscrições da equipe da VMADUF</a:t>
                      </a:r>
                      <a:endParaRPr lang="pt-BR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0812277"/>
                  </a:ext>
                </a:extLst>
              </a:tr>
              <a:tr h="693242">
                <a:tc>
                  <a:txBody>
                    <a:bodyPr/>
                    <a:lstStyle/>
                    <a:p>
                      <a:r>
                        <a:rPr lang="pt-BR" noProof="0" dirty="0" smtClean="0">
                          <a:solidFill>
                            <a:schemeClr val="tx1"/>
                          </a:solidFill>
                          <a:effectLst/>
                        </a:rPr>
                        <a:t>Reunião</a:t>
                      </a:r>
                      <a:r>
                        <a:rPr lang="pt-BR" baseline="0" noProof="0" dirty="0" smtClean="0">
                          <a:solidFill>
                            <a:schemeClr val="tx1"/>
                          </a:solidFill>
                          <a:effectLst/>
                        </a:rPr>
                        <a:t> GAORC</a:t>
                      </a:r>
                      <a:endParaRPr lang="pt-BR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 smtClean="0">
                          <a:solidFill>
                            <a:schemeClr val="tx1"/>
                          </a:solidFill>
                          <a:effectLst/>
                        </a:rPr>
                        <a:t>.Confirmação dos convites</a:t>
                      </a:r>
                      <a:br>
                        <a:rPr lang="pt-BR" noProof="0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pt-BR" noProof="0" dirty="0" smtClean="0">
                          <a:solidFill>
                            <a:schemeClr val="tx1"/>
                          </a:solidFill>
                          <a:effectLst/>
                        </a:rPr>
                        <a:t>.Organização</a:t>
                      </a:r>
                      <a:r>
                        <a:rPr lang="pt-BR" baseline="0" noProof="0" dirty="0" smtClean="0">
                          <a:solidFill>
                            <a:schemeClr val="tx1"/>
                          </a:solidFill>
                          <a:effectLst/>
                        </a:rPr>
                        <a:t> da reunião – apresentação</a:t>
                      </a:r>
                      <a:endParaRPr lang="pt-BR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7765665"/>
                  </a:ext>
                </a:extLst>
              </a:tr>
              <a:tr h="507178">
                <a:tc>
                  <a:txBody>
                    <a:bodyPr/>
                    <a:lstStyle/>
                    <a:p>
                      <a:r>
                        <a:rPr lang="pt-BR" noProof="0" dirty="0" smtClean="0">
                          <a:solidFill>
                            <a:schemeClr val="tx1"/>
                          </a:solidFill>
                          <a:effectLst/>
                        </a:rPr>
                        <a:t>Audiências – transmissão no </a:t>
                      </a:r>
                      <a:r>
                        <a:rPr lang="pt-BR" noProof="0" dirty="0" err="1" smtClean="0">
                          <a:solidFill>
                            <a:schemeClr val="tx1"/>
                          </a:solidFill>
                          <a:effectLst/>
                        </a:rPr>
                        <a:t>youtube</a:t>
                      </a:r>
                      <a:r>
                        <a:rPr lang="pt-BR" noProof="0" dirty="0" smtClean="0">
                          <a:solidFill>
                            <a:schemeClr val="tx1"/>
                          </a:solidFill>
                          <a:effectLst/>
                        </a:rPr>
                        <a:t> oficial</a:t>
                      </a:r>
                      <a:r>
                        <a:rPr lang="pt-BR" baseline="0" noProof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pt-BR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 smtClean="0">
                          <a:solidFill>
                            <a:schemeClr val="tx1"/>
                          </a:solidFill>
                        </a:rPr>
                        <a:t>.Informações</a:t>
                      </a:r>
                      <a:r>
                        <a:rPr lang="pt-BR" baseline="0" noProof="0" dirty="0" smtClean="0">
                          <a:solidFill>
                            <a:schemeClr val="tx1"/>
                          </a:solidFill>
                        </a:rPr>
                        <a:t> sobre a previsão de datas e quantidade de audiências até dez/21</a:t>
                      </a:r>
                      <a:endParaRPr lang="pt-BR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3624089"/>
                  </a:ext>
                </a:extLst>
              </a:tr>
              <a:tr h="581864">
                <a:tc>
                  <a:txBody>
                    <a:bodyPr/>
                    <a:lstStyle/>
                    <a:p>
                      <a:r>
                        <a:rPr lang="pt-BR" sz="1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Divulgação de ações de educação relacionadas à salvaguarda do patrimônio urbanístico-arquitetônico e cultural do DF </a:t>
                      </a:r>
                      <a:endParaRPr lang="pt-BR" sz="1600" b="0" noProof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 smtClean="0">
                          <a:solidFill>
                            <a:schemeClr val="tx1"/>
                          </a:solidFill>
                        </a:rPr>
                        <a:t>.Reunião</a:t>
                      </a:r>
                      <a:r>
                        <a:rPr lang="pt-BR" baseline="0" noProof="0" dirty="0" smtClean="0">
                          <a:solidFill>
                            <a:schemeClr val="tx1"/>
                          </a:solidFill>
                        </a:rPr>
                        <a:t> com ACS e SEEF</a:t>
                      </a:r>
                      <a:endParaRPr lang="pt-BR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5226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02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>
            <a:extLst>
              <a:ext uri="{FF2B5EF4-FFF2-40B4-BE49-F238E27FC236}">
                <a16:creationId xmlns:a16="http://schemas.microsoft.com/office/drawing/2014/main" xmlns="" id="{F7D55E2D-60E8-4EFA-AA07-6EB7DBBDEB43}"/>
              </a:ext>
            </a:extLst>
          </p:cNvPr>
          <p:cNvGrpSpPr/>
          <p:nvPr/>
        </p:nvGrpSpPr>
        <p:grpSpPr>
          <a:xfrm>
            <a:off x="-24590" y="6670622"/>
            <a:ext cx="12241180" cy="187377"/>
            <a:chOff x="0" y="6370820"/>
            <a:chExt cx="12241180" cy="487180"/>
          </a:xfrm>
        </p:grpSpPr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xmlns="" id="{094AE844-273D-4AD1-831D-E672C243B771}"/>
                </a:ext>
              </a:extLst>
            </p:cNvPr>
            <p:cNvSpPr/>
            <p:nvPr/>
          </p:nvSpPr>
          <p:spPr>
            <a:xfrm>
              <a:off x="0" y="6370820"/>
              <a:ext cx="720000" cy="487180"/>
            </a:xfrm>
            <a:prstGeom prst="rect">
              <a:avLst/>
            </a:prstGeom>
            <a:solidFill>
              <a:srgbClr val="E52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xmlns="" id="{FCB935F0-928E-4585-B5F6-5BA2A3490554}"/>
                </a:ext>
              </a:extLst>
            </p:cNvPr>
            <p:cNvSpPr/>
            <p:nvPr/>
          </p:nvSpPr>
          <p:spPr>
            <a:xfrm>
              <a:off x="720074" y="6370820"/>
              <a:ext cx="720000" cy="487180"/>
            </a:xfrm>
            <a:prstGeom prst="rect">
              <a:avLst/>
            </a:prstGeom>
            <a:solidFill>
              <a:srgbClr val="DEA7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xmlns="" id="{A681C6CB-DA2E-4209-AB0C-D2407D69DF59}"/>
                </a:ext>
              </a:extLst>
            </p:cNvPr>
            <p:cNvSpPr/>
            <p:nvPr/>
          </p:nvSpPr>
          <p:spPr>
            <a:xfrm>
              <a:off x="1440148" y="6370820"/>
              <a:ext cx="720000" cy="487180"/>
            </a:xfrm>
            <a:prstGeom prst="rect">
              <a:avLst/>
            </a:prstGeom>
            <a:solidFill>
              <a:srgbClr val="4CA1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xmlns="" id="{8713BA2F-E949-4715-A9F8-999956761A15}"/>
                </a:ext>
              </a:extLst>
            </p:cNvPr>
            <p:cNvSpPr/>
            <p:nvPr/>
          </p:nvSpPr>
          <p:spPr>
            <a:xfrm>
              <a:off x="2160222" y="6370820"/>
              <a:ext cx="720000" cy="487180"/>
            </a:xfrm>
            <a:prstGeom prst="rect">
              <a:avLst/>
            </a:prstGeom>
            <a:solidFill>
              <a:srgbClr val="C72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xmlns="" id="{1B60B882-A38E-4F5D-A490-78342BCA59E3}"/>
                </a:ext>
              </a:extLst>
            </p:cNvPr>
            <p:cNvSpPr/>
            <p:nvPr/>
          </p:nvSpPr>
          <p:spPr>
            <a:xfrm>
              <a:off x="2880296" y="6370820"/>
              <a:ext cx="720000" cy="487180"/>
            </a:xfrm>
            <a:prstGeom prst="rect">
              <a:avLst/>
            </a:prstGeom>
            <a:solidFill>
              <a:srgbClr val="EF40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xmlns="" id="{A5E0D204-5081-4CD2-B1C4-58EFE1C178BB}"/>
                </a:ext>
              </a:extLst>
            </p:cNvPr>
            <p:cNvSpPr/>
            <p:nvPr/>
          </p:nvSpPr>
          <p:spPr>
            <a:xfrm>
              <a:off x="3600370" y="6370820"/>
              <a:ext cx="720000" cy="487180"/>
            </a:xfrm>
            <a:prstGeom prst="rect">
              <a:avLst/>
            </a:prstGeom>
            <a:solidFill>
              <a:srgbClr val="27BF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xmlns="" id="{B95E8FB9-62E1-4736-A731-883EA560791E}"/>
                </a:ext>
              </a:extLst>
            </p:cNvPr>
            <p:cNvSpPr/>
            <p:nvPr/>
          </p:nvSpPr>
          <p:spPr>
            <a:xfrm>
              <a:off x="4320444" y="6370820"/>
              <a:ext cx="720000" cy="487180"/>
            </a:xfrm>
            <a:prstGeom prst="rect">
              <a:avLst/>
            </a:prstGeom>
            <a:solidFill>
              <a:srgbClr val="FBC4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xmlns="" id="{E3405CD6-C025-46EB-BCA4-522F101D9592}"/>
                </a:ext>
              </a:extLst>
            </p:cNvPr>
            <p:cNvSpPr/>
            <p:nvPr/>
          </p:nvSpPr>
          <p:spPr>
            <a:xfrm>
              <a:off x="5040518" y="6370820"/>
              <a:ext cx="720000" cy="487180"/>
            </a:xfrm>
            <a:prstGeom prst="rect">
              <a:avLst/>
            </a:prstGeom>
            <a:solidFill>
              <a:srgbClr val="A21C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xmlns="" id="{DF3D4014-209C-43D3-9907-9B22F6AE8BB0}"/>
                </a:ext>
              </a:extLst>
            </p:cNvPr>
            <p:cNvSpPr/>
            <p:nvPr/>
          </p:nvSpPr>
          <p:spPr>
            <a:xfrm>
              <a:off x="5760592" y="6370820"/>
              <a:ext cx="720000" cy="487180"/>
            </a:xfrm>
            <a:prstGeom prst="rect">
              <a:avLst/>
            </a:prstGeom>
            <a:solidFill>
              <a:srgbClr val="F26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xmlns="" id="{5009A329-D54A-4F66-B4B5-6A8B32C6FCD2}"/>
                </a:ext>
              </a:extLst>
            </p:cNvPr>
            <p:cNvSpPr/>
            <p:nvPr/>
          </p:nvSpPr>
          <p:spPr>
            <a:xfrm>
              <a:off x="6480666" y="6370820"/>
              <a:ext cx="720000" cy="487180"/>
            </a:xfrm>
            <a:prstGeom prst="rect">
              <a:avLst/>
            </a:prstGeom>
            <a:solidFill>
              <a:srgbClr val="DE17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xmlns="" id="{62D69E12-4507-44FF-88F1-7EF3DDCED263}"/>
                </a:ext>
              </a:extLst>
            </p:cNvPr>
            <p:cNvSpPr/>
            <p:nvPr/>
          </p:nvSpPr>
          <p:spPr>
            <a:xfrm>
              <a:off x="7200740" y="6370820"/>
              <a:ext cx="720000" cy="487180"/>
            </a:xfrm>
            <a:prstGeom prst="rect">
              <a:avLst/>
            </a:prstGeom>
            <a:solidFill>
              <a:srgbClr val="F9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xmlns="" id="{CB989BFE-2014-4143-B50F-CFDB2D19823A}"/>
                </a:ext>
              </a:extLst>
            </p:cNvPr>
            <p:cNvSpPr/>
            <p:nvPr/>
          </p:nvSpPr>
          <p:spPr>
            <a:xfrm>
              <a:off x="7920814" y="6370820"/>
              <a:ext cx="720000" cy="487180"/>
            </a:xfrm>
            <a:prstGeom prst="rect">
              <a:avLst/>
            </a:prstGeom>
            <a:solidFill>
              <a:srgbClr val="BF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xmlns="" id="{A7B982D6-89C0-4D9E-8C6B-7BB4BD6FB73D}"/>
                </a:ext>
              </a:extLst>
            </p:cNvPr>
            <p:cNvSpPr/>
            <p:nvPr/>
          </p:nvSpPr>
          <p:spPr>
            <a:xfrm>
              <a:off x="8640888" y="6370820"/>
              <a:ext cx="720000" cy="487180"/>
            </a:xfrm>
            <a:prstGeom prst="rect">
              <a:avLst/>
            </a:prstGeom>
            <a:solidFill>
              <a:srgbClr val="407F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xmlns="" id="{3F0FAB7B-EE48-4015-8663-6335A4A48D0C}"/>
                </a:ext>
              </a:extLst>
            </p:cNvPr>
            <p:cNvSpPr/>
            <p:nvPr/>
          </p:nvSpPr>
          <p:spPr>
            <a:xfrm>
              <a:off x="9360962" y="6370820"/>
              <a:ext cx="720000" cy="487180"/>
            </a:xfrm>
            <a:prstGeom prst="rect">
              <a:avLst/>
            </a:prstGeom>
            <a:solidFill>
              <a:srgbClr val="1E97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xmlns="" id="{1A9E8484-E039-4F87-B004-DE7F361F408B}"/>
                </a:ext>
              </a:extLst>
            </p:cNvPr>
            <p:cNvSpPr/>
            <p:nvPr/>
          </p:nvSpPr>
          <p:spPr>
            <a:xfrm>
              <a:off x="10081036" y="6370820"/>
              <a:ext cx="720000" cy="487180"/>
            </a:xfrm>
            <a:prstGeom prst="rect">
              <a:avLst/>
            </a:prstGeom>
            <a:solidFill>
              <a:srgbClr val="5A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xmlns="" id="{212B1AFE-BD90-4CED-B130-1F8003E17FFE}"/>
                </a:ext>
              </a:extLst>
            </p:cNvPr>
            <p:cNvSpPr/>
            <p:nvPr/>
          </p:nvSpPr>
          <p:spPr>
            <a:xfrm>
              <a:off x="10801110" y="6370820"/>
              <a:ext cx="720000" cy="487180"/>
            </a:xfrm>
            <a:prstGeom prst="rect">
              <a:avLst/>
            </a:prstGeom>
            <a:solidFill>
              <a:srgbClr val="136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xmlns="" id="{04189289-D17F-4ACD-A542-D2FE3C52A9EE}"/>
                </a:ext>
              </a:extLst>
            </p:cNvPr>
            <p:cNvSpPr/>
            <p:nvPr/>
          </p:nvSpPr>
          <p:spPr>
            <a:xfrm>
              <a:off x="11521180" y="6370820"/>
              <a:ext cx="720000" cy="487180"/>
            </a:xfrm>
            <a:prstGeom prst="rect">
              <a:avLst/>
            </a:prstGeom>
            <a:solidFill>
              <a:srgbClr val="1549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0F0E7849-9BB3-4226-813A-5B2069F38E13}"/>
              </a:ext>
            </a:extLst>
          </p:cNvPr>
          <p:cNvSpPr txBox="1"/>
          <p:nvPr/>
        </p:nvSpPr>
        <p:spPr>
          <a:xfrm>
            <a:off x="766647" y="433759"/>
            <a:ext cx="981965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t-BR" sz="4000" cap="all" dirty="0" smtClean="0">
                <a:solidFill>
                  <a:srgbClr val="1F97D4"/>
                </a:solidFill>
              </a:rPr>
              <a:t>AÇÃO I</a:t>
            </a:r>
            <a:endParaRPr lang="pt-BR" sz="4000" cap="all" dirty="0">
              <a:solidFill>
                <a:srgbClr val="1F97D4"/>
              </a:solidFill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AEBB1318-E5FA-43B8-A97B-6FEBD074EC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913262"/>
              </p:ext>
            </p:extLst>
          </p:nvPr>
        </p:nvGraphicFramePr>
        <p:xfrm>
          <a:off x="766647" y="1496291"/>
          <a:ext cx="10437062" cy="422101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54026">
                  <a:extLst>
                    <a:ext uri="{9D8B030D-6E8A-4147-A177-3AD203B41FA5}">
                      <a16:colId xmlns:a16="http://schemas.microsoft.com/office/drawing/2014/main" xmlns="" val="3901798504"/>
                    </a:ext>
                  </a:extLst>
                </a:gridCol>
                <a:gridCol w="7983036">
                  <a:extLst>
                    <a:ext uri="{9D8B030D-6E8A-4147-A177-3AD203B41FA5}">
                      <a16:colId xmlns:a16="http://schemas.microsoft.com/office/drawing/2014/main" xmlns="" val="3657827861"/>
                    </a:ext>
                  </a:extLst>
                </a:gridCol>
              </a:tblGrid>
              <a:tr h="693242">
                <a:tc gridSpan="2"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Levantamento, identificação e análise dos assuntos mais demandados na Vara do Meio Ambiente e nas Varas Criminais relacionados ao ODS11</a:t>
                      </a:r>
                    </a:p>
                  </a:txBody>
                  <a:tcPr anchor="ctr">
                    <a:solidFill>
                      <a:srgbClr val="42C5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effectLst/>
                        </a:rPr>
                        <a:t>Código Assunto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87512690"/>
                  </a:ext>
                </a:extLst>
              </a:tr>
              <a:tr h="693242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Por que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informação não está estruturada de modo a permitir análise que subsidie o Plano de Ações proposto. </a:t>
                      </a:r>
                      <a:endParaRPr lang="pt-BR" sz="180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2475801"/>
                  </a:ext>
                </a:extLst>
              </a:tr>
              <a:tr h="581864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Onde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SEPG/NUDEST, COSIST, COGES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6837206"/>
                  </a:ext>
                </a:extLst>
              </a:tr>
              <a:tr h="470384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Por quem será feita? 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SEPG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0812277"/>
                  </a:ext>
                </a:extLst>
              </a:tr>
              <a:tr h="693242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Como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Pesquisa por assuntos da TPU e no PJE relacionados à Vara do Meio Ambiente e ao ODS 11 (criminais) e agrupamento de tema e subtemas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7765665"/>
                  </a:ext>
                </a:extLst>
              </a:tr>
              <a:tr h="507178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Quando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Maio/2021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3624089"/>
                  </a:ext>
                </a:extLst>
              </a:tr>
              <a:tr h="581864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Quanto custará?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Sem custos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5226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313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>
            <a:extLst>
              <a:ext uri="{FF2B5EF4-FFF2-40B4-BE49-F238E27FC236}">
                <a16:creationId xmlns:a16="http://schemas.microsoft.com/office/drawing/2014/main" xmlns="" id="{F7D55E2D-60E8-4EFA-AA07-6EB7DBBDEB43}"/>
              </a:ext>
            </a:extLst>
          </p:cNvPr>
          <p:cNvGrpSpPr/>
          <p:nvPr/>
        </p:nvGrpSpPr>
        <p:grpSpPr>
          <a:xfrm>
            <a:off x="-24590" y="6670622"/>
            <a:ext cx="12241180" cy="187377"/>
            <a:chOff x="0" y="6370820"/>
            <a:chExt cx="12241180" cy="487180"/>
          </a:xfrm>
        </p:grpSpPr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xmlns="" id="{094AE844-273D-4AD1-831D-E672C243B771}"/>
                </a:ext>
              </a:extLst>
            </p:cNvPr>
            <p:cNvSpPr/>
            <p:nvPr/>
          </p:nvSpPr>
          <p:spPr>
            <a:xfrm>
              <a:off x="0" y="6370820"/>
              <a:ext cx="720000" cy="487180"/>
            </a:xfrm>
            <a:prstGeom prst="rect">
              <a:avLst/>
            </a:prstGeom>
            <a:solidFill>
              <a:srgbClr val="E52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xmlns="" id="{FCB935F0-928E-4585-B5F6-5BA2A3490554}"/>
                </a:ext>
              </a:extLst>
            </p:cNvPr>
            <p:cNvSpPr/>
            <p:nvPr/>
          </p:nvSpPr>
          <p:spPr>
            <a:xfrm>
              <a:off x="720074" y="6370820"/>
              <a:ext cx="720000" cy="487180"/>
            </a:xfrm>
            <a:prstGeom prst="rect">
              <a:avLst/>
            </a:prstGeom>
            <a:solidFill>
              <a:srgbClr val="DEA7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xmlns="" id="{A681C6CB-DA2E-4209-AB0C-D2407D69DF59}"/>
                </a:ext>
              </a:extLst>
            </p:cNvPr>
            <p:cNvSpPr/>
            <p:nvPr/>
          </p:nvSpPr>
          <p:spPr>
            <a:xfrm>
              <a:off x="1440148" y="6370820"/>
              <a:ext cx="720000" cy="487180"/>
            </a:xfrm>
            <a:prstGeom prst="rect">
              <a:avLst/>
            </a:prstGeom>
            <a:solidFill>
              <a:srgbClr val="4CA1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xmlns="" id="{8713BA2F-E949-4715-A9F8-999956761A15}"/>
                </a:ext>
              </a:extLst>
            </p:cNvPr>
            <p:cNvSpPr/>
            <p:nvPr/>
          </p:nvSpPr>
          <p:spPr>
            <a:xfrm>
              <a:off x="2160222" y="6370820"/>
              <a:ext cx="720000" cy="487180"/>
            </a:xfrm>
            <a:prstGeom prst="rect">
              <a:avLst/>
            </a:prstGeom>
            <a:solidFill>
              <a:srgbClr val="C72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xmlns="" id="{1B60B882-A38E-4F5D-A490-78342BCA59E3}"/>
                </a:ext>
              </a:extLst>
            </p:cNvPr>
            <p:cNvSpPr/>
            <p:nvPr/>
          </p:nvSpPr>
          <p:spPr>
            <a:xfrm>
              <a:off x="2880296" y="6370820"/>
              <a:ext cx="720000" cy="487180"/>
            </a:xfrm>
            <a:prstGeom prst="rect">
              <a:avLst/>
            </a:prstGeom>
            <a:solidFill>
              <a:srgbClr val="EF40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xmlns="" id="{A5E0D204-5081-4CD2-B1C4-58EFE1C178BB}"/>
                </a:ext>
              </a:extLst>
            </p:cNvPr>
            <p:cNvSpPr/>
            <p:nvPr/>
          </p:nvSpPr>
          <p:spPr>
            <a:xfrm>
              <a:off x="3600370" y="6370820"/>
              <a:ext cx="720000" cy="487180"/>
            </a:xfrm>
            <a:prstGeom prst="rect">
              <a:avLst/>
            </a:prstGeom>
            <a:solidFill>
              <a:srgbClr val="27BF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xmlns="" id="{B95E8FB9-62E1-4736-A731-883EA560791E}"/>
                </a:ext>
              </a:extLst>
            </p:cNvPr>
            <p:cNvSpPr/>
            <p:nvPr/>
          </p:nvSpPr>
          <p:spPr>
            <a:xfrm>
              <a:off x="4320444" y="6370820"/>
              <a:ext cx="720000" cy="487180"/>
            </a:xfrm>
            <a:prstGeom prst="rect">
              <a:avLst/>
            </a:prstGeom>
            <a:solidFill>
              <a:srgbClr val="FBC4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xmlns="" id="{E3405CD6-C025-46EB-BCA4-522F101D9592}"/>
                </a:ext>
              </a:extLst>
            </p:cNvPr>
            <p:cNvSpPr/>
            <p:nvPr/>
          </p:nvSpPr>
          <p:spPr>
            <a:xfrm>
              <a:off x="5040518" y="6370820"/>
              <a:ext cx="720000" cy="487180"/>
            </a:xfrm>
            <a:prstGeom prst="rect">
              <a:avLst/>
            </a:prstGeom>
            <a:solidFill>
              <a:srgbClr val="A21C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xmlns="" id="{DF3D4014-209C-43D3-9907-9B22F6AE8BB0}"/>
                </a:ext>
              </a:extLst>
            </p:cNvPr>
            <p:cNvSpPr/>
            <p:nvPr/>
          </p:nvSpPr>
          <p:spPr>
            <a:xfrm>
              <a:off x="5760592" y="6370820"/>
              <a:ext cx="720000" cy="487180"/>
            </a:xfrm>
            <a:prstGeom prst="rect">
              <a:avLst/>
            </a:prstGeom>
            <a:solidFill>
              <a:srgbClr val="F26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xmlns="" id="{5009A329-D54A-4F66-B4B5-6A8B32C6FCD2}"/>
                </a:ext>
              </a:extLst>
            </p:cNvPr>
            <p:cNvSpPr/>
            <p:nvPr/>
          </p:nvSpPr>
          <p:spPr>
            <a:xfrm>
              <a:off x="6480666" y="6370820"/>
              <a:ext cx="720000" cy="487180"/>
            </a:xfrm>
            <a:prstGeom prst="rect">
              <a:avLst/>
            </a:prstGeom>
            <a:solidFill>
              <a:srgbClr val="DE17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xmlns="" id="{62D69E12-4507-44FF-88F1-7EF3DDCED263}"/>
                </a:ext>
              </a:extLst>
            </p:cNvPr>
            <p:cNvSpPr/>
            <p:nvPr/>
          </p:nvSpPr>
          <p:spPr>
            <a:xfrm>
              <a:off x="7200740" y="6370820"/>
              <a:ext cx="720000" cy="487180"/>
            </a:xfrm>
            <a:prstGeom prst="rect">
              <a:avLst/>
            </a:prstGeom>
            <a:solidFill>
              <a:srgbClr val="F9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xmlns="" id="{CB989BFE-2014-4143-B50F-CFDB2D19823A}"/>
                </a:ext>
              </a:extLst>
            </p:cNvPr>
            <p:cNvSpPr/>
            <p:nvPr/>
          </p:nvSpPr>
          <p:spPr>
            <a:xfrm>
              <a:off x="7920814" y="6370820"/>
              <a:ext cx="720000" cy="487180"/>
            </a:xfrm>
            <a:prstGeom prst="rect">
              <a:avLst/>
            </a:prstGeom>
            <a:solidFill>
              <a:srgbClr val="BF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xmlns="" id="{A7B982D6-89C0-4D9E-8C6B-7BB4BD6FB73D}"/>
                </a:ext>
              </a:extLst>
            </p:cNvPr>
            <p:cNvSpPr/>
            <p:nvPr/>
          </p:nvSpPr>
          <p:spPr>
            <a:xfrm>
              <a:off x="8640888" y="6370820"/>
              <a:ext cx="720000" cy="487180"/>
            </a:xfrm>
            <a:prstGeom prst="rect">
              <a:avLst/>
            </a:prstGeom>
            <a:solidFill>
              <a:srgbClr val="407F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xmlns="" id="{3F0FAB7B-EE48-4015-8663-6335A4A48D0C}"/>
                </a:ext>
              </a:extLst>
            </p:cNvPr>
            <p:cNvSpPr/>
            <p:nvPr/>
          </p:nvSpPr>
          <p:spPr>
            <a:xfrm>
              <a:off x="9360962" y="6370820"/>
              <a:ext cx="720000" cy="487180"/>
            </a:xfrm>
            <a:prstGeom prst="rect">
              <a:avLst/>
            </a:prstGeom>
            <a:solidFill>
              <a:srgbClr val="1E97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xmlns="" id="{1A9E8484-E039-4F87-B004-DE7F361F408B}"/>
                </a:ext>
              </a:extLst>
            </p:cNvPr>
            <p:cNvSpPr/>
            <p:nvPr/>
          </p:nvSpPr>
          <p:spPr>
            <a:xfrm>
              <a:off x="10081036" y="6370820"/>
              <a:ext cx="720000" cy="487180"/>
            </a:xfrm>
            <a:prstGeom prst="rect">
              <a:avLst/>
            </a:prstGeom>
            <a:solidFill>
              <a:srgbClr val="5A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xmlns="" id="{212B1AFE-BD90-4CED-B130-1F8003E17FFE}"/>
                </a:ext>
              </a:extLst>
            </p:cNvPr>
            <p:cNvSpPr/>
            <p:nvPr/>
          </p:nvSpPr>
          <p:spPr>
            <a:xfrm>
              <a:off x="10801110" y="6370820"/>
              <a:ext cx="720000" cy="487180"/>
            </a:xfrm>
            <a:prstGeom prst="rect">
              <a:avLst/>
            </a:prstGeom>
            <a:solidFill>
              <a:srgbClr val="136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xmlns="" id="{04189289-D17F-4ACD-A542-D2FE3C52A9EE}"/>
                </a:ext>
              </a:extLst>
            </p:cNvPr>
            <p:cNvSpPr/>
            <p:nvPr/>
          </p:nvSpPr>
          <p:spPr>
            <a:xfrm>
              <a:off x="11521180" y="6370820"/>
              <a:ext cx="720000" cy="487180"/>
            </a:xfrm>
            <a:prstGeom prst="rect">
              <a:avLst/>
            </a:prstGeom>
            <a:solidFill>
              <a:srgbClr val="1549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0F0E7849-9BB3-4226-813A-5B2069F38E13}"/>
              </a:ext>
            </a:extLst>
          </p:cNvPr>
          <p:cNvSpPr txBox="1"/>
          <p:nvPr/>
        </p:nvSpPr>
        <p:spPr>
          <a:xfrm>
            <a:off x="766647" y="433759"/>
            <a:ext cx="981965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t-BR" sz="4000" cap="all" dirty="0" smtClean="0">
                <a:solidFill>
                  <a:srgbClr val="1F97D4"/>
                </a:solidFill>
              </a:rPr>
              <a:t>AÇÃO II</a:t>
            </a:r>
            <a:endParaRPr lang="pt-BR" sz="4000" cap="all" dirty="0">
              <a:solidFill>
                <a:srgbClr val="1F97D4"/>
              </a:solidFill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AEBB1318-E5FA-43B8-A97B-6FEBD074EC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232946"/>
              </p:ext>
            </p:extLst>
          </p:nvPr>
        </p:nvGraphicFramePr>
        <p:xfrm>
          <a:off x="1055484" y="1274618"/>
          <a:ext cx="10175720" cy="467544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49534">
                  <a:extLst>
                    <a:ext uri="{9D8B030D-6E8A-4147-A177-3AD203B41FA5}">
                      <a16:colId xmlns:a16="http://schemas.microsoft.com/office/drawing/2014/main" xmlns="" val="3901798504"/>
                    </a:ext>
                  </a:extLst>
                </a:gridCol>
                <a:gridCol w="8026186">
                  <a:extLst>
                    <a:ext uri="{9D8B030D-6E8A-4147-A177-3AD203B41FA5}">
                      <a16:colId xmlns:a16="http://schemas.microsoft.com/office/drawing/2014/main" xmlns="" val="3657827861"/>
                    </a:ext>
                  </a:extLst>
                </a:gridCol>
              </a:tblGrid>
              <a:tr h="633944">
                <a:tc gridSpan="2"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Firmar parcerias para disponibilizar levantamento georreferenciado das regiões com maiores riscos ao meio ambiente</a:t>
                      </a:r>
                    </a:p>
                  </a:txBody>
                  <a:tcPr anchor="ctr">
                    <a:solidFill>
                      <a:srgbClr val="42C5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effectLst/>
                        </a:rPr>
                        <a:t>Código Assunto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87512690"/>
                  </a:ext>
                </a:extLst>
              </a:tr>
              <a:tr h="905635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Por que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Necessidade de obtenção de dados mais apurados para estabelecer ações conjuntas para a prevenção de crimes e lesões ambientais, tais como: educação ambiental, constituição de banco de dados e outras.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2475801"/>
                  </a:ext>
                </a:extLst>
              </a:tr>
              <a:tr h="362473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Onde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Presidência e Vara do Meio Ambiente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6837206"/>
                  </a:ext>
                </a:extLst>
              </a:tr>
              <a:tr h="423955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Por quem será feita? 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Vara do Meio Ambiente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0812277"/>
                  </a:ext>
                </a:extLst>
              </a:tr>
              <a:tr h="1599732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Como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Articulação e assinatura de termos de parceria com órgãos e entidades ambientais - GDF e UNB – sistema SISDIA, e outros (p.e. IBAMA, IBRAM), com objetivos definidos, compartilhamento de responsabilidades e prazos, para o levantamento georreferenciado das regiões que apresentem maiores riscos ao meio ambiente e à realização de ações preventivas com vistas à </a:t>
                      </a:r>
                      <a:r>
                        <a:rPr lang="pt-BR" noProof="0" dirty="0" err="1">
                          <a:solidFill>
                            <a:schemeClr val="tx1"/>
                          </a:solidFill>
                          <a:effectLst/>
                        </a:rPr>
                        <a:t>desjudicialização</a:t>
                      </a:r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7765665"/>
                  </a:ext>
                </a:extLst>
              </a:tr>
              <a:tr h="362473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Quando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Maio a dezembro/2021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3624089"/>
                  </a:ext>
                </a:extLst>
              </a:tr>
              <a:tr h="362473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Quanto custará?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Sem custos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5226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597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>
            <a:extLst>
              <a:ext uri="{FF2B5EF4-FFF2-40B4-BE49-F238E27FC236}">
                <a16:creationId xmlns:a16="http://schemas.microsoft.com/office/drawing/2014/main" xmlns="" id="{F7D55E2D-60E8-4EFA-AA07-6EB7DBBDEB43}"/>
              </a:ext>
            </a:extLst>
          </p:cNvPr>
          <p:cNvGrpSpPr/>
          <p:nvPr/>
        </p:nvGrpSpPr>
        <p:grpSpPr>
          <a:xfrm>
            <a:off x="-24590" y="6670622"/>
            <a:ext cx="12241180" cy="187377"/>
            <a:chOff x="0" y="6370820"/>
            <a:chExt cx="12241180" cy="487180"/>
          </a:xfrm>
        </p:grpSpPr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xmlns="" id="{094AE844-273D-4AD1-831D-E672C243B771}"/>
                </a:ext>
              </a:extLst>
            </p:cNvPr>
            <p:cNvSpPr/>
            <p:nvPr/>
          </p:nvSpPr>
          <p:spPr>
            <a:xfrm>
              <a:off x="0" y="6370820"/>
              <a:ext cx="720000" cy="487180"/>
            </a:xfrm>
            <a:prstGeom prst="rect">
              <a:avLst/>
            </a:prstGeom>
            <a:solidFill>
              <a:srgbClr val="E523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xmlns="" id="{FCB935F0-928E-4585-B5F6-5BA2A3490554}"/>
                </a:ext>
              </a:extLst>
            </p:cNvPr>
            <p:cNvSpPr/>
            <p:nvPr/>
          </p:nvSpPr>
          <p:spPr>
            <a:xfrm>
              <a:off x="720074" y="6370820"/>
              <a:ext cx="720000" cy="487180"/>
            </a:xfrm>
            <a:prstGeom prst="rect">
              <a:avLst/>
            </a:prstGeom>
            <a:solidFill>
              <a:srgbClr val="DEA7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Retângulo 5">
              <a:extLst>
                <a:ext uri="{FF2B5EF4-FFF2-40B4-BE49-F238E27FC236}">
                  <a16:creationId xmlns:a16="http://schemas.microsoft.com/office/drawing/2014/main" xmlns="" id="{A681C6CB-DA2E-4209-AB0C-D2407D69DF59}"/>
                </a:ext>
              </a:extLst>
            </p:cNvPr>
            <p:cNvSpPr/>
            <p:nvPr/>
          </p:nvSpPr>
          <p:spPr>
            <a:xfrm>
              <a:off x="1440148" y="6370820"/>
              <a:ext cx="720000" cy="487180"/>
            </a:xfrm>
            <a:prstGeom prst="rect">
              <a:avLst/>
            </a:prstGeom>
            <a:solidFill>
              <a:srgbClr val="4CA1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6">
              <a:extLst>
                <a:ext uri="{FF2B5EF4-FFF2-40B4-BE49-F238E27FC236}">
                  <a16:creationId xmlns:a16="http://schemas.microsoft.com/office/drawing/2014/main" xmlns="" id="{8713BA2F-E949-4715-A9F8-999956761A15}"/>
                </a:ext>
              </a:extLst>
            </p:cNvPr>
            <p:cNvSpPr/>
            <p:nvPr/>
          </p:nvSpPr>
          <p:spPr>
            <a:xfrm>
              <a:off x="2160222" y="6370820"/>
              <a:ext cx="720000" cy="487180"/>
            </a:xfrm>
            <a:prstGeom prst="rect">
              <a:avLst/>
            </a:prstGeom>
            <a:solidFill>
              <a:srgbClr val="C72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Retângulo 7">
              <a:extLst>
                <a:ext uri="{FF2B5EF4-FFF2-40B4-BE49-F238E27FC236}">
                  <a16:creationId xmlns:a16="http://schemas.microsoft.com/office/drawing/2014/main" xmlns="" id="{1B60B882-A38E-4F5D-A490-78342BCA59E3}"/>
                </a:ext>
              </a:extLst>
            </p:cNvPr>
            <p:cNvSpPr/>
            <p:nvPr/>
          </p:nvSpPr>
          <p:spPr>
            <a:xfrm>
              <a:off x="2880296" y="6370820"/>
              <a:ext cx="720000" cy="487180"/>
            </a:xfrm>
            <a:prstGeom prst="rect">
              <a:avLst/>
            </a:prstGeom>
            <a:solidFill>
              <a:srgbClr val="EF40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Retângulo 8">
              <a:extLst>
                <a:ext uri="{FF2B5EF4-FFF2-40B4-BE49-F238E27FC236}">
                  <a16:creationId xmlns:a16="http://schemas.microsoft.com/office/drawing/2014/main" xmlns="" id="{A5E0D204-5081-4CD2-B1C4-58EFE1C178BB}"/>
                </a:ext>
              </a:extLst>
            </p:cNvPr>
            <p:cNvSpPr/>
            <p:nvPr/>
          </p:nvSpPr>
          <p:spPr>
            <a:xfrm>
              <a:off x="3600370" y="6370820"/>
              <a:ext cx="720000" cy="487180"/>
            </a:xfrm>
            <a:prstGeom prst="rect">
              <a:avLst/>
            </a:prstGeom>
            <a:solidFill>
              <a:srgbClr val="27BF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xmlns="" id="{B95E8FB9-62E1-4736-A731-883EA560791E}"/>
                </a:ext>
              </a:extLst>
            </p:cNvPr>
            <p:cNvSpPr/>
            <p:nvPr/>
          </p:nvSpPr>
          <p:spPr>
            <a:xfrm>
              <a:off x="4320444" y="6370820"/>
              <a:ext cx="720000" cy="487180"/>
            </a:xfrm>
            <a:prstGeom prst="rect">
              <a:avLst/>
            </a:prstGeom>
            <a:solidFill>
              <a:srgbClr val="FBC4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Retângulo 10">
              <a:extLst>
                <a:ext uri="{FF2B5EF4-FFF2-40B4-BE49-F238E27FC236}">
                  <a16:creationId xmlns:a16="http://schemas.microsoft.com/office/drawing/2014/main" xmlns="" id="{E3405CD6-C025-46EB-BCA4-522F101D9592}"/>
                </a:ext>
              </a:extLst>
            </p:cNvPr>
            <p:cNvSpPr/>
            <p:nvPr/>
          </p:nvSpPr>
          <p:spPr>
            <a:xfrm>
              <a:off x="5040518" y="6370820"/>
              <a:ext cx="720000" cy="487180"/>
            </a:xfrm>
            <a:prstGeom prst="rect">
              <a:avLst/>
            </a:prstGeom>
            <a:solidFill>
              <a:srgbClr val="A21C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Retângulo 11">
              <a:extLst>
                <a:ext uri="{FF2B5EF4-FFF2-40B4-BE49-F238E27FC236}">
                  <a16:creationId xmlns:a16="http://schemas.microsoft.com/office/drawing/2014/main" xmlns="" id="{DF3D4014-209C-43D3-9907-9B22F6AE8BB0}"/>
                </a:ext>
              </a:extLst>
            </p:cNvPr>
            <p:cNvSpPr/>
            <p:nvPr/>
          </p:nvSpPr>
          <p:spPr>
            <a:xfrm>
              <a:off x="5760592" y="6370820"/>
              <a:ext cx="720000" cy="487180"/>
            </a:xfrm>
            <a:prstGeom prst="rect">
              <a:avLst/>
            </a:prstGeom>
            <a:solidFill>
              <a:srgbClr val="F26A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Retângulo 12">
              <a:extLst>
                <a:ext uri="{FF2B5EF4-FFF2-40B4-BE49-F238E27FC236}">
                  <a16:creationId xmlns:a16="http://schemas.microsoft.com/office/drawing/2014/main" xmlns="" id="{5009A329-D54A-4F66-B4B5-6A8B32C6FCD2}"/>
                </a:ext>
              </a:extLst>
            </p:cNvPr>
            <p:cNvSpPr/>
            <p:nvPr/>
          </p:nvSpPr>
          <p:spPr>
            <a:xfrm>
              <a:off x="6480666" y="6370820"/>
              <a:ext cx="720000" cy="487180"/>
            </a:xfrm>
            <a:prstGeom prst="rect">
              <a:avLst/>
            </a:prstGeom>
            <a:solidFill>
              <a:srgbClr val="DE17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xmlns="" id="{62D69E12-4507-44FF-88F1-7EF3DDCED263}"/>
                </a:ext>
              </a:extLst>
            </p:cNvPr>
            <p:cNvSpPr/>
            <p:nvPr/>
          </p:nvSpPr>
          <p:spPr>
            <a:xfrm>
              <a:off x="7200740" y="6370820"/>
              <a:ext cx="720000" cy="487180"/>
            </a:xfrm>
            <a:prstGeom prst="rect">
              <a:avLst/>
            </a:prstGeom>
            <a:solidFill>
              <a:srgbClr val="F99E2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Retângulo 14">
              <a:extLst>
                <a:ext uri="{FF2B5EF4-FFF2-40B4-BE49-F238E27FC236}">
                  <a16:creationId xmlns:a16="http://schemas.microsoft.com/office/drawing/2014/main" xmlns="" id="{CB989BFE-2014-4143-B50F-CFDB2D19823A}"/>
                </a:ext>
              </a:extLst>
            </p:cNvPr>
            <p:cNvSpPr/>
            <p:nvPr/>
          </p:nvSpPr>
          <p:spPr>
            <a:xfrm>
              <a:off x="7920814" y="6370820"/>
              <a:ext cx="720000" cy="487180"/>
            </a:xfrm>
            <a:prstGeom prst="rect">
              <a:avLst/>
            </a:prstGeom>
            <a:solidFill>
              <a:srgbClr val="BF8D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>
              <a:extLst>
                <a:ext uri="{FF2B5EF4-FFF2-40B4-BE49-F238E27FC236}">
                  <a16:creationId xmlns:a16="http://schemas.microsoft.com/office/drawing/2014/main" xmlns="" id="{A7B982D6-89C0-4D9E-8C6B-7BB4BD6FB73D}"/>
                </a:ext>
              </a:extLst>
            </p:cNvPr>
            <p:cNvSpPr/>
            <p:nvPr/>
          </p:nvSpPr>
          <p:spPr>
            <a:xfrm>
              <a:off x="8640888" y="6370820"/>
              <a:ext cx="720000" cy="487180"/>
            </a:xfrm>
            <a:prstGeom prst="rect">
              <a:avLst/>
            </a:prstGeom>
            <a:solidFill>
              <a:srgbClr val="407F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Retângulo 16">
              <a:extLst>
                <a:ext uri="{FF2B5EF4-FFF2-40B4-BE49-F238E27FC236}">
                  <a16:creationId xmlns:a16="http://schemas.microsoft.com/office/drawing/2014/main" xmlns="" id="{3F0FAB7B-EE48-4015-8663-6335A4A48D0C}"/>
                </a:ext>
              </a:extLst>
            </p:cNvPr>
            <p:cNvSpPr/>
            <p:nvPr/>
          </p:nvSpPr>
          <p:spPr>
            <a:xfrm>
              <a:off x="9360962" y="6370820"/>
              <a:ext cx="720000" cy="487180"/>
            </a:xfrm>
            <a:prstGeom prst="rect">
              <a:avLst/>
            </a:prstGeom>
            <a:solidFill>
              <a:srgbClr val="1E97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Retângulo 17">
              <a:extLst>
                <a:ext uri="{FF2B5EF4-FFF2-40B4-BE49-F238E27FC236}">
                  <a16:creationId xmlns:a16="http://schemas.microsoft.com/office/drawing/2014/main" xmlns="" id="{1A9E8484-E039-4F87-B004-DE7F361F408B}"/>
                </a:ext>
              </a:extLst>
            </p:cNvPr>
            <p:cNvSpPr/>
            <p:nvPr/>
          </p:nvSpPr>
          <p:spPr>
            <a:xfrm>
              <a:off x="10081036" y="6370820"/>
              <a:ext cx="720000" cy="487180"/>
            </a:xfrm>
            <a:prstGeom prst="rect">
              <a:avLst/>
            </a:prstGeom>
            <a:solidFill>
              <a:srgbClr val="5ABA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>
              <a:extLst>
                <a:ext uri="{FF2B5EF4-FFF2-40B4-BE49-F238E27FC236}">
                  <a16:creationId xmlns:a16="http://schemas.microsoft.com/office/drawing/2014/main" xmlns="" id="{212B1AFE-BD90-4CED-B130-1F8003E17FFE}"/>
                </a:ext>
              </a:extLst>
            </p:cNvPr>
            <p:cNvSpPr/>
            <p:nvPr/>
          </p:nvSpPr>
          <p:spPr>
            <a:xfrm>
              <a:off x="10801110" y="6370820"/>
              <a:ext cx="720000" cy="487180"/>
            </a:xfrm>
            <a:prstGeom prst="rect">
              <a:avLst/>
            </a:prstGeom>
            <a:solidFill>
              <a:srgbClr val="136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xmlns="" id="{04189289-D17F-4ACD-A542-D2FE3C52A9EE}"/>
                </a:ext>
              </a:extLst>
            </p:cNvPr>
            <p:cNvSpPr/>
            <p:nvPr/>
          </p:nvSpPr>
          <p:spPr>
            <a:xfrm>
              <a:off x="11521180" y="6370820"/>
              <a:ext cx="720000" cy="487180"/>
            </a:xfrm>
            <a:prstGeom prst="rect">
              <a:avLst/>
            </a:prstGeom>
            <a:solidFill>
              <a:srgbClr val="1549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1" name="CaixaDeTexto 20">
            <a:extLst>
              <a:ext uri="{FF2B5EF4-FFF2-40B4-BE49-F238E27FC236}">
                <a16:creationId xmlns:a16="http://schemas.microsoft.com/office/drawing/2014/main" xmlns="" id="{0F0E7849-9BB3-4226-813A-5B2069F38E13}"/>
              </a:ext>
            </a:extLst>
          </p:cNvPr>
          <p:cNvSpPr txBox="1"/>
          <p:nvPr/>
        </p:nvSpPr>
        <p:spPr>
          <a:xfrm>
            <a:off x="766647" y="433759"/>
            <a:ext cx="9819654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t-BR" sz="4000" cap="all" dirty="0" smtClean="0">
                <a:solidFill>
                  <a:srgbClr val="1F97D4"/>
                </a:solidFill>
              </a:rPr>
              <a:t>AÇÃO III</a:t>
            </a:r>
            <a:endParaRPr lang="pt-BR" sz="4000" cap="all" dirty="0">
              <a:solidFill>
                <a:srgbClr val="1F97D4"/>
              </a:solidFill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xmlns="" id="{AEBB1318-E5FA-43B8-A97B-6FEBD074EC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360978"/>
              </p:ext>
            </p:extLst>
          </p:nvPr>
        </p:nvGraphicFramePr>
        <p:xfrm>
          <a:off x="535709" y="1256145"/>
          <a:ext cx="11120582" cy="485307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74773">
                  <a:extLst>
                    <a:ext uri="{9D8B030D-6E8A-4147-A177-3AD203B41FA5}">
                      <a16:colId xmlns:a16="http://schemas.microsoft.com/office/drawing/2014/main" xmlns="" val="3901798504"/>
                    </a:ext>
                  </a:extLst>
                </a:gridCol>
                <a:gridCol w="8945809">
                  <a:extLst>
                    <a:ext uri="{9D8B030D-6E8A-4147-A177-3AD203B41FA5}">
                      <a16:colId xmlns:a16="http://schemas.microsoft.com/office/drawing/2014/main" xmlns="" val="3657827861"/>
                    </a:ext>
                  </a:extLst>
                </a:gridCol>
              </a:tblGrid>
              <a:tr h="627818">
                <a:tc gridSpan="2"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Desenvolver estudos com vistas à ampliação da competência especializada da Vara do Meio Ambiente, de modo a abarcar a competência criminal</a:t>
                      </a:r>
                    </a:p>
                  </a:txBody>
                  <a:tcPr anchor="ctr">
                    <a:solidFill>
                      <a:srgbClr val="42C5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pt-BR" noProof="0" dirty="0">
                          <a:effectLst/>
                        </a:rPr>
                        <a:t>Código Assunto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87512690"/>
                  </a:ext>
                </a:extLst>
              </a:tr>
              <a:tr h="2046216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Por que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A pulverização das ações criminais afetas ao mesmo tema causa prejuízo ao tratamento eficaz do déficit ambiental vivenciado no DF, haja vista que, para a efetiva reparação do dano ambiental, por vezes, apresenta-se mais adequado o exame da degradação de algumas áreas em contexto global. Neste sentido, é necessário realizar amplo estudo, sobre quantitativo de lides em tramitação nas Varas Criminais sobre Meio Ambiente, classificação, tempo de tramitação, e os que estão sob suspensão condicional ou motivaram Acordos de Não Persecução Penal.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2475801"/>
                  </a:ext>
                </a:extLst>
              </a:tr>
              <a:tr h="358753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Onde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Presidência, Vice-Presidência, Corregedoria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6837206"/>
                  </a:ext>
                </a:extLst>
              </a:tr>
              <a:tr h="429417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Por quem será feita? 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Presidência, Vice-Presidência, Corregedoria, VMADUF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0812277"/>
                  </a:ext>
                </a:extLst>
              </a:tr>
              <a:tr h="627818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Como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Elaboração de estudos para análise de viabilidade da criação de uma nova Vara do Meio Ambiente com competência criminal.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7765665"/>
                  </a:ext>
                </a:extLst>
              </a:tr>
              <a:tr h="358753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Quando será feita?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Maio a dezembro de 2021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43624089"/>
                  </a:ext>
                </a:extLst>
              </a:tr>
              <a:tr h="358753">
                <a:tc>
                  <a:txBody>
                    <a:bodyPr/>
                    <a:lstStyle/>
                    <a:p>
                      <a:r>
                        <a:rPr lang="pt-BR" noProof="0" dirty="0">
                          <a:solidFill>
                            <a:schemeClr val="tx1"/>
                          </a:solidFill>
                          <a:effectLst/>
                        </a:rPr>
                        <a:t>Quanto custará?</a:t>
                      </a:r>
                    </a:p>
                  </a:txBody>
                  <a:tcPr anchor="ctr">
                    <a:solidFill>
                      <a:srgbClr val="D3F2FD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noProof="0" dirty="0">
                          <a:solidFill>
                            <a:schemeClr val="tx1"/>
                          </a:solidFill>
                        </a:rPr>
                        <a:t>Sem custos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5226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4029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2758B394EF8C649B9892F2C12F83D44" ma:contentTypeVersion="7" ma:contentTypeDescription="Crie um novo documento." ma:contentTypeScope="" ma:versionID="9a349bf62b467706ce22032940a4177e">
  <xsd:schema xmlns:xsd="http://www.w3.org/2001/XMLSchema" xmlns:xs="http://www.w3.org/2001/XMLSchema" xmlns:p="http://schemas.microsoft.com/office/2006/metadata/properties" xmlns:ns2="3a91e838-07fb-43a6-940e-e5c4643311f9" targetNamespace="http://schemas.microsoft.com/office/2006/metadata/properties" ma:root="true" ma:fieldsID="1e3d61ec48c67fbbf08bdd1130a8ed8b" ns2:_="">
    <xsd:import namespace="3a91e838-07fb-43a6-940e-e5c4643311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91e838-07fb-43a6-940e-e5c4643311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C1062C8-19D6-4B00-939D-9B2F8F2CEE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13C8B5-A789-4432-A4E7-27BB349444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91e838-07fb-43a6-940e-e5c4643311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B45418-673C-4EA1-880F-2FA6AFCEBBB7}">
  <ds:schemaRefs>
    <ds:schemaRef ds:uri="http://purl.org/dc/elements/1.1/"/>
    <ds:schemaRef ds:uri="http://schemas.microsoft.com/office/2006/metadata/properties"/>
    <ds:schemaRef ds:uri="3a91e838-07fb-43a6-940e-e5c4643311f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4342</TotalTime>
  <Words>1725</Words>
  <Application>Microsoft Office PowerPoint</Application>
  <PresentationFormat>Widescreen</PresentationFormat>
  <Paragraphs>207</Paragraphs>
  <Slides>15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Tema do Office</vt:lpstr>
      <vt:lpstr>Apresentação do PowerPoint</vt:lpstr>
      <vt:lpstr> Foi escolhido o ODS 11, com reflexos nos ODS 13 E 16: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Carlos Augusto</dc:creator>
  <cp:lastModifiedBy>Adriana Moreira Tostes Ribeiro - COGESA</cp:lastModifiedBy>
  <cp:revision>79</cp:revision>
  <cp:lastPrinted>2021-05-17T14:06:11Z</cp:lastPrinted>
  <dcterms:created xsi:type="dcterms:W3CDTF">2020-04-20T17:07:34Z</dcterms:created>
  <dcterms:modified xsi:type="dcterms:W3CDTF">2021-11-09T16:10:01Z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0x01010052758B394EF8C649B9892F2C12F83D44</vt:lpwstr>
  </property>
</Properties>
</file>