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">
          <p15:clr>
            <a:srgbClr val="9AA0A6"/>
          </p15:clr>
        </p15:guide>
        <p15:guide id="2" orient="horz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35" roundtripDataSignature="AMtx7miKPdZC8n+60pFtfYyH6/CFAmIj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AAB613-7216-41E3-BC70-9F3C91D18858}">
  <a:tblStyle styleId="{68AAB613-7216-41E3-BC70-9F3C91D1885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" orient="horz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b38dda969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b38dda96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b38dda969_4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b38dda969_4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b38dda969_4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b38dda969_4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b38dda969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b38dda969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b38dda969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b38dda96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b38dda969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b38dda96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b38dda969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b38dda96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b38dda969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b38dda96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b38dda969_4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db38dda969_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b383e2ce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db383e2ce7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b383e2ce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db383e2ce7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b383e2ce7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db383e2ce7_1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b32d0424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db32d0424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db32d0424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db32d0424d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b32d0424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db32d0424d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b32d0424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db32d0424d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b32d0424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db32d0424d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b32d0424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db32d0424d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b38dda969_4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db38dda969_4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b38dda969_4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b38dda969_4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b38dda969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b38dda96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b38dda969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b38dda96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b38dda969_0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b38dda96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b38dda969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b38dda969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b38dda969_4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b38dda969_4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b38dda969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b38dda96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18" l="0" r="0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b38dda969_0_61"/>
          <p:cNvSpPr txBox="1"/>
          <p:nvPr>
            <p:ph type="title"/>
          </p:nvPr>
        </p:nvSpPr>
        <p:spPr>
          <a:xfrm>
            <a:off x="838200" y="822325"/>
            <a:ext cx="10515600" cy="14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de-DE" sz="3000"/>
              <a:t>Características gerais do consumo de mídia e das notícias analisadas</a:t>
            </a:r>
            <a:endParaRPr b="1" sz="3000"/>
          </a:p>
        </p:txBody>
      </p:sp>
      <p:sp>
        <p:nvSpPr>
          <p:cNvPr id="154" name="Google Shape;154;gdb38dda969_0_61"/>
          <p:cNvSpPr txBox="1"/>
          <p:nvPr>
            <p:ph idx="1" type="body"/>
          </p:nvPr>
        </p:nvSpPr>
        <p:spPr>
          <a:xfrm>
            <a:off x="655550" y="2282725"/>
            <a:ext cx="11369100" cy="432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b="1" lang="de-DE" sz="2300"/>
              <a:t>Problema: crise da imprensa tradicional</a:t>
            </a:r>
            <a:endParaRPr b="1" sz="2300"/>
          </a:p>
          <a:p>
            <a:pPr indent="-374650" lvl="1" marL="10800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○"/>
            </a:pPr>
            <a:r>
              <a:rPr lang="de-DE" sz="2300"/>
              <a:t>poucos entrevistados mencionam leitura de jornais impressos</a:t>
            </a:r>
            <a:endParaRPr sz="2300"/>
          </a:p>
          <a:p>
            <a:pPr indent="-374650" lvl="1" marL="1080000" rtl="0" algn="l"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de-DE" sz="2300"/>
              <a:t>há amplo consumo de redes sociais</a:t>
            </a:r>
            <a:endParaRPr sz="2300"/>
          </a:p>
          <a:p>
            <a:pPr indent="-374650" lvl="1" marL="1080000" rtl="0" algn="l"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de-DE" sz="2300"/>
              <a:t>inclusive por uso de grupos de </a:t>
            </a:r>
            <a:r>
              <a:rPr i="1" lang="de-DE" sz="2300"/>
              <a:t>whatsapp</a:t>
            </a:r>
            <a:endParaRPr i="1"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b="1" lang="de-DE" sz="2300"/>
              <a:t>Problema: Desertos de notícias e concentração midiática</a:t>
            </a:r>
            <a:endParaRPr b="1" sz="2300"/>
          </a:p>
          <a:p>
            <a:pPr indent="-374650" lvl="1" marL="1076325" rtl="0" algn="l"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de-DE" sz="2300"/>
              <a:t>Disparidade na concentração de mídia: Norte - 7% vs. Sudeste - 38% </a:t>
            </a:r>
            <a:endParaRPr sz="2300"/>
          </a:p>
          <a:p>
            <a:pPr indent="-374650" lvl="1" marL="1076325" rtl="0" algn="l"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de-DE" sz="2300"/>
              <a:t>Mídias independentes concentradas no eixo Sudeste-Sul</a:t>
            </a:r>
            <a:endParaRPr sz="2300"/>
          </a:p>
          <a:p>
            <a:pPr indent="-374650" lvl="1" marL="1076325" rtl="0" algn="l">
              <a:spcBef>
                <a:spcPts val="1000"/>
              </a:spcBef>
              <a:spcAft>
                <a:spcPts val="1000"/>
              </a:spcAft>
              <a:buSzPts val="2300"/>
              <a:buChar char="○"/>
            </a:pPr>
            <a:r>
              <a:rPr lang="de-DE" sz="2300"/>
              <a:t>Impacto: Correlação entre presença de mídia e menções à mídia nas sentenças no Norte (pouca menção), Sudeste e Sul (maior menção).</a:t>
            </a:r>
            <a:endParaRPr sz="2300"/>
          </a:p>
        </p:txBody>
      </p:sp>
      <p:pic>
        <p:nvPicPr>
          <p:cNvPr descr="Interface gráfica do usuário, Texto&#10;&#10;Descrição gerada automaticamente" id="155" name="Google Shape;155;gdb38dda969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b38dda969_4_101"/>
          <p:cNvSpPr txBox="1"/>
          <p:nvPr>
            <p:ph type="title"/>
          </p:nvPr>
        </p:nvSpPr>
        <p:spPr>
          <a:xfrm>
            <a:off x="838200" y="669925"/>
            <a:ext cx="10515600" cy="1279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de-DE" sz="3000"/>
              <a:t>Características gerais do consumo de mídia e das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de-DE" sz="3000"/>
              <a:t>notícias analisadas</a:t>
            </a:r>
            <a:endParaRPr b="1" sz="3000"/>
          </a:p>
        </p:txBody>
      </p:sp>
      <p:sp>
        <p:nvSpPr>
          <p:cNvPr id="161" name="Google Shape;161;gdb38dda969_4_101"/>
          <p:cNvSpPr txBox="1"/>
          <p:nvPr>
            <p:ph idx="1" type="body"/>
          </p:nvPr>
        </p:nvSpPr>
        <p:spPr>
          <a:xfrm>
            <a:off x="655550" y="1827225"/>
            <a:ext cx="5699700" cy="503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800"/>
              <a:t>Figura 1 – Distribuição geográfica dos veículos de mídia analisados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200"/>
              <a:t>             </a:t>
            </a:r>
            <a:r>
              <a:rPr lang="de-DE" sz="1308"/>
              <a:t>Fonte: Elaborado pelos autores.</a:t>
            </a:r>
            <a:endParaRPr sz="1308"/>
          </a:p>
        </p:txBody>
      </p:sp>
      <p:pic>
        <p:nvPicPr>
          <p:cNvPr descr="Interface gráfica do usuário, Texto&#10;&#10;Descrição gerada automaticamente" id="162" name="Google Shape;162;gdb38dda969_4_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db38dda969_4_101"/>
          <p:cNvSpPr txBox="1"/>
          <p:nvPr>
            <p:ph idx="1" type="body"/>
          </p:nvPr>
        </p:nvSpPr>
        <p:spPr>
          <a:xfrm>
            <a:off x="6499550" y="1766250"/>
            <a:ext cx="5699700" cy="524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650"/>
              <a:t>Figura 2 - Distribuição geográfica de sentenças analisadas</a:t>
            </a:r>
            <a:endParaRPr sz="16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200"/>
              <a:t>        Fonte: Elaborado pelos autores.</a:t>
            </a:r>
            <a:endParaRPr sz="2300"/>
          </a:p>
        </p:txBody>
      </p:sp>
      <p:pic>
        <p:nvPicPr>
          <p:cNvPr id="164" name="Google Shape;164;gdb38dda969_4_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2600" y="2257725"/>
            <a:ext cx="4805601" cy="416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db38dda969_4_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8336" y="2257725"/>
            <a:ext cx="4824612" cy="41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b38dda969_4_87"/>
          <p:cNvSpPr txBox="1"/>
          <p:nvPr>
            <p:ph type="title"/>
          </p:nvPr>
        </p:nvSpPr>
        <p:spPr>
          <a:xfrm>
            <a:off x="838200" y="803275"/>
            <a:ext cx="10515600" cy="14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de-DE" sz="3000"/>
              <a:t>Características gerais do consumo de mídia e das notícias analisadas</a:t>
            </a:r>
            <a:endParaRPr b="1" sz="3000"/>
          </a:p>
        </p:txBody>
      </p:sp>
      <p:sp>
        <p:nvSpPr>
          <p:cNvPr id="171" name="Google Shape;171;gdb38dda969_4_87"/>
          <p:cNvSpPr txBox="1"/>
          <p:nvPr>
            <p:ph idx="1" type="body"/>
          </p:nvPr>
        </p:nvSpPr>
        <p:spPr>
          <a:xfrm>
            <a:off x="838200" y="2284425"/>
            <a:ext cx="10515600" cy="32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de-DE" sz="2300"/>
              <a:t>Perfil das Notícias:</a:t>
            </a:r>
            <a:endParaRPr b="1" sz="23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300"/>
              <a:t>A maior parte das matérias analisadas tem uma construção pouco elaborada</a:t>
            </a:r>
            <a:endParaRPr b="1" sz="2300"/>
          </a:p>
          <a:p>
            <a:pPr indent="-3746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de-DE" sz="2300"/>
              <a:t>64% sem indicação de autoria</a:t>
            </a:r>
            <a:endParaRPr sz="2300"/>
          </a:p>
          <a:p>
            <a:pPr indent="-3746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de-DE" sz="2300"/>
              <a:t>21% reprodução ou descrição de notas e releases (Ex: polícia). 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de-DE" sz="2300">
                <a:highlight>
                  <a:schemeClr val="lt1"/>
                </a:highlight>
              </a:rPr>
              <a:t>Baixo índice de notícias com abordagens avaliativas ou propositivas, mais comuns em veículos de mídia independente</a:t>
            </a:r>
            <a:endParaRPr sz="2300">
              <a:highlight>
                <a:schemeClr val="lt1"/>
              </a:highlight>
            </a:endParaRPr>
          </a:p>
          <a:p>
            <a:pPr indent="-3746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de-DE" sz="2300"/>
              <a:t>25% não ouvem ou não indicam fontes e apenas 33% ouvem mais de uma fonte </a:t>
            </a:r>
            <a:endParaRPr b="1" sz="2300"/>
          </a:p>
        </p:txBody>
      </p:sp>
      <p:pic>
        <p:nvPicPr>
          <p:cNvPr descr="Interface gráfica do usuário, Texto&#10;&#10;Descrição gerada automaticamente" id="172" name="Google Shape;172;gdb38dda969_4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b38dda969_4_0"/>
          <p:cNvSpPr txBox="1"/>
          <p:nvPr>
            <p:ph type="title"/>
          </p:nvPr>
        </p:nvSpPr>
        <p:spPr>
          <a:xfrm>
            <a:off x="1294975" y="878475"/>
            <a:ext cx="9609300" cy="114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000"/>
              <a:t>Expectativas retratadas pela imprensa e influência nos atores do sistema de justiça</a:t>
            </a:r>
            <a:endParaRPr b="1" sz="3000"/>
          </a:p>
        </p:txBody>
      </p:sp>
      <p:sp>
        <p:nvSpPr>
          <p:cNvPr id="178" name="Google Shape;178;gdb38dda969_4_0"/>
          <p:cNvSpPr txBox="1"/>
          <p:nvPr>
            <p:ph idx="1" type="body"/>
          </p:nvPr>
        </p:nvSpPr>
        <p:spPr>
          <a:xfrm>
            <a:off x="841825" y="2028075"/>
            <a:ext cx="10515600" cy="453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de-DE" sz="3387"/>
              <a:t>V</a:t>
            </a:r>
            <a:r>
              <a:rPr b="1" lang="de-DE" sz="3701"/>
              <a:t>isão</a:t>
            </a:r>
            <a:r>
              <a:rPr b="1" lang="de-DE" sz="3701"/>
              <a:t> dos atores do sistema de justiça sobre como a mídia apresenta os acusados </a:t>
            </a:r>
            <a:endParaRPr b="1" sz="3701"/>
          </a:p>
          <a:p>
            <a:pPr indent="-37551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de-DE" sz="3701"/>
              <a:t>culpabilidade prévia imputada pelas notícias, inclusive por uso incorreto de termos técnicos (opinião geral)</a:t>
            </a:r>
            <a:endParaRPr sz="3701"/>
          </a:p>
          <a:p>
            <a:pPr indent="-37551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de-DE" sz="3701"/>
              <a:t>racismo. “uma pessoa pobre e negra, quando é presa com droga é traficante, se é um estudante branco de classe alta, é um jovem com droga” (1 entrevistado)</a:t>
            </a:r>
            <a:endParaRPr sz="3701"/>
          </a:p>
          <a:p>
            <a:pPr indent="-37551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de-DE" sz="3701"/>
              <a:t>acusado como “vítima da sociedade” (4)</a:t>
            </a:r>
            <a:endParaRPr sz="3701"/>
          </a:p>
          <a:p>
            <a:pPr indent="-375515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de-DE" sz="3701"/>
              <a:t>“vitimizar e blindar o criminoso, e colocar o cidadão de bem em uma situação de co-culpabilidade, ou de co-responsabilidade com relação ao crime”</a:t>
            </a:r>
            <a:endParaRPr sz="3701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701"/>
          </a:p>
          <a:p>
            <a:pPr indent="0" lvl="0" marL="0" rtl="0" algn="just">
              <a:lnSpc>
                <a:spcPct val="7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descr="Interface gráfica do usuário, Texto&#10;&#10;Descrição gerada automaticamente" id="179" name="Google Shape;179;gdb38dda969_4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b38dda969_0_72"/>
          <p:cNvSpPr txBox="1"/>
          <p:nvPr>
            <p:ph type="title"/>
          </p:nvPr>
        </p:nvSpPr>
        <p:spPr>
          <a:xfrm>
            <a:off x="838200" y="6699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3000"/>
              <a:t>Expectativas retratadas pela imprensa e influência nos atores do sistema de justiça</a:t>
            </a:r>
            <a:endParaRPr sz="5000"/>
          </a:p>
        </p:txBody>
      </p:sp>
      <p:sp>
        <p:nvSpPr>
          <p:cNvPr id="185" name="Google Shape;185;gdb38dda969_0_72"/>
          <p:cNvSpPr txBox="1"/>
          <p:nvPr>
            <p:ph idx="1" type="body"/>
          </p:nvPr>
        </p:nvSpPr>
        <p:spPr>
          <a:xfrm>
            <a:off x="838200" y="2359025"/>
            <a:ext cx="10515600" cy="332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/>
              <a:t>Pouco se fala, nas notícias, sobre soluções ao problema da criminalidade ou do encarceramento</a:t>
            </a:r>
            <a:endParaRPr sz="1700"/>
          </a:p>
          <a:p>
            <a:pPr indent="-37465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de-DE" sz="2300"/>
              <a:t>Não foram apresentadas soluções explícitas em 98% da amostra (474 notícias)</a:t>
            </a:r>
            <a:endParaRPr sz="2300"/>
          </a:p>
          <a:p>
            <a:pPr indent="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b="1" lang="de-DE" sz="2400"/>
              <a:t>Poucas expectativas (diretas) da mídia sobre o trabalho dos atores do sistema de justiça criminal</a:t>
            </a:r>
            <a:endParaRPr b="1" sz="2400"/>
          </a:p>
          <a:p>
            <a:pPr indent="-37465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de-DE" sz="2300"/>
              <a:t>Entretanto</a:t>
            </a:r>
            <a:r>
              <a:rPr lang="de-DE" sz="2300"/>
              <a:t>, as polícias foram enaltecidas em 48,2% das matérias que elogiaram alguma instituição (11,4% do total)</a:t>
            </a:r>
            <a:endParaRPr sz="2300"/>
          </a:p>
          <a:p>
            <a:pPr indent="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860"/>
          </a:p>
        </p:txBody>
      </p:sp>
      <p:pic>
        <p:nvPicPr>
          <p:cNvPr descr="Interface gráfica do usuário, Texto&#10;&#10;Descrição gerada automaticamente" id="186" name="Google Shape;186;gdb38dda969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b38dda969_0_80"/>
          <p:cNvSpPr txBox="1"/>
          <p:nvPr>
            <p:ph type="title"/>
          </p:nvPr>
        </p:nvSpPr>
        <p:spPr>
          <a:xfrm>
            <a:off x="838200" y="746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000"/>
              <a:t>Expectativas retratadas pela imprensa e influência nos atores do sistema de justiça</a:t>
            </a:r>
            <a:endParaRPr sz="3000"/>
          </a:p>
        </p:txBody>
      </p:sp>
      <p:sp>
        <p:nvSpPr>
          <p:cNvPr id="192" name="Google Shape;192;gdb38dda969_0_80"/>
          <p:cNvSpPr txBox="1"/>
          <p:nvPr>
            <p:ph idx="1" type="body"/>
          </p:nvPr>
        </p:nvSpPr>
        <p:spPr>
          <a:xfrm>
            <a:off x="838200" y="22828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de-DE" sz="2400"/>
              <a:t>Ex</a:t>
            </a:r>
            <a:r>
              <a:rPr b="1" lang="de-DE" sz="2400"/>
              <a:t>pectativas da mídia sobre encarceramento, segundo os entrevistados</a:t>
            </a:r>
            <a:endParaRPr b="1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de-DE" sz="2400"/>
              <a:t>Apelo à prisão e ao encarceramento x liberdade provisória e audiência de custódia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de-DE" sz="2400"/>
              <a:t>Apoio a penas severas - </a:t>
            </a:r>
            <a:r>
              <a:rPr lang="de-DE" sz="2400"/>
              <a:t>o que legitimaria</a:t>
            </a:r>
            <a:r>
              <a:rPr lang="de-DE" sz="2400"/>
              <a:t> sentenças com penas mais duras  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de-DE" sz="2400"/>
              <a:t>vários operadores concordam com a incapacidade de medidas repressivas, sobretudo da prisão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de-DE"/>
              <a:t>baixa produção de matérias preparadas por parte das Assessorias de Comunicação dos Tribunais de Justiça sobre encarceramento/desencarceramento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de-DE" sz="2400"/>
              <a:t>		</a:t>
            </a:r>
            <a:endParaRPr b="1" sz="2400"/>
          </a:p>
        </p:txBody>
      </p:sp>
      <p:pic>
        <p:nvPicPr>
          <p:cNvPr descr="Interface gráfica do usuário, Texto&#10;&#10;Descrição gerada automaticamente" id="193" name="Google Shape;193;gdb38dda969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b38dda969_0_85"/>
          <p:cNvSpPr txBox="1"/>
          <p:nvPr>
            <p:ph type="title"/>
          </p:nvPr>
        </p:nvSpPr>
        <p:spPr>
          <a:xfrm>
            <a:off x="838200" y="1050925"/>
            <a:ext cx="10515600" cy="1070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b="1" lang="de-DE" sz="3300"/>
              <a:t>Expectativas retratadas pela imprensa e influência nos atores do sistema de justiça</a:t>
            </a:r>
            <a:endParaRPr b="1"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nterface gráfica do usuário, Texto&#10;&#10;Descrição gerada automaticamente" id="199" name="Google Shape;199;gdb38dda969_0_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db38dda969_0_85"/>
          <p:cNvSpPr txBox="1"/>
          <p:nvPr>
            <p:ph idx="1" type="body"/>
          </p:nvPr>
        </p:nvSpPr>
        <p:spPr>
          <a:xfrm>
            <a:off x="838200" y="1903425"/>
            <a:ext cx="10515600" cy="480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de-DE" sz="2100"/>
              <a:t>Imagens “falam” - revelam expectativas a depender do crime</a:t>
            </a:r>
            <a:endParaRPr b="1" sz="2100"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de-DE" sz="2100"/>
              <a:t>Crimes violentos e contra a administração pública: centralidade na imagem do acusado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DE" sz="2100"/>
              <a:t>Crimes sobre drogas: imagens de instituições poli</a:t>
            </a:r>
            <a:r>
              <a:rPr lang="de-DE" sz="2100"/>
              <a:t>ciais (</a:t>
            </a:r>
            <a:r>
              <a:rPr lang="de-DE" sz="2100"/>
              <a:t>imagens de delegacias, viaturas, distintivos, objetos apreendidos, ou dos próprios agentes de segurança)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de-DE" sz="2100"/>
              <a:t>Ênfase</a:t>
            </a:r>
            <a:r>
              <a:rPr lang="de-DE" sz="2100"/>
              <a:t> da polícia ao combate às drogas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○"/>
            </a:pPr>
            <a:r>
              <a:rPr b="1" lang="de-DE" sz="2100"/>
              <a:t>Influência recíproca entre a mídia e o sistema de justiça no encarceramento por drogas</a:t>
            </a:r>
            <a:endParaRPr b="1" sz="21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de-DE" sz="2100"/>
              <a:t>Dinâmica particular - câmeras de segurança</a:t>
            </a:r>
            <a:endParaRPr b="1"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de-DE" sz="2100"/>
              <a:t>Policía</a:t>
            </a:r>
            <a:r>
              <a:rPr lang="de-DE" sz="2100"/>
              <a:t> fornece para a mídia imagens de câmeras de segurança, que as divulga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de-DE" sz="2100"/>
              <a:t>A d</a:t>
            </a:r>
            <a:r>
              <a:rPr lang="de-DE" sz="2100"/>
              <a:t>ivulgação pela mídia auxilia na identificação do acusado pela polícia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de-DE" sz="2100"/>
              <a:t>Este reconhecimento via imagens de segurança foi identificado em pelo menos quatro sentenças criminais</a:t>
            </a:r>
            <a:endParaRPr sz="2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b38dda969_0_90"/>
          <p:cNvSpPr txBox="1"/>
          <p:nvPr>
            <p:ph type="title"/>
          </p:nvPr>
        </p:nvSpPr>
        <p:spPr>
          <a:xfrm>
            <a:off x="838200" y="746125"/>
            <a:ext cx="10515600" cy="991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b="1" lang="de-DE" sz="3300"/>
              <a:t>Expectativas retratadas pela imprensa e influência nos atores do sistema de justiça</a:t>
            </a:r>
            <a:endParaRPr/>
          </a:p>
        </p:txBody>
      </p:sp>
      <p:sp>
        <p:nvSpPr>
          <p:cNvPr id="206" name="Google Shape;206;gdb38dda969_0_90"/>
          <p:cNvSpPr txBox="1"/>
          <p:nvPr>
            <p:ph idx="1" type="body"/>
          </p:nvPr>
        </p:nvSpPr>
        <p:spPr>
          <a:xfrm>
            <a:off x="838200" y="19780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de-DE" sz="2300"/>
              <a:t>Influência da mídia nos at</a:t>
            </a:r>
            <a:r>
              <a:rPr b="1" lang="de-DE" sz="2300"/>
              <a:t>ores</a:t>
            </a:r>
            <a:endParaRPr b="1"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de-DE" sz="2300"/>
              <a:t>O direcionamento da conduta jurídica é um dos pontos mais relevantes:</a:t>
            </a:r>
            <a:endParaRPr sz="23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2300"/>
              <a:t>“</a:t>
            </a:r>
            <a:r>
              <a:rPr b="1" lang="de-DE" sz="2300"/>
              <a:t>Eu vejo o reflexo da notícia nos grupos que eu tenho de WhatsApp, por exemplo</a:t>
            </a:r>
            <a:r>
              <a:rPr lang="de-DE" sz="2300"/>
              <a:t>. (...)</a:t>
            </a:r>
            <a:endParaRPr sz="2300"/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2300"/>
              <a:t>Não sei se chega a pressionar, eu acho que pode até ser que em alguns casos tenha esse efeito de ser uma pressão</a:t>
            </a:r>
            <a:r>
              <a:rPr b="1" lang="de-DE" sz="2300"/>
              <a:t> do tipo: - Ah, você viu o que aconteceu com aquele juiz? Melhor não fazer aquilo, ou então melhor fazer assim, é mais seguro.</a:t>
            </a:r>
            <a:r>
              <a:rPr lang="de-DE" sz="2300"/>
              <a:t> Eu acho que chega nesse ponto de pressionar, não a maioria, mas </a:t>
            </a:r>
            <a:r>
              <a:rPr b="1" lang="de-DE" sz="2300"/>
              <a:t>eu já vi, sim, eu estou me lembrando de alguns casos até.</a:t>
            </a:r>
            <a:r>
              <a:rPr lang="de-DE" sz="2300"/>
              <a:t> Até não eram criminais, mas de caso civel, depois de algumas notícias, ouvi </a:t>
            </a:r>
            <a:r>
              <a:rPr b="1" lang="de-DE" sz="2300"/>
              <a:t>gente falando: - Não vou mais julgar assim, então. </a:t>
            </a:r>
            <a:r>
              <a:rPr lang="de-DE" sz="2300"/>
              <a:t>Eu acho que chega a esse ponto, não é a maioria, mas eu acho que acontece também”. (membro do Judiciário, grifos nossos)</a:t>
            </a:r>
            <a:endParaRPr sz="2300"/>
          </a:p>
        </p:txBody>
      </p:sp>
      <p:pic>
        <p:nvPicPr>
          <p:cNvPr descr="Interface gráfica do usuário, Texto&#10;&#10;Descrição gerada automaticamente" id="207" name="Google Shape;207;gdb38dda969_0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ce gráfica do usuário, Texto&#10;&#10;Descrição gerada automaticamente" id="212" name="Google Shape;212;gdb38dda969_4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db38dda969_4_10"/>
          <p:cNvSpPr txBox="1"/>
          <p:nvPr/>
        </p:nvSpPr>
        <p:spPr>
          <a:xfrm>
            <a:off x="2305050" y="792475"/>
            <a:ext cx="758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000">
                <a:latin typeface="Calibri"/>
                <a:ea typeface="Calibri"/>
                <a:cs typeface="Calibri"/>
                <a:sym typeface="Calibri"/>
              </a:rPr>
              <a:t>Função da mídia nas sentenças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db38dda969_4_10"/>
          <p:cNvPicPr preferRelativeResize="0"/>
          <p:nvPr/>
        </p:nvPicPr>
        <p:blipFill rotWithShape="1">
          <a:blip r:embed="rId4">
            <a:alphaModFix/>
          </a:blip>
          <a:srcRect b="0" l="0" r="0" t="5177"/>
          <a:stretch/>
        </p:blipFill>
        <p:spPr>
          <a:xfrm>
            <a:off x="1260300" y="1510725"/>
            <a:ext cx="9678640" cy="51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ce gráfica do usuário, Texto&#10;&#10;Descrição gerada automaticamente" id="219" name="Google Shape;219;gdb383e2ce7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db383e2ce7_0_6"/>
          <p:cNvSpPr txBox="1"/>
          <p:nvPr/>
        </p:nvSpPr>
        <p:spPr>
          <a:xfrm>
            <a:off x="683025" y="1512425"/>
            <a:ext cx="110481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Perfil dos casos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de-D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Crimes patrimoniais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de-D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Mídias televisivas</a:t>
            </a:r>
            <a:endParaRPr sz="2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de-D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Palavra da vítima (</a:t>
            </a:r>
            <a:r>
              <a:rPr i="1" lang="de-D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versus </a:t>
            </a:r>
            <a:r>
              <a:rPr lang="de-D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palavra do réu)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300">
                <a:latin typeface="Calibri"/>
                <a:ea typeface="Calibri"/>
                <a:cs typeface="Calibri"/>
                <a:sym typeface="Calibri"/>
              </a:rPr>
              <a:t>Influências recíprocas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de-DE" sz="2300">
                <a:latin typeface="Calibri"/>
                <a:ea typeface="Calibri"/>
                <a:cs typeface="Calibri"/>
                <a:sym typeface="Calibri"/>
              </a:rPr>
              <a:t>Mídia → Sistema de Justiça (exibição)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de-DE" sz="2300">
                <a:latin typeface="Calibri"/>
                <a:ea typeface="Calibri"/>
                <a:cs typeface="Calibri"/>
                <a:sym typeface="Calibri"/>
              </a:rPr>
              <a:t>Sistema de Justiça → Mídia (fontes)</a:t>
            </a:r>
            <a:endParaRPr sz="2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300">
                <a:latin typeface="Calibri"/>
                <a:ea typeface="Calibri"/>
                <a:cs typeface="Calibri"/>
                <a:sym typeface="Calibri"/>
              </a:rPr>
              <a:t>Interação entre mídia e sistema de justiça que aponta primordialmente para o sentido punitivo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de-DE" sz="2300">
                <a:latin typeface="Calibri"/>
                <a:ea typeface="Calibri"/>
                <a:cs typeface="Calibri"/>
                <a:sym typeface="Calibri"/>
              </a:rPr>
              <a:t>80% das sentenças analisadas tiveram ao menos uma condenação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1371600" rtl="0" algn="just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de-DE" sz="2300">
                <a:latin typeface="Calibri"/>
                <a:ea typeface="Calibri"/>
                <a:cs typeface="Calibri"/>
                <a:sym typeface="Calibri"/>
              </a:rPr>
              <a:t>86% nos casos de reconhecimento (que foi o único elemento informativo em 60% deste cenário)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db383e2ce7_0_6"/>
          <p:cNvSpPr txBox="1"/>
          <p:nvPr/>
        </p:nvSpPr>
        <p:spPr>
          <a:xfrm>
            <a:off x="2097675" y="793313"/>
            <a:ext cx="8218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000">
                <a:latin typeface="Calibri"/>
                <a:ea typeface="Calibri"/>
                <a:cs typeface="Calibri"/>
                <a:sym typeface="Calibri"/>
              </a:rPr>
              <a:t>A dinâmica comum nos casos de reconhecimento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ce gráfica do usuário, Texto&#10;&#10;Descrição gerada automaticamente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7" cy="73750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1246225" y="1143850"/>
            <a:ext cx="9863700" cy="4618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4450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de-DE" sz="3200">
                <a:solidFill>
                  <a:schemeClr val="dk1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Painel: “Influências recíprocas entre a mídia e o encarceramento no sistema de justiça”</a:t>
            </a:r>
            <a:r>
              <a:rPr lang="de-DE" sz="3200">
                <a:solidFill>
                  <a:schemeClr val="dk1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 b="1" sz="3200">
              <a:solidFill>
                <a:schemeClr val="dk1"/>
              </a:solidFill>
              <a:highlight>
                <a:srgbClr val="CFE2F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rgbClr val="CFE2F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de-DE" sz="2300" u="sng">
                <a:solidFill>
                  <a:schemeClr val="dk1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Relatório Final:</a:t>
            </a:r>
            <a:r>
              <a:rPr lang="de-DE" sz="2300">
                <a:solidFill>
                  <a:schemeClr val="dk1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solidFill>
                <a:schemeClr val="dk1"/>
              </a:solidFill>
              <a:highlight>
                <a:srgbClr val="CFE2F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700">
                <a:solidFill>
                  <a:schemeClr val="dk1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“Mídia, Sistema de Justiça Criminal e Encarceramento: narrativas compartilhadas e influências recíprocas”</a:t>
            </a:r>
            <a:endParaRPr sz="2700">
              <a:solidFill>
                <a:schemeClr val="dk1"/>
              </a:solidFill>
              <a:highlight>
                <a:srgbClr val="CFE2F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de-DE" sz="2300">
                <a:solidFill>
                  <a:schemeClr val="dk1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CNJ - Justiça Pesquisa (4ª Ed. - 2019/2020)</a:t>
            </a:r>
            <a:endParaRPr sz="2300">
              <a:solidFill>
                <a:schemeClr val="dk1"/>
              </a:solidFill>
              <a:highlight>
                <a:srgbClr val="CFE2F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rgbClr val="CFE2F3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ce gráfica do usuário, Texto&#10;&#10;Descrição gerada automaticamente" id="226" name="Google Shape;226;gdb383e2ce7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db383e2ce7_0_10"/>
          <p:cNvSpPr txBox="1"/>
          <p:nvPr/>
        </p:nvSpPr>
        <p:spPr>
          <a:xfrm>
            <a:off x="823700" y="2101175"/>
            <a:ext cx="11065800" cy="4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2400">
                <a:latin typeface="Calibri"/>
                <a:ea typeface="Calibri"/>
                <a:cs typeface="Calibri"/>
                <a:sym typeface="Calibri"/>
              </a:rPr>
              <a:t>Há uma tendência nas sentenças analisadas de neutralizar ou ocultar as influências entre mídia e sistema de justiça, mesmo quando a mídia informa o processo como evidência - em particular, nos casos de reconhecimento.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de-DE" sz="2300">
                <a:latin typeface="Calibri"/>
                <a:ea typeface="Calibri"/>
                <a:cs typeface="Calibri"/>
                <a:sym typeface="Calibri"/>
              </a:rPr>
              <a:t>Pouco debatem sobre as fragilidades do reconhecimento feito através da mídia (exceções: TJBA e TJPR)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just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de-DE" sz="2300">
                <a:latin typeface="Calibri"/>
                <a:ea typeface="Calibri"/>
                <a:cs typeface="Calibri"/>
                <a:sym typeface="Calibri"/>
              </a:rPr>
              <a:t>HC 598.886/SC - STJ → menção à Psicologia do Testemunho, vieses raciais...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de-D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Tendência à ocultação (i) das identidades raciais das pessoas acusadas e (ii) do debate sobre o papel do racismo estrutural nessa dinâmica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de-DE" sz="2300">
                <a:latin typeface="Calibri"/>
                <a:ea typeface="Calibri"/>
                <a:cs typeface="Calibri"/>
                <a:sym typeface="Calibri"/>
              </a:rPr>
              <a:t>Pouco debatem a legitimidade e legalidade da exibição midiática de pessoas acusadas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de-DE" sz="2300">
                <a:latin typeface="Calibri"/>
                <a:ea typeface="Calibri"/>
                <a:cs typeface="Calibri"/>
                <a:sym typeface="Calibri"/>
              </a:rPr>
              <a:t>Menções à mídia sem indicar a fonte da matéria (63%)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db383e2ce7_0_10"/>
          <p:cNvSpPr txBox="1"/>
          <p:nvPr/>
        </p:nvSpPr>
        <p:spPr>
          <a:xfrm>
            <a:off x="1895800" y="904250"/>
            <a:ext cx="9043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000">
                <a:latin typeface="Calibri"/>
                <a:ea typeface="Calibri"/>
                <a:cs typeface="Calibri"/>
                <a:sym typeface="Calibri"/>
              </a:rPr>
              <a:t>Tendências de ocultação das influências entre mídia e sistema de justiça nas sentenças analisadas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ce gráfica do usuário, Texto&#10;&#10;Descrição gerada automaticamente" id="233" name="Google Shape;233;gdb383e2ce7_1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db383e2ce7_1_4"/>
          <p:cNvSpPr txBox="1"/>
          <p:nvPr/>
        </p:nvSpPr>
        <p:spPr>
          <a:xfrm>
            <a:off x="1001800" y="2036675"/>
            <a:ext cx="10458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As relações entre justiça criminal e mídia existem e precisam ser reconhecidas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Narrativas compartilhadas: reconhecer as diferenças implica em assumir as interações, porque há efeitos concretos nos dois lados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Assumir as influências recíprocas pode ser positivo para os dois lados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Mídia fomenta o debate público, importante para o aperfeiçoamento do sistema de justiça e de suas instituições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Sistema de justiça protege a liberdade de expressão e, ao mesmo tempo, os direitos das pessoas acusadas (direito à imagem, presunção de inocência)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db383e2ce7_1_4"/>
          <p:cNvSpPr txBox="1"/>
          <p:nvPr/>
        </p:nvSpPr>
        <p:spPr>
          <a:xfrm>
            <a:off x="2121400" y="1093550"/>
            <a:ext cx="8218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000">
                <a:latin typeface="Calibri"/>
                <a:ea typeface="Calibri"/>
                <a:cs typeface="Calibri"/>
                <a:sym typeface="Calibri"/>
              </a:rPr>
              <a:t>Assumir as influências recíprocas importa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ce gráfica do usuário, Texto&#10;&#10;Descrição gerada automaticamente" id="240" name="Google Shape;240;gdb32d0424d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db32d0424d_0_5"/>
          <p:cNvSpPr txBox="1"/>
          <p:nvPr/>
        </p:nvSpPr>
        <p:spPr>
          <a:xfrm>
            <a:off x="1001800" y="1971775"/>
            <a:ext cx="10458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Sentenças analisadas envolveram principalmente de crimes patrimoniais, que são delitos com importante peso no encarceramento brasileiro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db32d0424d_0_5"/>
          <p:cNvSpPr txBox="1"/>
          <p:nvPr/>
        </p:nvSpPr>
        <p:spPr>
          <a:xfrm>
            <a:off x="2121400" y="863575"/>
            <a:ext cx="821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000">
                <a:latin typeface="Calibri"/>
                <a:ea typeface="Calibri"/>
                <a:cs typeface="Calibri"/>
                <a:sym typeface="Calibri"/>
              </a:rPr>
              <a:t>Influências recíprocas entre justiça criminal e mídia e a dinâmica do encarceramento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gdb32d0424d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463" y="3007125"/>
            <a:ext cx="11038679" cy="328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ce gráfica do usuário, Texto&#10;&#10;Descrição gerada automaticamente" id="248" name="Google Shape;248;gdb32d0424d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db32d0424d_0_47"/>
          <p:cNvSpPr txBox="1"/>
          <p:nvPr/>
        </p:nvSpPr>
        <p:spPr>
          <a:xfrm>
            <a:off x="1001800" y="1971775"/>
            <a:ext cx="1045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Sobrerrepresentação dos</a:t>
            </a: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crimes patrimoniais com violência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db32d0424d_0_47"/>
          <p:cNvSpPr txBox="1"/>
          <p:nvPr/>
        </p:nvSpPr>
        <p:spPr>
          <a:xfrm>
            <a:off x="2121400" y="863575"/>
            <a:ext cx="821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000">
                <a:latin typeface="Calibri"/>
                <a:ea typeface="Calibri"/>
                <a:cs typeface="Calibri"/>
                <a:sym typeface="Calibri"/>
              </a:rPr>
              <a:t>Influências recíprocas entre justiça criminal e mídia e a dinâmica do encarceramento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gdb32d0424d_0_47"/>
          <p:cNvPicPr preferRelativeResize="0"/>
          <p:nvPr/>
        </p:nvPicPr>
        <p:blipFill rotWithShape="1">
          <a:blip r:embed="rId4">
            <a:alphaModFix/>
          </a:blip>
          <a:srcRect b="0" l="0" r="0" t="4680"/>
          <a:stretch/>
        </p:blipFill>
        <p:spPr>
          <a:xfrm>
            <a:off x="2396000" y="2525875"/>
            <a:ext cx="7424025" cy="42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ce gráfica do usuário, Texto&#10;&#10;Descrição gerada automaticamente" id="256" name="Google Shape;256;gdb32d0424d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db32d0424d_0_39"/>
          <p:cNvSpPr txBox="1"/>
          <p:nvPr/>
        </p:nvSpPr>
        <p:spPr>
          <a:xfrm>
            <a:off x="1001800" y="1971775"/>
            <a:ext cx="10458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Mesmo nos crimes com menor peso no fenômeno do encarceramento, identifica-se uma lógica comum entre as narrativas das sentenças e das notícias, marcadas pela centralidade da narrativa policial, o apagamento da figura do acusado e o racismo.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Análise de sentenças ilustra que aplicação de medidas não encarceradoras não é sinônimo de promoção do desencarceramento.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db32d0424d_0_39"/>
          <p:cNvSpPr txBox="1"/>
          <p:nvPr/>
        </p:nvSpPr>
        <p:spPr>
          <a:xfrm>
            <a:off x="2121400" y="863575"/>
            <a:ext cx="821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000">
                <a:latin typeface="Calibri"/>
                <a:ea typeface="Calibri"/>
                <a:cs typeface="Calibri"/>
                <a:sym typeface="Calibri"/>
              </a:rPr>
              <a:t>Influências recíprocas entre justiça criminal e mídia e a dinâmica do encarceramento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ce gráfica do usuário, Texto&#10;&#10;Descrição gerada automaticamente" id="263" name="Google Shape;263;gdb32d0424d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db32d0424d_0_11"/>
          <p:cNvSpPr txBox="1"/>
          <p:nvPr/>
        </p:nvSpPr>
        <p:spPr>
          <a:xfrm>
            <a:off x="1001800" y="2072900"/>
            <a:ext cx="104580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Notícias e sentenças apresentaram poucas referências ao funcionamento do sistema carcerário e a problemas de superlotação e superencarceramento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Apenas 10% das notícias mencionaram a situação carcerária. Menções concentradas na mídia independente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As poucas sentenças que mencionam situação carcerária o fazem na perspectiva de gestão de vagas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db32d0424d_0_11"/>
          <p:cNvSpPr txBox="1"/>
          <p:nvPr/>
        </p:nvSpPr>
        <p:spPr>
          <a:xfrm>
            <a:off x="2121400" y="863575"/>
            <a:ext cx="821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000">
                <a:latin typeface="Calibri"/>
                <a:ea typeface="Calibri"/>
                <a:cs typeface="Calibri"/>
                <a:sym typeface="Calibri"/>
              </a:rPr>
              <a:t>Influências recíprocas entre justiça criminal e mídia e a dinâmica do encarceramento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ce gráfica do usuário, Texto&#10;&#10;Descrição gerada automaticamente" id="270" name="Google Shape;270;gdb32d0424d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db32d0424d_0_32"/>
          <p:cNvSpPr txBox="1"/>
          <p:nvPr/>
        </p:nvSpPr>
        <p:spPr>
          <a:xfrm>
            <a:off x="1001800" y="1844300"/>
            <a:ext cx="10458000" cy="4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Ainda que não seja a maioria, houve entrevistas com expressa negação de problema de superpopulação carcerária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just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de-DE" sz="2200">
                <a:latin typeface="Calibri"/>
                <a:ea typeface="Calibri"/>
                <a:cs typeface="Calibri"/>
                <a:sym typeface="Calibri"/>
              </a:rPr>
              <a:t>"o sistema carcerário corresponde ao que temos em termos de Estado (...) onde tudo é superlativo"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just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de-DE" sz="2200">
                <a:latin typeface="Calibri"/>
                <a:ea typeface="Calibri"/>
                <a:cs typeface="Calibri"/>
                <a:sym typeface="Calibri"/>
              </a:rPr>
              <a:t>"o que acontece é que nós temos uma população de mais de duzentos milhões de habitantes, e basicamente o mesmo número de vagas prisionais que já existiam na década de 80”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just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de-DE" sz="2200">
                <a:latin typeface="Calibri"/>
                <a:ea typeface="Calibri"/>
                <a:cs typeface="Calibri"/>
                <a:sym typeface="Calibri"/>
              </a:rPr>
              <a:t>“nós estamos tendo, ao longo dos últimos três anos, uma redução na população carcerária, (...), através até de uma política provocada pelo próprio Poder Judiciário”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db32d0424d_0_32"/>
          <p:cNvSpPr txBox="1"/>
          <p:nvPr/>
        </p:nvSpPr>
        <p:spPr>
          <a:xfrm>
            <a:off x="2121400" y="863575"/>
            <a:ext cx="821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000">
                <a:latin typeface="Calibri"/>
                <a:ea typeface="Calibri"/>
                <a:cs typeface="Calibri"/>
                <a:sym typeface="Calibri"/>
              </a:rPr>
              <a:t>Influências recíprocas entre justiça criminal e mídia e a dinâmica do encarceramento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ce gráfica do usuário, Texto&#10;&#10;Descrição gerada automaticamente" id="277" name="Google Shape;277;gdb32d0424d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db32d0424d_0_23"/>
          <p:cNvSpPr txBox="1"/>
          <p:nvPr/>
        </p:nvSpPr>
        <p:spPr>
          <a:xfrm>
            <a:off x="1001800" y="1691900"/>
            <a:ext cx="10458000" cy="45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Reconhecimento das influências recíprocas pelos magistrados e magistradas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just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Encontros formativos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just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Documento orientativo sobre dimensões do uso de informações jornalísticas nas sentenças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Fomento ao pa</a:t>
            </a: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pel das assessorias de imprensa do Poder Judiciário na produção e difusão, interna e externamente, sobre o fenômeno do encarceramento a partir de evidências científicas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Aprimoramento das bases de dados dos Tribunais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1000"/>
              </a:spcBef>
              <a:spcAft>
                <a:spcPts val="1000"/>
              </a:spcAft>
              <a:buSzPts val="2400"/>
              <a:buFont typeface="Calibri"/>
              <a:buChar char="●"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Apoio ao diálogo interdisciplinar entre jornalistas e profissionais do Direito para o aprimoramento das matérias jornalísticas de natureza criminal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db32d0424d_0_23"/>
          <p:cNvSpPr txBox="1"/>
          <p:nvPr/>
        </p:nvSpPr>
        <p:spPr>
          <a:xfrm>
            <a:off x="2121400" y="863575"/>
            <a:ext cx="8218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000">
                <a:latin typeface="Calibri"/>
                <a:ea typeface="Calibri"/>
                <a:cs typeface="Calibri"/>
                <a:sym typeface="Calibri"/>
              </a:rPr>
              <a:t>Recomendações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b38dda969_4_16"/>
          <p:cNvSpPr txBox="1"/>
          <p:nvPr>
            <p:ph type="title"/>
          </p:nvPr>
        </p:nvSpPr>
        <p:spPr>
          <a:xfrm>
            <a:off x="746050" y="182675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5000"/>
              <a:t>OBRIGADA!</a:t>
            </a:r>
            <a:endParaRPr b="1" sz="5000"/>
          </a:p>
        </p:txBody>
      </p:sp>
      <p:pic>
        <p:nvPicPr>
          <p:cNvPr id="285" name="Google Shape;285;gdb38dda969_4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275" y="4090675"/>
            <a:ext cx="1962126" cy="1962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face gráfica do usuário, Texto&#10;&#10;Descrição gerada automaticamente" id="286" name="Google Shape;286;gdb38dda969_4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db38dda969_4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7966" y="4208399"/>
            <a:ext cx="3495959" cy="18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db38dda969_4_16"/>
          <p:cNvPicPr preferRelativeResize="0"/>
          <p:nvPr/>
        </p:nvPicPr>
        <p:blipFill rotWithShape="1">
          <a:blip r:embed="rId6">
            <a:alphaModFix/>
          </a:blip>
          <a:srcRect b="4237" l="2710" r="-2710" t="15208"/>
          <a:stretch/>
        </p:blipFill>
        <p:spPr>
          <a:xfrm>
            <a:off x="4527850" y="4011700"/>
            <a:ext cx="3136302" cy="252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b38dda969_4_29"/>
          <p:cNvSpPr txBox="1"/>
          <p:nvPr>
            <p:ph type="title"/>
          </p:nvPr>
        </p:nvSpPr>
        <p:spPr>
          <a:xfrm>
            <a:off x="838200" y="789925"/>
            <a:ext cx="10515600" cy="1053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200"/>
              <a:t>Equipe de Pesquisa</a:t>
            </a:r>
            <a:endParaRPr b="1" sz="3200"/>
          </a:p>
        </p:txBody>
      </p:sp>
      <p:sp>
        <p:nvSpPr>
          <p:cNvPr id="97" name="Google Shape;97;gdb38dda969_4_29"/>
          <p:cNvSpPr txBox="1"/>
          <p:nvPr>
            <p:ph idx="1" type="body"/>
          </p:nvPr>
        </p:nvSpPr>
        <p:spPr>
          <a:xfrm>
            <a:off x="1158475" y="1751025"/>
            <a:ext cx="4815600" cy="469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de-DE" sz="2100"/>
              <a:t>Coordenadora acadêmica </a:t>
            </a:r>
            <a:endParaRPr i="1" sz="2100"/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de-DE" sz="2100"/>
              <a:t>Coordenadora de metodologia </a:t>
            </a:r>
            <a:endParaRPr i="1" sz="2100"/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de-DE" sz="2100"/>
              <a:t>Coordenadora de comunicação</a:t>
            </a:r>
            <a:endParaRPr i="1" sz="2100"/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de-DE" sz="2100"/>
              <a:t>Coordenadora de sistema de justiça </a:t>
            </a:r>
            <a:endParaRPr i="1" sz="2100"/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de-DE" sz="2100"/>
              <a:t>Pesquisadoras sênior</a:t>
            </a:r>
            <a:endParaRPr i="1" sz="2100"/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de-DE" sz="2100"/>
              <a:t>Pesquisador</a:t>
            </a:r>
            <a:endParaRPr i="1" sz="2100"/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de-DE" sz="2100"/>
              <a:t>Analista sênior de dados jurídicos</a:t>
            </a:r>
            <a:endParaRPr i="1" sz="2100"/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de-DE" sz="2100"/>
              <a:t>Desenvolvedor  </a:t>
            </a:r>
            <a:endParaRPr i="1" sz="2100"/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de-DE" sz="2100"/>
              <a:t>Produção de mapas</a:t>
            </a:r>
            <a:r>
              <a:rPr lang="de-DE" sz="2100"/>
              <a:t> </a:t>
            </a:r>
            <a:endParaRPr sz="2000"/>
          </a:p>
        </p:txBody>
      </p:sp>
      <p:pic>
        <p:nvPicPr>
          <p:cNvPr descr="Interface gráfica do usuário, Texto&#10;&#10;Descrição gerada automaticamente" id="98" name="Google Shape;98;gdb38dda969_4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db38dda969_4_29"/>
          <p:cNvSpPr txBox="1"/>
          <p:nvPr>
            <p:ph idx="1" type="body"/>
          </p:nvPr>
        </p:nvSpPr>
        <p:spPr>
          <a:xfrm>
            <a:off x="6217800" y="1751025"/>
            <a:ext cx="5747700" cy="452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2100"/>
              <a:t>Evorah Cardoso (Cebrap)</a:t>
            </a:r>
            <a:endParaRPr sz="21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100"/>
              <a:t>Ana Paula Galdeano Cruz (Cebrap)</a:t>
            </a:r>
            <a:endParaRPr sz="21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100"/>
              <a:t>Ana Cláudia Mielke</a:t>
            </a:r>
            <a:endParaRPr sz="21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100"/>
              <a:t>Raquel da Cruz Lima</a:t>
            </a:r>
            <a:endParaRPr sz="21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100"/>
              <a:t>Amanda Oi (IDDD) e Elena V. Funcia Lemme</a:t>
            </a:r>
            <a:endParaRPr sz="21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100"/>
              <a:t>Carlos Eduardo Rahal R. de Carvalho (IDDD)</a:t>
            </a:r>
            <a:endParaRPr sz="21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100"/>
              <a:t>José Jesus Filho</a:t>
            </a:r>
            <a:endParaRPr sz="21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100"/>
              <a:t>Marcus Vinícius da Silva Pereira</a:t>
            </a:r>
            <a:endParaRPr sz="21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100"/>
              <a:t>Thales Vaz Penha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cxnSp>
        <p:nvCxnSpPr>
          <p:cNvPr id="100" name="Google Shape;100;gdb38dda969_4_29"/>
          <p:cNvCxnSpPr/>
          <p:nvPr/>
        </p:nvCxnSpPr>
        <p:spPr>
          <a:xfrm>
            <a:off x="6126725" y="1751025"/>
            <a:ext cx="15300" cy="4693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b38dda969_0_4"/>
          <p:cNvSpPr txBox="1"/>
          <p:nvPr>
            <p:ph type="title"/>
          </p:nvPr>
        </p:nvSpPr>
        <p:spPr>
          <a:xfrm>
            <a:off x="838200" y="669925"/>
            <a:ext cx="10515600" cy="1081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200"/>
              <a:t>A Pesquisa</a:t>
            </a:r>
            <a:endParaRPr b="1" sz="3200"/>
          </a:p>
        </p:txBody>
      </p:sp>
      <p:sp>
        <p:nvSpPr>
          <p:cNvPr id="106" name="Google Shape;106;gdb38dda969_0_4"/>
          <p:cNvSpPr txBox="1"/>
          <p:nvPr>
            <p:ph idx="1" type="body"/>
          </p:nvPr>
        </p:nvSpPr>
        <p:spPr>
          <a:xfrm>
            <a:off x="838200" y="1751425"/>
            <a:ext cx="10995900" cy="41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de-DE" sz="2300"/>
              <a:t>Contexto social:</a:t>
            </a:r>
            <a:r>
              <a:rPr b="1" lang="de-DE" sz="2300">
                <a:solidFill>
                  <a:srgbClr val="073763"/>
                </a:solidFill>
              </a:rPr>
              <a:t> </a:t>
            </a:r>
            <a:r>
              <a:rPr b="1" lang="de-DE" sz="2300"/>
              <a:t>crescimento vertiginoso do encarceramento no Brasil e os possíveis fatores de influência.</a:t>
            </a:r>
            <a:endParaRPr b="1" sz="2300"/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de-DE" sz="2300"/>
              <a:t>Entre os fatores aventados estão: </a:t>
            </a:r>
            <a:endParaRPr sz="2300"/>
          </a:p>
          <a:p>
            <a:pPr indent="-37465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de-DE" sz="2300"/>
              <a:t>criminalização desproporcional de jovens, negros e de mulheres negras</a:t>
            </a:r>
            <a:r>
              <a:rPr lang="de-DE" sz="2300"/>
              <a:t> </a:t>
            </a:r>
            <a:endParaRPr sz="2300"/>
          </a:p>
          <a:p>
            <a:pPr indent="-37465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de-DE" sz="2300"/>
              <a:t>racismo estrutural e institucional</a:t>
            </a:r>
            <a:endParaRPr sz="2300"/>
          </a:p>
          <a:p>
            <a:pPr indent="-37465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de-DE" sz="2300"/>
              <a:t>a </a:t>
            </a:r>
            <a:r>
              <a:rPr lang="de-DE" sz="2300"/>
              <a:t> legislação de drogas</a:t>
            </a:r>
            <a:endParaRPr sz="2300"/>
          </a:p>
          <a:p>
            <a:pPr indent="-37465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de-DE" sz="2300"/>
              <a:t>aspectos relacionados ao funcionamento do próprio sistema de justiça</a:t>
            </a:r>
            <a:endParaRPr sz="2300"/>
          </a:p>
          <a:p>
            <a:pPr indent="-37465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de-DE" sz="2300"/>
              <a:t>“pressão” dos veículos de imprensa em </a:t>
            </a:r>
            <a:r>
              <a:rPr lang="de-DE" sz="2300"/>
              <a:t>direção</a:t>
            </a:r>
            <a:r>
              <a:rPr lang="de-DE" sz="2300"/>
              <a:t> à punição e o encarceramento</a:t>
            </a:r>
            <a:endParaRPr b="1" sz="2300"/>
          </a:p>
        </p:txBody>
      </p:sp>
      <p:pic>
        <p:nvPicPr>
          <p:cNvPr descr="Interface gráfica do usuário, Texto&#10;&#10;Descrição gerada automaticamente" id="107" name="Google Shape;107;gdb38dda969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b38dda969_0_21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200"/>
              <a:t>Hipóteses</a:t>
            </a:r>
            <a:endParaRPr b="1" sz="3200"/>
          </a:p>
        </p:txBody>
      </p:sp>
      <p:sp>
        <p:nvSpPr>
          <p:cNvPr id="113" name="Google Shape;113;gdb38dda969_0_21"/>
          <p:cNvSpPr txBox="1"/>
          <p:nvPr>
            <p:ph idx="1" type="body"/>
          </p:nvPr>
        </p:nvSpPr>
        <p:spPr>
          <a:xfrm>
            <a:off x="838200" y="1825625"/>
            <a:ext cx="5181600" cy="94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2400">
                <a:solidFill>
                  <a:srgbClr val="073763"/>
                </a:solidFill>
              </a:rPr>
              <a:t> Mídia → Sistema de Justiça</a:t>
            </a:r>
            <a:endParaRPr b="1" sz="24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db38dda969_0_21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2400">
                <a:solidFill>
                  <a:srgbClr val="073763"/>
                </a:solidFill>
              </a:rPr>
              <a:t>Sistema de Justiça → Mídia</a:t>
            </a:r>
            <a:endParaRPr/>
          </a:p>
        </p:txBody>
      </p:sp>
      <p:pic>
        <p:nvPicPr>
          <p:cNvPr id="115" name="Google Shape;115;gdb38dda969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25" y="2238375"/>
            <a:ext cx="5419725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db38dda969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5125" y="2300275"/>
            <a:ext cx="5576875" cy="3490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face gráfica do usuário, Texto&#10;&#10;Descrição gerada automaticamente" id="117" name="Google Shape;117;gdb38dda969_0_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b38dda969_0_106"/>
          <p:cNvSpPr txBox="1"/>
          <p:nvPr>
            <p:ph type="title"/>
          </p:nvPr>
        </p:nvSpPr>
        <p:spPr>
          <a:xfrm>
            <a:off x="952500" y="612775"/>
            <a:ext cx="10515600" cy="5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de-DE" sz="3000">
                <a:latin typeface="Arial"/>
                <a:ea typeface="Arial"/>
                <a:cs typeface="Arial"/>
                <a:sym typeface="Arial"/>
              </a:rPr>
              <a:t>Objetivos e (algumas) perguntas de investigação</a:t>
            </a:r>
            <a:endParaRPr b="1" sz="3000"/>
          </a:p>
        </p:txBody>
      </p:sp>
      <p:graphicFrame>
        <p:nvGraphicFramePr>
          <p:cNvPr id="123" name="Google Shape;123;gdb38dda969_0_106"/>
          <p:cNvGraphicFramePr/>
          <p:nvPr/>
        </p:nvGraphicFramePr>
        <p:xfrm>
          <a:off x="522150" y="113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{68AAB613-7216-41E3-BC70-9F3C91D18858}</a:tableStyleId>
              </a:tblPr>
              <a:tblGrid>
                <a:gridCol w="5597775"/>
                <a:gridCol w="5611150"/>
              </a:tblGrid>
              <a:tr h="9852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de-DE" sz="18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Investigar as relações recíprocas entre mídia e sistema de justiça criminal (polícias, defensorias, ministérios públicos e Judiciário), a respeito do fenômeno do encarceramento</a:t>
                      </a:r>
                      <a:endParaRPr b="1" sz="18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800" marB="50800" marR="50800" marL="5080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1544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de-D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(a)   Compreender as abordagens que predominam na cobertura dos meios de comunicação a respeito de crimes.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800" marB="50800" marR="50800" marL="508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-3238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de-DE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Quais são as </a:t>
                      </a:r>
                      <a:r>
                        <a:rPr lang="de-DE" sz="15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fontes das notícias</a:t>
                      </a:r>
                      <a:r>
                        <a:rPr lang="de-DE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 Fontes de  acusação ou defesa?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238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de-DE" sz="15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Predominam</a:t>
                      </a:r>
                      <a:r>
                        <a:rPr lang="de-DE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notícias </a:t>
                      </a:r>
                      <a:r>
                        <a:rPr lang="de-DE" sz="15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factuais, contextuais, explicativas, avaliativas</a:t>
                      </a:r>
                      <a:r>
                        <a:rPr lang="de-DE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238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de-DE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mídia vocaliza da mesma forma diferentes tipos de crimes e corpos? </a:t>
                      </a:r>
                      <a:r>
                        <a:rPr lang="de-DE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 é a visão dos atores do sistema de justiça sobre o modo como a mídia apresenta os acusados?  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800" marB="50800" marR="50800" marL="5080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(b)   Compreender as soluções dos meios de comunicação sobre o encarceramento e as expectativas sobre a atuação ds atores sistema de justiça.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800" marB="50800" marR="50800" marL="508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de-DE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Quais são as soluções e expectativas?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de-DE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 atores do SJ se  sentem  </a:t>
                      </a:r>
                      <a:r>
                        <a:rPr lang="de-DE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validados</a:t>
                      </a:r>
                      <a:r>
                        <a:rPr lang="de-DE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ou não?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de-DE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 que as imagens das notícias informam?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800" marB="50800" marR="50800" marL="5080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16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(c)   Identificar como se dá a recepção da cobertura criminal dos meios de comunicação pelos atores do sistema de justiça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800" marB="50800" marR="50800" marL="508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de-DE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 é tipo de uso das </a:t>
                      </a:r>
                      <a:r>
                        <a:rPr lang="de-DE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citações de mídia nos processos? Evidência/ prova, reconhecimento, fonte de pesquisa, outra?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de-DE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Há paralelismo entre as notícias e resultado das sentenças? 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de-DE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Há</a:t>
                      </a:r>
                      <a:r>
                        <a:rPr lang="de-DE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crimes nos quais os juízes recorrem mais às notícias? 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de-DE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 possível identificar correspondência entre as notícias veiculadas por tipo de crime e os crimes que mais encarceram no país? 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de-DE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Como a mídia impacta a atuação profissional?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800" marB="50800" marR="50800" marL="5080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descr="Interface gráfica do usuário, Texto&#10;&#10;Descrição gerada automaticamente" id="124" name="Google Shape;124;gdb38dda969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gdb38dda969_0_151"/>
          <p:cNvGraphicFramePr/>
          <p:nvPr/>
        </p:nvGraphicFramePr>
        <p:xfrm>
          <a:off x="1777475" y="891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{68AAB613-7216-41E3-BC70-9F3C91D18858}</a:tableStyleId>
              </a:tblPr>
              <a:tblGrid>
                <a:gridCol w="4566825"/>
                <a:gridCol w="4550975"/>
              </a:tblGrid>
              <a:tr h="110755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1600">
                          <a:solidFill>
                            <a:srgbClr val="FFFFFF"/>
                          </a:solidFill>
                        </a:rPr>
                        <a:t>AMOSTRA - ESTADOS COM PIORES DESEMPENHOS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FFFFFF"/>
                          </a:solidFill>
                        </a:rPr>
                        <a:t>[de taxa de encarceramento (Depen, 2018a), proporção de presos provisórios (G1, 2019), porcentagem de superlotação carcerária (G1, 2019), taxa de encarceramento de mulheres (Depen, 2018b), jovens e pessoas negras (SGPR e SNJ, 2015)]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 hMerge="1"/>
              </a:tr>
              <a:tr h="146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1600"/>
                        <a:t>Norte:</a:t>
                      </a:r>
                      <a:endParaRPr b="1" sz="1600"/>
                    </a:p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-   	Acre (1</a:t>
                      </a:r>
                      <a:r>
                        <a:rPr baseline="30000" lang="de-DE" sz="1600"/>
                        <a:t>0</a:t>
                      </a:r>
                      <a:r>
                        <a:rPr lang="de-DE" sz="1600"/>
                        <a:t>)</a:t>
                      </a:r>
                      <a:endParaRPr sz="1600"/>
                    </a:p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-   	Rondônia (3</a:t>
                      </a:r>
                      <a:r>
                        <a:rPr baseline="30000" lang="de-DE" sz="1600"/>
                        <a:t>0</a:t>
                      </a:r>
                      <a:r>
                        <a:rPr lang="de-DE" sz="1600"/>
                        <a:t>)</a:t>
                      </a:r>
                      <a:endParaRPr sz="1600"/>
                    </a:p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-   	Amazonas (4</a:t>
                      </a:r>
                      <a:r>
                        <a:rPr baseline="30000" lang="de-DE" sz="1600"/>
                        <a:t>0</a:t>
                      </a:r>
                      <a:r>
                        <a:rPr lang="de-DE" sz="1600"/>
                        <a:t>)</a:t>
                      </a:r>
                      <a:endParaRPr sz="1600"/>
                    </a:p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-   	Roraima (10</a:t>
                      </a:r>
                      <a:r>
                        <a:rPr baseline="30000" lang="de-DE" sz="1600"/>
                        <a:t>0</a:t>
                      </a:r>
                      <a:r>
                        <a:rPr lang="de-DE" sz="1600"/>
                        <a:t>)</a:t>
                      </a:r>
                      <a:endParaRPr sz="1600"/>
                    </a:p>
                  </a:txBody>
                  <a:tcPr marT="63500" marB="63500" marR="63500" marL="63500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1600">
                          <a:solidFill>
                            <a:schemeClr val="dk1"/>
                          </a:solidFill>
                        </a:rPr>
                        <a:t>Centro-Oeste:</a:t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chemeClr val="dk1"/>
                          </a:solidFill>
                        </a:rPr>
                        <a:t>-   	Mato Grosso do Sul (2</a:t>
                      </a:r>
                      <a:r>
                        <a:rPr baseline="30000" lang="de-DE" sz="1600">
                          <a:solidFill>
                            <a:schemeClr val="dk1"/>
                          </a:solidFill>
                        </a:rPr>
                        <a:t>0</a:t>
                      </a:r>
                      <a:r>
                        <a:rPr lang="de-DE" sz="1600">
                          <a:solidFill>
                            <a:schemeClr val="dk1"/>
                          </a:solidFill>
                        </a:rPr>
                        <a:t>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chemeClr val="dk1"/>
                          </a:solidFill>
                        </a:rPr>
                        <a:t>-   	Distrito Federal (6</a:t>
                      </a:r>
                      <a:r>
                        <a:rPr baseline="30000" lang="de-DE" sz="1600">
                          <a:solidFill>
                            <a:schemeClr val="dk1"/>
                          </a:solidFill>
                        </a:rPr>
                        <a:t>0</a:t>
                      </a:r>
                      <a:r>
                        <a:rPr lang="de-DE" sz="1600">
                          <a:solidFill>
                            <a:schemeClr val="dk1"/>
                          </a:solidFill>
                        </a:rPr>
                        <a:t>)</a:t>
                      </a:r>
                      <a:endParaRPr b="1" sz="16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1600"/>
                        <a:t>Sudeste:</a:t>
                      </a:r>
                      <a:endParaRPr b="1" sz="1600"/>
                    </a:p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-   	São Paulo (5</a:t>
                      </a:r>
                      <a:r>
                        <a:rPr baseline="30000" lang="de-DE" sz="1600"/>
                        <a:t>0</a:t>
                      </a:r>
                      <a:r>
                        <a:rPr lang="de-DE" sz="1600"/>
                        <a:t>)</a:t>
                      </a:r>
                      <a:endParaRPr sz="1600"/>
                    </a:p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-   	</a:t>
                      </a:r>
                      <a:r>
                        <a:rPr i="1" lang="de-DE" sz="1600"/>
                        <a:t>Espírito Santo (7</a:t>
                      </a:r>
                      <a:r>
                        <a:rPr baseline="30000" i="1" lang="de-DE" sz="1600"/>
                        <a:t>0</a:t>
                      </a:r>
                      <a:r>
                        <a:rPr i="1" lang="de-DE" sz="1600"/>
                        <a:t>)</a:t>
                      </a:r>
                      <a:endParaRPr i="1" sz="1600"/>
                    </a:p>
                  </a:txBody>
                  <a:tcPr marT="63500" marB="63500" marR="63500" marL="63500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140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1600"/>
                        <a:t>Nordeste:</a:t>
                      </a:r>
                      <a:endParaRPr b="1" sz="1600"/>
                    </a:p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-   	Bahia (8</a:t>
                      </a:r>
                      <a:r>
                        <a:rPr baseline="30000" lang="de-DE" sz="1600"/>
                        <a:t>0</a:t>
                      </a:r>
                      <a:r>
                        <a:rPr lang="de-DE" sz="1600"/>
                        <a:t>)</a:t>
                      </a:r>
                      <a:endParaRPr sz="1600"/>
                    </a:p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-   	Ceará (9</a:t>
                      </a:r>
                      <a:r>
                        <a:rPr baseline="30000" lang="de-DE" sz="1600"/>
                        <a:t>0</a:t>
                      </a:r>
                      <a:r>
                        <a:rPr lang="de-DE" sz="1600"/>
                        <a:t>)</a:t>
                      </a:r>
                      <a:endParaRPr sz="1600"/>
                    </a:p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-   	</a:t>
                      </a:r>
                      <a:r>
                        <a:rPr i="1" lang="de-DE" sz="1600"/>
                        <a:t>Pernambuco (11</a:t>
                      </a:r>
                      <a:r>
                        <a:rPr baseline="30000" i="1" lang="de-DE" sz="1600"/>
                        <a:t>0</a:t>
                      </a:r>
                      <a:r>
                        <a:rPr i="1" lang="de-DE" sz="1600"/>
                        <a:t>)</a:t>
                      </a:r>
                      <a:endParaRPr i="1" sz="1600"/>
                    </a:p>
                  </a:txBody>
                  <a:tcPr marT="63500" marB="63500" marR="63500" marL="63500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1600"/>
                        <a:t>Sul:</a:t>
                      </a:r>
                      <a:endParaRPr b="1" sz="1600"/>
                    </a:p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-   	Paraná*</a:t>
                      </a:r>
                      <a:endParaRPr sz="1600"/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e-DE" sz="1600"/>
                        <a:t>* nenhum estado na região sul estava entre as piores colocações. Paraná, com pior desempenho na região, foi adicionado à pesquisa a pedido do CNJ para complementação das 5 regiões do país.</a:t>
                      </a:r>
                      <a:endParaRPr i="1" sz="1600"/>
                    </a:p>
                  </a:txBody>
                  <a:tcPr marT="63500" marB="63500" marR="63500" marL="63500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descr="Interface gráfica do usuário, Texto&#10;&#10;Descrição gerada automaticamente" id="130" name="Google Shape;130;gdb38dda969_0_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b38dda969_4_53"/>
          <p:cNvSpPr txBox="1"/>
          <p:nvPr>
            <p:ph type="title"/>
          </p:nvPr>
        </p:nvSpPr>
        <p:spPr>
          <a:xfrm>
            <a:off x="838200" y="517525"/>
            <a:ext cx="10515600" cy="97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000"/>
              <a:t>Metodologia</a:t>
            </a:r>
            <a:endParaRPr b="1" sz="3000"/>
          </a:p>
        </p:txBody>
      </p:sp>
      <p:sp>
        <p:nvSpPr>
          <p:cNvPr id="136" name="Google Shape;136;gdb38dda969_4_53"/>
          <p:cNvSpPr txBox="1"/>
          <p:nvPr>
            <p:ph idx="1" type="body"/>
          </p:nvPr>
        </p:nvSpPr>
        <p:spPr>
          <a:xfrm>
            <a:off x="838200" y="1343425"/>
            <a:ext cx="3583200" cy="457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000" u="sng"/>
              <a:t>Eixo notícias:</a:t>
            </a:r>
            <a:endParaRPr sz="2000" u="sng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de-DE" sz="2000"/>
              <a:t>Levantamento inicial de 368 periódicos com presença digital, nas 12 UFs;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e-DE" sz="2000"/>
              <a:t>63 periódicos, </a:t>
            </a:r>
            <a:r>
              <a:rPr lang="de-DE" sz="2000"/>
              <a:t>garantido</a:t>
            </a:r>
            <a:r>
              <a:rPr lang="de-DE" sz="2000"/>
              <a:t> diversidade geográfica e temática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e-DE" sz="2000"/>
              <a:t>Total - 474 notícias analisadas (16 categorias semânticas de crimes)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37" name="Google Shape;137;gdb38dda969_4_53"/>
          <p:cNvSpPr txBox="1"/>
          <p:nvPr>
            <p:ph idx="2" type="body"/>
          </p:nvPr>
        </p:nvSpPr>
        <p:spPr>
          <a:xfrm>
            <a:off x="4345125" y="1340725"/>
            <a:ext cx="4322700" cy="457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000" u="sng"/>
              <a:t>Eixo</a:t>
            </a:r>
            <a:r>
              <a:rPr lang="de-DE" sz="2000" u="sng"/>
              <a:t> sentenças:</a:t>
            </a:r>
            <a:endParaRPr sz="2000" u="sng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de-DE" sz="2000"/>
              <a:t>Das 12 unidades federativas do universo da pesquisa, apenas 8 eram de coleta possível: AC, AM, BA, CE, MS, PR, RO e SP. 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e-DE" sz="2000"/>
              <a:t>Aplicação de filtro de 31 palavras que poderiam indicar a presença da mídia - ex. “jornalista”;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e-DE" sz="2000"/>
              <a:t>Leitura flutuante e ajustes no filtro em  88.216 sentenças resultantes da primeira filtragem automatizada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e-DE" sz="2000"/>
              <a:t>Total - 681 sentenças analisadas</a:t>
            </a:r>
            <a:endParaRPr sz="2000"/>
          </a:p>
        </p:txBody>
      </p:sp>
      <p:sp>
        <p:nvSpPr>
          <p:cNvPr id="138" name="Google Shape;138;gdb38dda969_4_53"/>
          <p:cNvSpPr txBox="1"/>
          <p:nvPr>
            <p:ph idx="2" type="body"/>
          </p:nvPr>
        </p:nvSpPr>
        <p:spPr>
          <a:xfrm>
            <a:off x="8598150" y="1340825"/>
            <a:ext cx="3165300" cy="431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000" u="sng"/>
              <a:t>Eixo entrevistas:</a:t>
            </a:r>
            <a:endParaRPr sz="2000" u="sng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de-DE" sz="2000"/>
              <a:t>Entrevistas semi-estruturadas a atores do sistema de justiça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e-DE" sz="2000"/>
              <a:t>promotores, defensores e magistrados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e-DE" sz="2000"/>
              <a:t>assessoria de imprensa (2)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e-DE" sz="2000"/>
              <a:t>entrevistas nas 12 UFs de abrangência da pesquisa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e-DE" sz="2000"/>
              <a:t>Total - 26 entrevistas</a:t>
            </a:r>
            <a:endParaRPr sz="2000"/>
          </a:p>
        </p:txBody>
      </p:sp>
      <p:pic>
        <p:nvPicPr>
          <p:cNvPr descr="Interface gráfica do usuário, Texto&#10;&#10;Descrição gerada automaticamente" id="139" name="Google Shape;139;gdb38dda969_4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782"/>
            <a:ext cx="12199258" cy="73750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db38dda969_4_53"/>
          <p:cNvSpPr txBox="1"/>
          <p:nvPr>
            <p:ph idx="2" type="body"/>
          </p:nvPr>
        </p:nvSpPr>
        <p:spPr>
          <a:xfrm>
            <a:off x="4923825" y="6074425"/>
            <a:ext cx="3165300" cy="4083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de-DE" sz="2000"/>
              <a:t>Série temporal: 2017/2018 </a:t>
            </a:r>
            <a:endParaRPr b="1" sz="2000"/>
          </a:p>
        </p:txBody>
      </p:sp>
      <p:sp>
        <p:nvSpPr>
          <p:cNvPr id="141" name="Google Shape;141;gdb38dda969_4_53"/>
          <p:cNvSpPr txBox="1"/>
          <p:nvPr/>
        </p:nvSpPr>
        <p:spPr>
          <a:xfrm>
            <a:off x="11991925" y="6172150"/>
            <a:ext cx="75819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db38dda969_4_53"/>
          <p:cNvSpPr txBox="1"/>
          <p:nvPr>
            <p:ph idx="2" type="body"/>
          </p:nvPr>
        </p:nvSpPr>
        <p:spPr>
          <a:xfrm>
            <a:off x="1047150" y="6074425"/>
            <a:ext cx="3165300" cy="4083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de-DE" sz="2000"/>
              <a:t>Série temporal: 2017/2018 </a:t>
            </a:r>
            <a:endParaRPr b="1" sz="2000"/>
          </a:p>
        </p:txBody>
      </p:sp>
      <p:sp>
        <p:nvSpPr>
          <p:cNvPr id="143" name="Google Shape;143;gdb38dda969_4_53"/>
          <p:cNvSpPr txBox="1"/>
          <p:nvPr>
            <p:ph idx="2" type="body"/>
          </p:nvPr>
        </p:nvSpPr>
        <p:spPr>
          <a:xfrm>
            <a:off x="8800500" y="6074425"/>
            <a:ext cx="2963100" cy="4083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de-DE" sz="2000"/>
              <a:t>Série temporal: 2020</a:t>
            </a:r>
            <a:endParaRPr b="1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b38dda969_0_56"/>
          <p:cNvSpPr txBox="1"/>
          <p:nvPr>
            <p:ph idx="4294967295" type="title"/>
          </p:nvPr>
        </p:nvSpPr>
        <p:spPr>
          <a:xfrm>
            <a:off x="838200" y="365125"/>
            <a:ext cx="10515600" cy="61500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5000">
                <a:solidFill>
                  <a:srgbClr val="073763"/>
                </a:solidFill>
              </a:rPr>
              <a:t>Síntese dos </a:t>
            </a:r>
            <a:endParaRPr b="1" sz="500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5000">
                <a:solidFill>
                  <a:srgbClr val="073763"/>
                </a:solidFill>
              </a:rPr>
              <a:t>resultados</a:t>
            </a:r>
            <a:endParaRPr b="1" sz="5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2021-04-29T21:15:15Z</dcterms:created>
</cp:coreProperties>
</file>