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0"/>
  </p:notesMasterIdLst>
  <p:handoutMasterIdLst>
    <p:handoutMasterId r:id="rId21"/>
  </p:handoutMasterIdLst>
  <p:sldIdLst>
    <p:sldId id="261" r:id="rId2"/>
    <p:sldId id="272" r:id="rId3"/>
    <p:sldId id="314" r:id="rId4"/>
    <p:sldId id="316" r:id="rId5"/>
    <p:sldId id="321" r:id="rId6"/>
    <p:sldId id="325" r:id="rId7"/>
    <p:sldId id="322" r:id="rId8"/>
    <p:sldId id="324" r:id="rId9"/>
    <p:sldId id="323" r:id="rId10"/>
    <p:sldId id="339" r:id="rId11"/>
    <p:sldId id="328" r:id="rId12"/>
    <p:sldId id="326" r:id="rId13"/>
    <p:sldId id="335" r:id="rId14"/>
    <p:sldId id="334" r:id="rId15"/>
    <p:sldId id="336" r:id="rId16"/>
    <p:sldId id="337" r:id="rId17"/>
    <p:sldId id="338" r:id="rId18"/>
    <p:sldId id="31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369"/>
    <a:srgbClr val="464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67" d="100"/>
          <a:sy n="67" d="100"/>
        </p:scale>
        <p:origin x="536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12EB6-564F-4774-88C9-3EEA8166F385}" type="doc">
      <dgm:prSet loTypeId="urn:microsoft.com/office/officeart/2005/8/layout/p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C8FDB6F-B85D-456E-9CBC-B1D53FAD0910}">
      <dgm:prSet phldrT="[Texto]" custT="1"/>
      <dgm:spPr/>
      <dgm:t>
        <a:bodyPr/>
        <a:lstStyle/>
        <a:p>
          <a:r>
            <a:rPr lang="pt-BR" sz="1800" b="1" dirty="0" smtClean="0">
              <a:latin typeface="Century Gothic" panose="020B0502020202020204" pitchFamily="34" charset="0"/>
            </a:rPr>
            <a:t>Parcerias com Instituições de Pesquisa e Universidades</a:t>
          </a:r>
          <a:endParaRPr lang="pt-BR" sz="1800" b="1" dirty="0">
            <a:latin typeface="Century Gothic" panose="020B0502020202020204" pitchFamily="34" charset="0"/>
          </a:endParaRPr>
        </a:p>
      </dgm:t>
    </dgm:pt>
    <dgm:pt modelId="{8CFEE1CE-E262-425A-B3CF-4B57B868DC4A}" type="parTrans" cxnId="{EF3FF79B-EC86-412C-93C0-AC8FB704EA77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F395A8E3-7720-4E57-A363-E4AB61735AB9}" type="sibTrans" cxnId="{EF3FF79B-EC86-412C-93C0-AC8FB704EA77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A0CF4E16-DDC9-417D-B368-D810FDD17675}">
      <dgm:prSet phldrT="[Texto]" custT="1"/>
      <dgm:spPr/>
      <dgm:t>
        <a:bodyPr/>
        <a:lstStyle/>
        <a:p>
          <a:r>
            <a:rPr lang="pt-BR" sz="1800" b="1" dirty="0" smtClean="0">
              <a:latin typeface="Century Gothic" panose="020B0502020202020204" pitchFamily="34" charset="0"/>
            </a:rPr>
            <a:t>Gestão de Dados</a:t>
          </a:r>
          <a:endParaRPr lang="pt-BR" sz="1800" b="1" dirty="0">
            <a:latin typeface="Century Gothic" panose="020B0502020202020204" pitchFamily="34" charset="0"/>
          </a:endParaRPr>
        </a:p>
      </dgm:t>
    </dgm:pt>
    <dgm:pt modelId="{EE3230F9-2E1A-4C4E-B128-298383FBA5F3}" type="parTrans" cxnId="{7CCD6D8F-992F-4182-A9C3-DCAE4FF9132A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9167151E-F310-4557-8D7C-59D37F3D9115}" type="sibTrans" cxnId="{7CCD6D8F-992F-4182-A9C3-DCAE4FF9132A}">
      <dgm:prSet/>
      <dgm:spPr/>
      <dgm:t>
        <a:bodyPr/>
        <a:lstStyle/>
        <a:p>
          <a:endParaRPr lang="pt-BR"/>
        </a:p>
      </dgm:t>
    </dgm:pt>
    <dgm:pt modelId="{2D8A3D25-803A-40DB-860C-13F5CDAFD188}">
      <dgm:prSet phldrT="[Texto]" custT="1"/>
      <dgm:spPr/>
      <dgm:t>
        <a:bodyPr/>
        <a:lstStyle/>
        <a:p>
          <a:r>
            <a:rPr lang="pt-BR" sz="1800" b="1" dirty="0" smtClean="0">
              <a:latin typeface="Century Gothic" panose="020B0502020202020204" pitchFamily="34" charset="0"/>
            </a:rPr>
            <a:t>Diagnósticos sobre o Poder Judiciário</a:t>
          </a:r>
          <a:endParaRPr lang="pt-BR" sz="1800" b="1" dirty="0">
            <a:latin typeface="Century Gothic" panose="020B0502020202020204" pitchFamily="34" charset="0"/>
          </a:endParaRPr>
        </a:p>
      </dgm:t>
    </dgm:pt>
    <dgm:pt modelId="{90018BA1-329A-4432-A58A-28C5411DA63F}" type="parTrans" cxnId="{9CA3D344-9619-4B3C-BB4E-409FE3C7E303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D5509491-993F-4648-B2C1-39DB411AAB08}" type="sibTrans" cxnId="{9CA3D344-9619-4B3C-BB4E-409FE3C7E303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445995F2-3E7D-49A3-A291-FD7AF4B3BFCD}">
      <dgm:prSet phldrT="[Texto]" custT="1"/>
      <dgm:spPr/>
      <dgm:t>
        <a:bodyPr/>
        <a:lstStyle/>
        <a:p>
          <a:r>
            <a:rPr lang="pt-BR" sz="1800" b="1" dirty="0" smtClean="0">
              <a:latin typeface="Century Gothic" panose="020B0502020202020204" pitchFamily="34" charset="0"/>
            </a:rPr>
            <a:t>Biblioteca Digital</a:t>
          </a:r>
          <a:endParaRPr lang="pt-BR" sz="1800" b="1" dirty="0">
            <a:latin typeface="Century Gothic" panose="020B0502020202020204" pitchFamily="34" charset="0"/>
          </a:endParaRPr>
        </a:p>
      </dgm:t>
    </dgm:pt>
    <dgm:pt modelId="{073BCA90-0DCE-4592-9C64-F6FDDA55E11C}" type="parTrans" cxnId="{0F548C43-84DA-4520-9EB1-7E9285748916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CEF6E977-601D-456E-86D6-F8B029465DC7}" type="sibTrans" cxnId="{0F548C43-84DA-4520-9EB1-7E9285748916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99C2FF4D-B64B-4ACA-B320-C6229FF2BDE6}">
      <dgm:prSet phldrT="[Texto]" custT="1"/>
      <dgm:spPr/>
      <dgm:t>
        <a:bodyPr/>
        <a:lstStyle/>
        <a:p>
          <a:r>
            <a:rPr lang="pt-BR" sz="1800" b="1" dirty="0" smtClean="0">
              <a:latin typeface="Century Gothic" panose="020B0502020202020204" pitchFamily="34" charset="0"/>
            </a:rPr>
            <a:t>Revista</a:t>
          </a:r>
          <a:endParaRPr lang="pt-BR" sz="1800" b="1" dirty="0">
            <a:latin typeface="Century Gothic" panose="020B0502020202020204" pitchFamily="34" charset="0"/>
          </a:endParaRPr>
        </a:p>
      </dgm:t>
    </dgm:pt>
    <dgm:pt modelId="{C95A1AA7-6286-4C82-BE3B-75B1D31C67BF}" type="parTrans" cxnId="{BBA06750-27B4-40F7-83BA-AB88027A2BDB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5566619B-5B51-46C4-B0DD-FD86FAFCC271}" type="sibTrans" cxnId="{BBA06750-27B4-40F7-83BA-AB88027A2BDB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0D613215-1DE5-4282-97D0-4CB647287FB7}">
      <dgm:prSet phldrT="[Texto]" custT="1"/>
      <dgm:spPr/>
      <dgm:t>
        <a:bodyPr/>
        <a:lstStyle/>
        <a:p>
          <a:r>
            <a:rPr lang="pt-BR" sz="1800" b="1" dirty="0" smtClean="0">
              <a:latin typeface="Century Gothic" panose="020B0502020202020204" pitchFamily="34" charset="0"/>
            </a:rPr>
            <a:t>Gestão Documental</a:t>
          </a:r>
          <a:endParaRPr lang="pt-BR" sz="1800" b="1" dirty="0">
            <a:latin typeface="Century Gothic" panose="020B0502020202020204" pitchFamily="34" charset="0"/>
          </a:endParaRPr>
        </a:p>
      </dgm:t>
    </dgm:pt>
    <dgm:pt modelId="{832842A9-A900-4263-B6A7-1D01BE717349}" type="parTrans" cxnId="{ED5A4396-63A7-46F4-9219-88787737C36C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71DDA5B9-2EC1-43BD-ABDA-5D07774D3E27}" type="sibTrans" cxnId="{ED5A4396-63A7-46F4-9219-88787737C36C}">
      <dgm:prSet/>
      <dgm:spPr/>
      <dgm:t>
        <a:bodyPr/>
        <a:lstStyle/>
        <a:p>
          <a:endParaRPr lang="pt-BR" sz="1800" b="1">
            <a:latin typeface="Century Gothic" panose="020B0502020202020204" pitchFamily="34" charset="0"/>
          </a:endParaRPr>
        </a:p>
      </dgm:t>
    </dgm:pt>
    <dgm:pt modelId="{35E7B638-C988-41F4-A9C3-8A448ED76D35}">
      <dgm:prSet phldrT="[Texto]" custT="1"/>
      <dgm:spPr/>
      <dgm:t>
        <a:bodyPr/>
        <a:lstStyle/>
        <a:p>
          <a:r>
            <a:rPr lang="pt-BR" sz="1800" b="1" dirty="0" smtClean="0">
              <a:latin typeface="Century Gothic" panose="020B0502020202020204" pitchFamily="34" charset="0"/>
            </a:rPr>
            <a:t>Memória</a:t>
          </a:r>
          <a:endParaRPr lang="pt-BR" sz="1800" b="1" dirty="0">
            <a:latin typeface="Century Gothic" panose="020B0502020202020204" pitchFamily="34" charset="0"/>
          </a:endParaRPr>
        </a:p>
      </dgm:t>
    </dgm:pt>
    <dgm:pt modelId="{9C4EB704-CF0F-404D-99F2-4DB109D4CC1B}" type="parTrans" cxnId="{A6FB39A0-8A04-4615-AF33-8E2CC44439D3}">
      <dgm:prSet/>
      <dgm:spPr/>
      <dgm:t>
        <a:bodyPr/>
        <a:lstStyle/>
        <a:p>
          <a:endParaRPr lang="pt-BR"/>
        </a:p>
      </dgm:t>
    </dgm:pt>
    <dgm:pt modelId="{22514DCB-38D4-43A6-BF30-71B350EC2798}" type="sibTrans" cxnId="{A6FB39A0-8A04-4615-AF33-8E2CC44439D3}">
      <dgm:prSet/>
      <dgm:spPr/>
      <dgm:t>
        <a:bodyPr/>
        <a:lstStyle/>
        <a:p>
          <a:endParaRPr lang="pt-BR"/>
        </a:p>
      </dgm:t>
    </dgm:pt>
    <dgm:pt modelId="{52FBF8D1-B288-4AA7-A035-B24A28A52633}">
      <dgm:prSet phldrT="[Texto]" custT="1"/>
      <dgm:spPr/>
      <dgm:t>
        <a:bodyPr/>
        <a:lstStyle/>
        <a:p>
          <a:r>
            <a:rPr lang="pt-BR" sz="1800" b="1" dirty="0" smtClean="0">
              <a:latin typeface="Century Gothic" panose="020B0502020202020204" pitchFamily="34" charset="0"/>
            </a:rPr>
            <a:t>Painéis e Aplicativos</a:t>
          </a:r>
          <a:endParaRPr lang="pt-BR" sz="1800" b="1" dirty="0">
            <a:latin typeface="Century Gothic" panose="020B0502020202020204" pitchFamily="34" charset="0"/>
          </a:endParaRPr>
        </a:p>
      </dgm:t>
    </dgm:pt>
    <dgm:pt modelId="{4437AA64-FC46-4AA3-BFC6-3FC33521D061}" type="parTrans" cxnId="{56B8B649-3EBC-4CDB-AC68-3E657C1CAEA4}">
      <dgm:prSet/>
      <dgm:spPr/>
      <dgm:t>
        <a:bodyPr/>
        <a:lstStyle/>
        <a:p>
          <a:endParaRPr lang="pt-BR"/>
        </a:p>
      </dgm:t>
    </dgm:pt>
    <dgm:pt modelId="{EC9F2AD3-2480-459D-8334-3F5BCD5E6219}" type="sibTrans" cxnId="{56B8B649-3EBC-4CDB-AC68-3E657C1CAEA4}">
      <dgm:prSet/>
      <dgm:spPr/>
      <dgm:t>
        <a:bodyPr/>
        <a:lstStyle/>
        <a:p>
          <a:endParaRPr lang="pt-BR"/>
        </a:p>
      </dgm:t>
    </dgm:pt>
    <dgm:pt modelId="{59940842-469B-47F3-A405-CB2D199EF90D}" type="pres">
      <dgm:prSet presAssocID="{D5212EB6-564F-4774-88C9-3EEA8166F3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23B4D9-94FF-4AF9-93D9-20943018F2E8}" type="pres">
      <dgm:prSet presAssocID="{2D8A3D25-803A-40DB-860C-13F5CDAFD188}" presName="compNode" presStyleCnt="0"/>
      <dgm:spPr/>
    </dgm:pt>
    <dgm:pt modelId="{4343F61B-60A6-4C38-9461-4E4F49D0EB7E}" type="pres">
      <dgm:prSet presAssocID="{2D8A3D25-803A-40DB-860C-13F5CDAFD188}" presName="pict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D584130-D690-493C-ABC0-A04D57D19D88}" type="pres">
      <dgm:prSet presAssocID="{2D8A3D25-803A-40DB-860C-13F5CDAFD188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B4387C-0B55-430F-A3A5-9EE79A0A7A56}" type="pres">
      <dgm:prSet presAssocID="{D5509491-993F-4648-B2C1-39DB411AAB0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C29CFE6-E1D7-4ABF-853B-4E2FEE8D73FB}" type="pres">
      <dgm:prSet presAssocID="{A0CF4E16-DDC9-417D-B368-D810FDD17675}" presName="compNode" presStyleCnt="0"/>
      <dgm:spPr/>
    </dgm:pt>
    <dgm:pt modelId="{7F7F4AD9-866A-44B8-AF42-DAEFEADDC844}" type="pres">
      <dgm:prSet presAssocID="{A0CF4E16-DDC9-417D-B368-D810FDD17675}" presName="pictRect" presStyleLbl="nod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pt-BR"/>
        </a:p>
      </dgm:t>
    </dgm:pt>
    <dgm:pt modelId="{43CC89BA-6521-4928-AC75-66CDF77D83B4}" type="pres">
      <dgm:prSet presAssocID="{A0CF4E16-DDC9-417D-B368-D810FDD17675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17E4C5-47CD-4405-9EAA-8DEFA52847A7}" type="pres">
      <dgm:prSet presAssocID="{9167151E-F310-4557-8D7C-59D37F3D911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1538B9B-1098-4BA3-AE6E-BB0BC2898A64}" type="pres">
      <dgm:prSet presAssocID="{9C8FDB6F-B85D-456E-9CBC-B1D53FAD0910}" presName="compNode" presStyleCnt="0"/>
      <dgm:spPr/>
    </dgm:pt>
    <dgm:pt modelId="{85623DA7-3CEC-4A1B-8AE5-FDCC0F020772}" type="pres">
      <dgm:prSet presAssocID="{9C8FDB6F-B85D-456E-9CBC-B1D53FAD0910}" presName="pictRect" presStyleLbl="nod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C9345EB-503A-4C00-B4BC-152207B1DF81}" type="pres">
      <dgm:prSet presAssocID="{9C8FDB6F-B85D-456E-9CBC-B1D53FAD0910}" presName="textRect" presStyleLbl="revTx" presStyleIdx="2" presStyleCnt="8" custScaleX="1239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5C7492-7FC2-402C-9FBE-5675482B6039}" type="pres">
      <dgm:prSet presAssocID="{F395A8E3-7720-4E57-A363-E4AB61735AB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414E6C4-A4FD-4749-9F5F-500EDD689DB2}" type="pres">
      <dgm:prSet presAssocID="{52FBF8D1-B288-4AA7-A035-B24A28A52633}" presName="compNode" presStyleCnt="0"/>
      <dgm:spPr/>
    </dgm:pt>
    <dgm:pt modelId="{4D3905AD-92EF-4DE3-A815-DA0EDF53B6E1}" type="pres">
      <dgm:prSet presAssocID="{52FBF8D1-B288-4AA7-A035-B24A28A52633}" presName="pictRect" presStyleLbl="nod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B3517C1-464D-444D-8D79-13028CDC52B8}" type="pres">
      <dgm:prSet presAssocID="{52FBF8D1-B288-4AA7-A035-B24A28A52633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34F239-1211-4AAA-952D-75FB3564DCA5}" type="pres">
      <dgm:prSet presAssocID="{EC9F2AD3-2480-459D-8334-3F5BCD5E621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D249A01-FEFE-4DC2-8C86-D7DC63CB09C7}" type="pres">
      <dgm:prSet presAssocID="{99C2FF4D-B64B-4ACA-B320-C6229FF2BDE6}" presName="compNode" presStyleCnt="0"/>
      <dgm:spPr/>
    </dgm:pt>
    <dgm:pt modelId="{E3D932AC-E3D3-48B7-9D5D-DF7171982A13}" type="pres">
      <dgm:prSet presAssocID="{99C2FF4D-B64B-4ACA-B320-C6229FF2BDE6}" presName="pictRect" presStyleLbl="node1" presStyleIdx="4" presStyleCnt="8" custLinFactNeighborY="3848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</dgm:pt>
    <dgm:pt modelId="{96B8D334-CAE5-4B1B-A4BB-30291A674F17}" type="pres">
      <dgm:prSet presAssocID="{99C2FF4D-B64B-4ACA-B320-C6229FF2BDE6}" presName="textRect" presStyleLbl="revTx" presStyleIdx="4" presStyleCnt="8" custLinFactNeighborY="753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72701-AF15-4313-9E2F-18E34FA3AFC3}" type="pres">
      <dgm:prSet presAssocID="{5566619B-5B51-46C4-B0DD-FD86FAFCC27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572F44F3-AE71-4BF7-B40C-72730602B42F}" type="pres">
      <dgm:prSet presAssocID="{445995F2-3E7D-49A3-A291-FD7AF4B3BFCD}" presName="compNode" presStyleCnt="0"/>
      <dgm:spPr/>
    </dgm:pt>
    <dgm:pt modelId="{E2201FD9-C142-4550-8676-9F76568710A6}" type="pres">
      <dgm:prSet presAssocID="{445995F2-3E7D-49A3-A291-FD7AF4B3BFCD}" presName="pictRect" presStyleLbl="node1" presStyleIdx="5" presStyleCnt="8" custLinFactNeighborY="3848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DA45D92-3514-4FBF-A392-B565A3C88B34}" type="pres">
      <dgm:prSet presAssocID="{445995F2-3E7D-49A3-A291-FD7AF4B3BFCD}" presName="textRect" presStyleLbl="revTx" presStyleIdx="5" presStyleCnt="8" custLinFactNeighborY="753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3EA5E4-0CE7-4B6B-896B-A67056CE9C8A}" type="pres">
      <dgm:prSet presAssocID="{CEF6E977-601D-456E-86D6-F8B029465DC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9708B33-F713-4665-97A4-ECC907267BB8}" type="pres">
      <dgm:prSet presAssocID="{0D613215-1DE5-4282-97D0-4CB647287FB7}" presName="compNode" presStyleCnt="0"/>
      <dgm:spPr/>
    </dgm:pt>
    <dgm:pt modelId="{E3AE559F-C5B9-40AB-A9E3-7A052AFEF8B2}" type="pres">
      <dgm:prSet presAssocID="{0D613215-1DE5-4282-97D0-4CB647287FB7}" presName="pictRect" presStyleLbl="node1" presStyleIdx="6" presStyleCnt="8" custLinFactNeighborY="3848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pt-BR"/>
        </a:p>
      </dgm:t>
    </dgm:pt>
    <dgm:pt modelId="{4DF13762-5F25-4894-BC61-A40CCB1C9F8A}" type="pres">
      <dgm:prSet presAssocID="{0D613215-1DE5-4282-97D0-4CB647287FB7}" presName="textRect" presStyleLbl="revTx" presStyleIdx="6" presStyleCnt="8" custLinFactNeighborY="753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3571DE-EB53-4628-A61D-2741C6E0EA7E}" type="pres">
      <dgm:prSet presAssocID="{71DDA5B9-2EC1-43BD-ABDA-5D07774D3E2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F53A815-292C-46AD-86E6-26D9509A2F08}" type="pres">
      <dgm:prSet presAssocID="{35E7B638-C988-41F4-A9C3-8A448ED76D35}" presName="compNode" presStyleCnt="0"/>
      <dgm:spPr/>
    </dgm:pt>
    <dgm:pt modelId="{92FBB58B-1B09-41E0-9DE9-E44A5B25B956}" type="pres">
      <dgm:prSet presAssocID="{35E7B638-C988-41F4-A9C3-8A448ED76D35}" presName="pictRect" presStyleLbl="node1" presStyleIdx="7" presStyleCnt="8" custLinFactNeighborY="38487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48EA429-7EB3-40BE-9453-BA65E32D7F98}" type="pres">
      <dgm:prSet presAssocID="{35E7B638-C988-41F4-A9C3-8A448ED76D35}" presName="textRect" presStyleLbl="revTx" presStyleIdx="7" presStyleCnt="8" custLinFactNeighborY="753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A06750-27B4-40F7-83BA-AB88027A2BDB}" srcId="{D5212EB6-564F-4774-88C9-3EEA8166F385}" destId="{99C2FF4D-B64B-4ACA-B320-C6229FF2BDE6}" srcOrd="4" destOrd="0" parTransId="{C95A1AA7-6286-4C82-BE3B-75B1D31C67BF}" sibTransId="{5566619B-5B51-46C4-B0DD-FD86FAFCC271}"/>
    <dgm:cxn modelId="{4B25EAF7-E28A-44A0-8068-405D7E0867E2}" type="presOf" srcId="{D5212EB6-564F-4774-88C9-3EEA8166F385}" destId="{59940842-469B-47F3-A405-CB2D199EF90D}" srcOrd="0" destOrd="0" presId="urn:microsoft.com/office/officeart/2005/8/layout/pList1"/>
    <dgm:cxn modelId="{ADA1D3DF-D0B5-42A4-A4EB-7E94599FAF30}" type="presOf" srcId="{5566619B-5B51-46C4-B0DD-FD86FAFCC271}" destId="{EEF72701-AF15-4313-9E2F-18E34FA3AFC3}" srcOrd="0" destOrd="0" presId="urn:microsoft.com/office/officeart/2005/8/layout/pList1"/>
    <dgm:cxn modelId="{16E65614-51B7-41E2-BEFE-B2C4DB715DF6}" type="presOf" srcId="{99C2FF4D-B64B-4ACA-B320-C6229FF2BDE6}" destId="{96B8D334-CAE5-4B1B-A4BB-30291A674F17}" srcOrd="0" destOrd="0" presId="urn:microsoft.com/office/officeart/2005/8/layout/pList1"/>
    <dgm:cxn modelId="{9CA3D344-9619-4B3C-BB4E-409FE3C7E303}" srcId="{D5212EB6-564F-4774-88C9-3EEA8166F385}" destId="{2D8A3D25-803A-40DB-860C-13F5CDAFD188}" srcOrd="0" destOrd="0" parTransId="{90018BA1-329A-4432-A58A-28C5411DA63F}" sibTransId="{D5509491-993F-4648-B2C1-39DB411AAB08}"/>
    <dgm:cxn modelId="{30C5E03F-F8DD-4DC8-AB76-1E1C588C1D27}" type="presOf" srcId="{0D613215-1DE5-4282-97D0-4CB647287FB7}" destId="{4DF13762-5F25-4894-BC61-A40CCB1C9F8A}" srcOrd="0" destOrd="0" presId="urn:microsoft.com/office/officeart/2005/8/layout/pList1"/>
    <dgm:cxn modelId="{ED5A4396-63A7-46F4-9219-88787737C36C}" srcId="{D5212EB6-564F-4774-88C9-3EEA8166F385}" destId="{0D613215-1DE5-4282-97D0-4CB647287FB7}" srcOrd="6" destOrd="0" parTransId="{832842A9-A900-4263-B6A7-1D01BE717349}" sibTransId="{71DDA5B9-2EC1-43BD-ABDA-5D07774D3E27}"/>
    <dgm:cxn modelId="{45BA36E5-C628-4655-892A-BA4A42F67293}" type="presOf" srcId="{35E7B638-C988-41F4-A9C3-8A448ED76D35}" destId="{248EA429-7EB3-40BE-9453-BA65E32D7F98}" srcOrd="0" destOrd="0" presId="urn:microsoft.com/office/officeart/2005/8/layout/pList1"/>
    <dgm:cxn modelId="{AED4BA24-6553-4BF2-816C-DB68CDB02BE8}" type="presOf" srcId="{D5509491-993F-4648-B2C1-39DB411AAB08}" destId="{D3B4387C-0B55-430F-A3A5-9EE79A0A7A56}" srcOrd="0" destOrd="0" presId="urn:microsoft.com/office/officeart/2005/8/layout/pList1"/>
    <dgm:cxn modelId="{56B8B649-3EBC-4CDB-AC68-3E657C1CAEA4}" srcId="{D5212EB6-564F-4774-88C9-3EEA8166F385}" destId="{52FBF8D1-B288-4AA7-A035-B24A28A52633}" srcOrd="3" destOrd="0" parTransId="{4437AA64-FC46-4AA3-BFC6-3FC33521D061}" sibTransId="{EC9F2AD3-2480-459D-8334-3F5BCD5E6219}"/>
    <dgm:cxn modelId="{DE236370-0505-44E9-B83E-C7DCB37887F4}" type="presOf" srcId="{9167151E-F310-4557-8D7C-59D37F3D9115}" destId="{8D17E4C5-47CD-4405-9EAA-8DEFA52847A7}" srcOrd="0" destOrd="0" presId="urn:microsoft.com/office/officeart/2005/8/layout/pList1"/>
    <dgm:cxn modelId="{147DF32B-6918-47E9-9904-C927C2FCA2AA}" type="presOf" srcId="{EC9F2AD3-2480-459D-8334-3F5BCD5E6219}" destId="{4934F239-1211-4AAA-952D-75FB3564DCA5}" srcOrd="0" destOrd="0" presId="urn:microsoft.com/office/officeart/2005/8/layout/pList1"/>
    <dgm:cxn modelId="{0F548C43-84DA-4520-9EB1-7E9285748916}" srcId="{D5212EB6-564F-4774-88C9-3EEA8166F385}" destId="{445995F2-3E7D-49A3-A291-FD7AF4B3BFCD}" srcOrd="5" destOrd="0" parTransId="{073BCA90-0DCE-4592-9C64-F6FDDA55E11C}" sibTransId="{CEF6E977-601D-456E-86D6-F8B029465DC7}"/>
    <dgm:cxn modelId="{308BA718-6A3F-4225-B69D-283AE0D171D1}" type="presOf" srcId="{445995F2-3E7D-49A3-A291-FD7AF4B3BFCD}" destId="{CDA45D92-3514-4FBF-A392-B565A3C88B34}" srcOrd="0" destOrd="0" presId="urn:microsoft.com/office/officeart/2005/8/layout/pList1"/>
    <dgm:cxn modelId="{C153E344-C511-461D-A10D-0AFB44851F6B}" type="presOf" srcId="{9C8FDB6F-B85D-456E-9CBC-B1D53FAD0910}" destId="{CC9345EB-503A-4C00-B4BC-152207B1DF81}" srcOrd="0" destOrd="0" presId="urn:microsoft.com/office/officeart/2005/8/layout/pList1"/>
    <dgm:cxn modelId="{EF3FF79B-EC86-412C-93C0-AC8FB704EA77}" srcId="{D5212EB6-564F-4774-88C9-3EEA8166F385}" destId="{9C8FDB6F-B85D-456E-9CBC-B1D53FAD0910}" srcOrd="2" destOrd="0" parTransId="{8CFEE1CE-E262-425A-B3CF-4B57B868DC4A}" sibTransId="{F395A8E3-7720-4E57-A363-E4AB61735AB9}"/>
    <dgm:cxn modelId="{EF74C4C9-84BA-4C0E-8F27-F071F7117FC3}" type="presOf" srcId="{71DDA5B9-2EC1-43BD-ABDA-5D07774D3E27}" destId="{D93571DE-EB53-4628-A61D-2741C6E0EA7E}" srcOrd="0" destOrd="0" presId="urn:microsoft.com/office/officeart/2005/8/layout/pList1"/>
    <dgm:cxn modelId="{3889DE32-9F7B-41EC-B4DE-1CA1B7066964}" type="presOf" srcId="{F395A8E3-7720-4E57-A363-E4AB61735AB9}" destId="{725C7492-7FC2-402C-9FBE-5675482B6039}" srcOrd="0" destOrd="0" presId="urn:microsoft.com/office/officeart/2005/8/layout/pList1"/>
    <dgm:cxn modelId="{EE7F2B42-96CA-468C-91E9-CA0B4C14F6AE}" type="presOf" srcId="{CEF6E977-601D-456E-86D6-F8B029465DC7}" destId="{0D3EA5E4-0CE7-4B6B-896B-A67056CE9C8A}" srcOrd="0" destOrd="0" presId="urn:microsoft.com/office/officeart/2005/8/layout/pList1"/>
    <dgm:cxn modelId="{0C1AB3B3-FB8B-4077-BCD2-21DD771CCE37}" type="presOf" srcId="{52FBF8D1-B288-4AA7-A035-B24A28A52633}" destId="{4B3517C1-464D-444D-8D79-13028CDC52B8}" srcOrd="0" destOrd="0" presId="urn:microsoft.com/office/officeart/2005/8/layout/pList1"/>
    <dgm:cxn modelId="{E868E825-DECB-4400-B369-8680F9B51749}" type="presOf" srcId="{2D8A3D25-803A-40DB-860C-13F5CDAFD188}" destId="{2D584130-D690-493C-ABC0-A04D57D19D88}" srcOrd="0" destOrd="0" presId="urn:microsoft.com/office/officeart/2005/8/layout/pList1"/>
    <dgm:cxn modelId="{AF9B3370-86A9-4CF5-BDED-F098303C731E}" type="presOf" srcId="{A0CF4E16-DDC9-417D-B368-D810FDD17675}" destId="{43CC89BA-6521-4928-AC75-66CDF77D83B4}" srcOrd="0" destOrd="0" presId="urn:microsoft.com/office/officeart/2005/8/layout/pList1"/>
    <dgm:cxn modelId="{7CCD6D8F-992F-4182-A9C3-DCAE4FF9132A}" srcId="{D5212EB6-564F-4774-88C9-3EEA8166F385}" destId="{A0CF4E16-DDC9-417D-B368-D810FDD17675}" srcOrd="1" destOrd="0" parTransId="{EE3230F9-2E1A-4C4E-B128-298383FBA5F3}" sibTransId="{9167151E-F310-4557-8D7C-59D37F3D9115}"/>
    <dgm:cxn modelId="{A6FB39A0-8A04-4615-AF33-8E2CC44439D3}" srcId="{D5212EB6-564F-4774-88C9-3EEA8166F385}" destId="{35E7B638-C988-41F4-A9C3-8A448ED76D35}" srcOrd="7" destOrd="0" parTransId="{9C4EB704-CF0F-404D-99F2-4DB109D4CC1B}" sibTransId="{22514DCB-38D4-43A6-BF30-71B350EC2798}"/>
    <dgm:cxn modelId="{55A61451-D629-4CE3-BD57-12303F59777B}" type="presParOf" srcId="{59940842-469B-47F3-A405-CB2D199EF90D}" destId="{8823B4D9-94FF-4AF9-93D9-20943018F2E8}" srcOrd="0" destOrd="0" presId="urn:microsoft.com/office/officeart/2005/8/layout/pList1"/>
    <dgm:cxn modelId="{3022A577-B228-4CEA-89CF-4C1D14865C2C}" type="presParOf" srcId="{8823B4D9-94FF-4AF9-93D9-20943018F2E8}" destId="{4343F61B-60A6-4C38-9461-4E4F49D0EB7E}" srcOrd="0" destOrd="0" presId="urn:microsoft.com/office/officeart/2005/8/layout/pList1"/>
    <dgm:cxn modelId="{E72EF387-F7D6-4AD2-B830-33CC3BCC789D}" type="presParOf" srcId="{8823B4D9-94FF-4AF9-93D9-20943018F2E8}" destId="{2D584130-D690-493C-ABC0-A04D57D19D88}" srcOrd="1" destOrd="0" presId="urn:microsoft.com/office/officeart/2005/8/layout/pList1"/>
    <dgm:cxn modelId="{724615B1-94C0-4BA1-AFB0-7EC7C3EE7B7C}" type="presParOf" srcId="{59940842-469B-47F3-A405-CB2D199EF90D}" destId="{D3B4387C-0B55-430F-A3A5-9EE79A0A7A56}" srcOrd="1" destOrd="0" presId="urn:microsoft.com/office/officeart/2005/8/layout/pList1"/>
    <dgm:cxn modelId="{521A3D9C-792D-4B07-87E0-2D9F6B5D94AF}" type="presParOf" srcId="{59940842-469B-47F3-A405-CB2D199EF90D}" destId="{9C29CFE6-E1D7-4ABF-853B-4E2FEE8D73FB}" srcOrd="2" destOrd="0" presId="urn:microsoft.com/office/officeart/2005/8/layout/pList1"/>
    <dgm:cxn modelId="{4836D66D-BF0C-4F88-B129-992F430399FC}" type="presParOf" srcId="{9C29CFE6-E1D7-4ABF-853B-4E2FEE8D73FB}" destId="{7F7F4AD9-866A-44B8-AF42-DAEFEADDC844}" srcOrd="0" destOrd="0" presId="urn:microsoft.com/office/officeart/2005/8/layout/pList1"/>
    <dgm:cxn modelId="{2C06F8B1-8213-4C2C-B7B4-41F70D12AE89}" type="presParOf" srcId="{9C29CFE6-E1D7-4ABF-853B-4E2FEE8D73FB}" destId="{43CC89BA-6521-4928-AC75-66CDF77D83B4}" srcOrd="1" destOrd="0" presId="urn:microsoft.com/office/officeart/2005/8/layout/pList1"/>
    <dgm:cxn modelId="{3A6D1420-499B-4564-ADF4-C58D48738127}" type="presParOf" srcId="{59940842-469B-47F3-A405-CB2D199EF90D}" destId="{8D17E4C5-47CD-4405-9EAA-8DEFA52847A7}" srcOrd="3" destOrd="0" presId="urn:microsoft.com/office/officeart/2005/8/layout/pList1"/>
    <dgm:cxn modelId="{AA11BE32-ACA9-4D9B-95B9-AF0FA477CA22}" type="presParOf" srcId="{59940842-469B-47F3-A405-CB2D199EF90D}" destId="{F1538B9B-1098-4BA3-AE6E-BB0BC2898A64}" srcOrd="4" destOrd="0" presId="urn:microsoft.com/office/officeart/2005/8/layout/pList1"/>
    <dgm:cxn modelId="{60B64F9A-3E93-425A-9BA4-1C1EDEDE7FB0}" type="presParOf" srcId="{F1538B9B-1098-4BA3-AE6E-BB0BC2898A64}" destId="{85623DA7-3CEC-4A1B-8AE5-FDCC0F020772}" srcOrd="0" destOrd="0" presId="urn:microsoft.com/office/officeart/2005/8/layout/pList1"/>
    <dgm:cxn modelId="{CFE4A523-6D9F-4266-9DE8-B0EC566DB5AD}" type="presParOf" srcId="{F1538B9B-1098-4BA3-AE6E-BB0BC2898A64}" destId="{CC9345EB-503A-4C00-B4BC-152207B1DF81}" srcOrd="1" destOrd="0" presId="urn:microsoft.com/office/officeart/2005/8/layout/pList1"/>
    <dgm:cxn modelId="{9AE056BB-14AA-48C0-967F-C90EC214CD01}" type="presParOf" srcId="{59940842-469B-47F3-A405-CB2D199EF90D}" destId="{725C7492-7FC2-402C-9FBE-5675482B6039}" srcOrd="5" destOrd="0" presId="urn:microsoft.com/office/officeart/2005/8/layout/pList1"/>
    <dgm:cxn modelId="{BE1ED6DF-7D58-4347-AEA1-D011EAB2511E}" type="presParOf" srcId="{59940842-469B-47F3-A405-CB2D199EF90D}" destId="{4414E6C4-A4FD-4749-9F5F-500EDD689DB2}" srcOrd="6" destOrd="0" presId="urn:microsoft.com/office/officeart/2005/8/layout/pList1"/>
    <dgm:cxn modelId="{19A0E017-6A26-48E1-93E0-08A9FCB306FE}" type="presParOf" srcId="{4414E6C4-A4FD-4749-9F5F-500EDD689DB2}" destId="{4D3905AD-92EF-4DE3-A815-DA0EDF53B6E1}" srcOrd="0" destOrd="0" presId="urn:microsoft.com/office/officeart/2005/8/layout/pList1"/>
    <dgm:cxn modelId="{709D114D-821C-4529-A2F0-C3DAF436A81D}" type="presParOf" srcId="{4414E6C4-A4FD-4749-9F5F-500EDD689DB2}" destId="{4B3517C1-464D-444D-8D79-13028CDC52B8}" srcOrd="1" destOrd="0" presId="urn:microsoft.com/office/officeart/2005/8/layout/pList1"/>
    <dgm:cxn modelId="{4E833895-86DB-4971-874B-AE9B468DA863}" type="presParOf" srcId="{59940842-469B-47F3-A405-CB2D199EF90D}" destId="{4934F239-1211-4AAA-952D-75FB3564DCA5}" srcOrd="7" destOrd="0" presId="urn:microsoft.com/office/officeart/2005/8/layout/pList1"/>
    <dgm:cxn modelId="{A92B13D5-7E43-4FD3-8ADE-53DFF8589C3A}" type="presParOf" srcId="{59940842-469B-47F3-A405-CB2D199EF90D}" destId="{6D249A01-FEFE-4DC2-8C86-D7DC63CB09C7}" srcOrd="8" destOrd="0" presId="urn:microsoft.com/office/officeart/2005/8/layout/pList1"/>
    <dgm:cxn modelId="{07F550DF-42CA-4EEC-9C83-05EFDFAB0C30}" type="presParOf" srcId="{6D249A01-FEFE-4DC2-8C86-D7DC63CB09C7}" destId="{E3D932AC-E3D3-48B7-9D5D-DF7171982A13}" srcOrd="0" destOrd="0" presId="urn:microsoft.com/office/officeart/2005/8/layout/pList1"/>
    <dgm:cxn modelId="{02FEBB66-A9DE-47FB-928B-F781D142863B}" type="presParOf" srcId="{6D249A01-FEFE-4DC2-8C86-D7DC63CB09C7}" destId="{96B8D334-CAE5-4B1B-A4BB-30291A674F17}" srcOrd="1" destOrd="0" presId="urn:microsoft.com/office/officeart/2005/8/layout/pList1"/>
    <dgm:cxn modelId="{2242F740-65AF-45D2-AB9F-D810BD6A9EBF}" type="presParOf" srcId="{59940842-469B-47F3-A405-CB2D199EF90D}" destId="{EEF72701-AF15-4313-9E2F-18E34FA3AFC3}" srcOrd="9" destOrd="0" presId="urn:microsoft.com/office/officeart/2005/8/layout/pList1"/>
    <dgm:cxn modelId="{17435D57-50DD-463A-814A-C5754C3CF96E}" type="presParOf" srcId="{59940842-469B-47F3-A405-CB2D199EF90D}" destId="{572F44F3-AE71-4BF7-B40C-72730602B42F}" srcOrd="10" destOrd="0" presId="urn:microsoft.com/office/officeart/2005/8/layout/pList1"/>
    <dgm:cxn modelId="{55B49570-CD96-4B23-A771-EA68FABD24E0}" type="presParOf" srcId="{572F44F3-AE71-4BF7-B40C-72730602B42F}" destId="{E2201FD9-C142-4550-8676-9F76568710A6}" srcOrd="0" destOrd="0" presId="urn:microsoft.com/office/officeart/2005/8/layout/pList1"/>
    <dgm:cxn modelId="{1656DCFE-E595-4329-84A7-15D5115BD261}" type="presParOf" srcId="{572F44F3-AE71-4BF7-B40C-72730602B42F}" destId="{CDA45D92-3514-4FBF-A392-B565A3C88B34}" srcOrd="1" destOrd="0" presId="urn:microsoft.com/office/officeart/2005/8/layout/pList1"/>
    <dgm:cxn modelId="{6A818296-35BE-4D9C-82F6-A6932618DF0E}" type="presParOf" srcId="{59940842-469B-47F3-A405-CB2D199EF90D}" destId="{0D3EA5E4-0CE7-4B6B-896B-A67056CE9C8A}" srcOrd="11" destOrd="0" presId="urn:microsoft.com/office/officeart/2005/8/layout/pList1"/>
    <dgm:cxn modelId="{C11892E6-FB23-448E-B263-7A0FBF9FDA2F}" type="presParOf" srcId="{59940842-469B-47F3-A405-CB2D199EF90D}" destId="{09708B33-F713-4665-97A4-ECC907267BB8}" srcOrd="12" destOrd="0" presId="urn:microsoft.com/office/officeart/2005/8/layout/pList1"/>
    <dgm:cxn modelId="{985AABD1-C918-4C56-9AE4-57B2ADA3E2A7}" type="presParOf" srcId="{09708B33-F713-4665-97A4-ECC907267BB8}" destId="{E3AE559F-C5B9-40AB-A9E3-7A052AFEF8B2}" srcOrd="0" destOrd="0" presId="urn:microsoft.com/office/officeart/2005/8/layout/pList1"/>
    <dgm:cxn modelId="{8B77ADC2-D73C-4AF7-83F9-98E26D9A8861}" type="presParOf" srcId="{09708B33-F713-4665-97A4-ECC907267BB8}" destId="{4DF13762-5F25-4894-BC61-A40CCB1C9F8A}" srcOrd="1" destOrd="0" presId="urn:microsoft.com/office/officeart/2005/8/layout/pList1"/>
    <dgm:cxn modelId="{61677F82-7DE3-47B5-B1A4-8533CAC0E0B7}" type="presParOf" srcId="{59940842-469B-47F3-A405-CB2D199EF90D}" destId="{D93571DE-EB53-4628-A61D-2741C6E0EA7E}" srcOrd="13" destOrd="0" presId="urn:microsoft.com/office/officeart/2005/8/layout/pList1"/>
    <dgm:cxn modelId="{81418F4A-8197-4949-8D82-CCEA9C65F885}" type="presParOf" srcId="{59940842-469B-47F3-A405-CB2D199EF90D}" destId="{8F53A815-292C-46AD-86E6-26D9509A2F08}" srcOrd="14" destOrd="0" presId="urn:microsoft.com/office/officeart/2005/8/layout/pList1"/>
    <dgm:cxn modelId="{F016CAB4-8E3E-4EF1-8B92-A3AC756E5628}" type="presParOf" srcId="{8F53A815-292C-46AD-86E6-26D9509A2F08}" destId="{92FBB58B-1B09-41E0-9DE9-E44A5B25B956}" srcOrd="0" destOrd="0" presId="urn:microsoft.com/office/officeart/2005/8/layout/pList1"/>
    <dgm:cxn modelId="{9E475F24-43F9-46B4-B0B5-3289055A2ADF}" type="presParOf" srcId="{8F53A815-292C-46AD-86E6-26D9509A2F08}" destId="{248EA429-7EB3-40BE-9453-BA65E32D7F9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3F61B-60A6-4C38-9461-4E4F49D0EB7E}">
      <dsp:nvSpPr>
        <dsp:cNvPr id="0" name=""/>
        <dsp:cNvSpPr/>
      </dsp:nvSpPr>
      <dsp:spPr>
        <a:xfrm>
          <a:off x="2652" y="427242"/>
          <a:ext cx="1773035" cy="122162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84130-D690-493C-ABC0-A04D57D19D88}">
      <dsp:nvSpPr>
        <dsp:cNvPr id="0" name=""/>
        <dsp:cNvSpPr/>
      </dsp:nvSpPr>
      <dsp:spPr>
        <a:xfrm>
          <a:off x="2652" y="1648863"/>
          <a:ext cx="1773035" cy="6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entury Gothic" panose="020B0502020202020204" pitchFamily="34" charset="0"/>
            </a:rPr>
            <a:t>Diagnósticos sobre o Poder Judiciário</a:t>
          </a:r>
          <a:endParaRPr lang="pt-BR" sz="1800" b="1" kern="1200" dirty="0">
            <a:latin typeface="Century Gothic" panose="020B0502020202020204" pitchFamily="34" charset="0"/>
          </a:endParaRPr>
        </a:p>
      </dsp:txBody>
      <dsp:txXfrm>
        <a:off x="2652" y="1648863"/>
        <a:ext cx="1773035" cy="657796"/>
      </dsp:txXfrm>
    </dsp:sp>
    <dsp:sp modelId="{7F7F4AD9-866A-44B8-AF42-DAEFEADDC844}">
      <dsp:nvSpPr>
        <dsp:cNvPr id="0" name=""/>
        <dsp:cNvSpPr/>
      </dsp:nvSpPr>
      <dsp:spPr>
        <a:xfrm>
          <a:off x="1953066" y="427242"/>
          <a:ext cx="1773035" cy="122162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C89BA-6521-4928-AC75-66CDF77D83B4}">
      <dsp:nvSpPr>
        <dsp:cNvPr id="0" name=""/>
        <dsp:cNvSpPr/>
      </dsp:nvSpPr>
      <dsp:spPr>
        <a:xfrm>
          <a:off x="1953066" y="1648863"/>
          <a:ext cx="1773035" cy="6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entury Gothic" panose="020B0502020202020204" pitchFamily="34" charset="0"/>
            </a:rPr>
            <a:t>Gestão de Dados</a:t>
          </a:r>
          <a:endParaRPr lang="pt-BR" sz="1800" b="1" kern="1200" dirty="0">
            <a:latin typeface="Century Gothic" panose="020B0502020202020204" pitchFamily="34" charset="0"/>
          </a:endParaRPr>
        </a:p>
      </dsp:txBody>
      <dsp:txXfrm>
        <a:off x="1953066" y="1648863"/>
        <a:ext cx="1773035" cy="657796"/>
      </dsp:txXfrm>
    </dsp:sp>
    <dsp:sp modelId="{85623DA7-3CEC-4A1B-8AE5-FDCC0F020772}">
      <dsp:nvSpPr>
        <dsp:cNvPr id="0" name=""/>
        <dsp:cNvSpPr/>
      </dsp:nvSpPr>
      <dsp:spPr>
        <a:xfrm>
          <a:off x="4116076" y="427242"/>
          <a:ext cx="1773035" cy="1221621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345EB-503A-4C00-B4BC-152207B1DF81}">
      <dsp:nvSpPr>
        <dsp:cNvPr id="0" name=""/>
        <dsp:cNvSpPr/>
      </dsp:nvSpPr>
      <dsp:spPr>
        <a:xfrm>
          <a:off x="3903480" y="1648863"/>
          <a:ext cx="2198227" cy="6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entury Gothic" panose="020B0502020202020204" pitchFamily="34" charset="0"/>
            </a:rPr>
            <a:t>Parcerias com Instituições de Pesquisa e Universidades</a:t>
          </a:r>
          <a:endParaRPr lang="pt-BR" sz="1800" b="1" kern="1200" dirty="0">
            <a:latin typeface="Century Gothic" panose="020B0502020202020204" pitchFamily="34" charset="0"/>
          </a:endParaRPr>
        </a:p>
      </dsp:txBody>
      <dsp:txXfrm>
        <a:off x="3903480" y="1648863"/>
        <a:ext cx="2198227" cy="657796"/>
      </dsp:txXfrm>
    </dsp:sp>
    <dsp:sp modelId="{4D3905AD-92EF-4DE3-A815-DA0EDF53B6E1}">
      <dsp:nvSpPr>
        <dsp:cNvPr id="0" name=""/>
        <dsp:cNvSpPr/>
      </dsp:nvSpPr>
      <dsp:spPr>
        <a:xfrm>
          <a:off x="6279085" y="427242"/>
          <a:ext cx="1773035" cy="122162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517C1-464D-444D-8D79-13028CDC52B8}">
      <dsp:nvSpPr>
        <dsp:cNvPr id="0" name=""/>
        <dsp:cNvSpPr/>
      </dsp:nvSpPr>
      <dsp:spPr>
        <a:xfrm>
          <a:off x="6279085" y="1648863"/>
          <a:ext cx="1773035" cy="6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entury Gothic" panose="020B0502020202020204" pitchFamily="34" charset="0"/>
            </a:rPr>
            <a:t>Painéis e Aplicativos</a:t>
          </a:r>
          <a:endParaRPr lang="pt-BR" sz="1800" b="1" kern="1200" dirty="0">
            <a:latin typeface="Century Gothic" panose="020B0502020202020204" pitchFamily="34" charset="0"/>
          </a:endParaRPr>
        </a:p>
      </dsp:txBody>
      <dsp:txXfrm>
        <a:off x="6279085" y="1648863"/>
        <a:ext cx="1773035" cy="657796"/>
      </dsp:txXfrm>
    </dsp:sp>
    <dsp:sp modelId="{E3D932AC-E3D3-48B7-9D5D-DF7171982A13}">
      <dsp:nvSpPr>
        <dsp:cNvPr id="0" name=""/>
        <dsp:cNvSpPr/>
      </dsp:nvSpPr>
      <dsp:spPr>
        <a:xfrm>
          <a:off x="215248" y="2954129"/>
          <a:ext cx="1773035" cy="1221621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8D334-CAE5-4B1B-A4BB-30291A674F17}">
      <dsp:nvSpPr>
        <dsp:cNvPr id="0" name=""/>
        <dsp:cNvSpPr/>
      </dsp:nvSpPr>
      <dsp:spPr>
        <a:xfrm>
          <a:off x="215248" y="4132827"/>
          <a:ext cx="1773035" cy="6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entury Gothic" panose="020B0502020202020204" pitchFamily="34" charset="0"/>
            </a:rPr>
            <a:t>Revista</a:t>
          </a:r>
          <a:endParaRPr lang="pt-BR" sz="1800" b="1" kern="1200" dirty="0">
            <a:latin typeface="Century Gothic" panose="020B0502020202020204" pitchFamily="34" charset="0"/>
          </a:endParaRPr>
        </a:p>
      </dsp:txBody>
      <dsp:txXfrm>
        <a:off x="215248" y="4132827"/>
        <a:ext cx="1773035" cy="657796"/>
      </dsp:txXfrm>
    </dsp:sp>
    <dsp:sp modelId="{E2201FD9-C142-4550-8676-9F76568710A6}">
      <dsp:nvSpPr>
        <dsp:cNvPr id="0" name=""/>
        <dsp:cNvSpPr/>
      </dsp:nvSpPr>
      <dsp:spPr>
        <a:xfrm>
          <a:off x="2165662" y="2954129"/>
          <a:ext cx="1773035" cy="1221621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45D92-3514-4FBF-A392-B565A3C88B34}">
      <dsp:nvSpPr>
        <dsp:cNvPr id="0" name=""/>
        <dsp:cNvSpPr/>
      </dsp:nvSpPr>
      <dsp:spPr>
        <a:xfrm>
          <a:off x="2165662" y="4132827"/>
          <a:ext cx="1773035" cy="6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entury Gothic" panose="020B0502020202020204" pitchFamily="34" charset="0"/>
            </a:rPr>
            <a:t>Biblioteca Digital</a:t>
          </a:r>
          <a:endParaRPr lang="pt-BR" sz="1800" b="1" kern="1200" dirty="0">
            <a:latin typeface="Century Gothic" panose="020B0502020202020204" pitchFamily="34" charset="0"/>
          </a:endParaRPr>
        </a:p>
      </dsp:txBody>
      <dsp:txXfrm>
        <a:off x="2165662" y="4132827"/>
        <a:ext cx="1773035" cy="657796"/>
      </dsp:txXfrm>
    </dsp:sp>
    <dsp:sp modelId="{E3AE559F-C5B9-40AB-A9E3-7A052AFEF8B2}">
      <dsp:nvSpPr>
        <dsp:cNvPr id="0" name=""/>
        <dsp:cNvSpPr/>
      </dsp:nvSpPr>
      <dsp:spPr>
        <a:xfrm>
          <a:off x="4116076" y="2954129"/>
          <a:ext cx="1773035" cy="1221621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13762-5F25-4894-BC61-A40CCB1C9F8A}">
      <dsp:nvSpPr>
        <dsp:cNvPr id="0" name=""/>
        <dsp:cNvSpPr/>
      </dsp:nvSpPr>
      <dsp:spPr>
        <a:xfrm>
          <a:off x="4116076" y="4132827"/>
          <a:ext cx="1773035" cy="6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entury Gothic" panose="020B0502020202020204" pitchFamily="34" charset="0"/>
            </a:rPr>
            <a:t>Gestão Documental</a:t>
          </a:r>
          <a:endParaRPr lang="pt-BR" sz="1800" b="1" kern="1200" dirty="0">
            <a:latin typeface="Century Gothic" panose="020B0502020202020204" pitchFamily="34" charset="0"/>
          </a:endParaRPr>
        </a:p>
      </dsp:txBody>
      <dsp:txXfrm>
        <a:off x="4116076" y="4132827"/>
        <a:ext cx="1773035" cy="657796"/>
      </dsp:txXfrm>
    </dsp:sp>
    <dsp:sp modelId="{92FBB58B-1B09-41E0-9DE9-E44A5B25B956}">
      <dsp:nvSpPr>
        <dsp:cNvPr id="0" name=""/>
        <dsp:cNvSpPr/>
      </dsp:nvSpPr>
      <dsp:spPr>
        <a:xfrm>
          <a:off x="6066489" y="2954129"/>
          <a:ext cx="1773035" cy="1221621"/>
        </a:xfrm>
        <a:prstGeom prst="round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EA429-7EB3-40BE-9453-BA65E32D7F98}">
      <dsp:nvSpPr>
        <dsp:cNvPr id="0" name=""/>
        <dsp:cNvSpPr/>
      </dsp:nvSpPr>
      <dsp:spPr>
        <a:xfrm>
          <a:off x="6066489" y="4132827"/>
          <a:ext cx="1773035" cy="6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entury Gothic" panose="020B0502020202020204" pitchFamily="34" charset="0"/>
            </a:rPr>
            <a:t>Memória</a:t>
          </a:r>
          <a:endParaRPr lang="pt-BR" sz="1800" b="1" kern="1200" dirty="0">
            <a:latin typeface="Century Gothic" panose="020B0502020202020204" pitchFamily="34" charset="0"/>
          </a:endParaRPr>
        </a:p>
      </dsp:txBody>
      <dsp:txXfrm>
        <a:off x="6066489" y="4132827"/>
        <a:ext cx="1773035" cy="657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88B9B7-6BD6-4242-A4F6-224583E9BB18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84F729-B429-487C-A996-6CE0DFB5385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97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556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38654-ACD5-41C5-8647-CCB54476A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76D365-785E-452D-9F45-C403F56E6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4C0B01-BE24-457D-9F71-DC11FFA9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4F1B8F-DFE3-4BF7-B882-95DE566932B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CDD0A0-D587-4815-9B22-46367E65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3C1B26-0BA9-47B2-BCD3-718FEDBE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976434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FAEB2-454F-4164-9A3D-12EEADE7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31F606-DE5C-4A77-908B-6A11CA621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BF8739-18D9-4524-98A7-0C769F98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4F1B8F-DFE3-4BF7-B882-95DE566932B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309A28-5235-4792-BC97-0A1EE2A3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CD2B90-190A-4D88-A902-278C0BF2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59226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AABF7E-8619-4E87-8773-BBBD8E148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B8E9A0-DD0A-4813-96E9-03077B42E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A34492-1305-4924-9B5E-54D6FF9E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4F1B8F-DFE3-4BF7-B882-95DE566932B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63CDB1-492C-477C-AC13-190F157B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9469C1-19DB-468F-9FF2-A506A35B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5380906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EB4E3-0A27-4FD1-9E51-EF17E730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CEEEEB-AAFC-497A-B728-7C223F5D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718EB0-6C18-44E0-82ED-F5B84E9E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4F1B8F-DFE3-4BF7-B882-95DE566932B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05DE5E-A9CA-4479-B393-0610B7C2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ED71AC-86EB-408E-9E6A-BA1EE0D5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697815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9A3CC-7918-424D-BBD6-8F9E630D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596B35-CCB4-471D-A008-0A632C53F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F7EF-14D1-43F2-B519-632D58A3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4F1B8F-DFE3-4BF7-B882-95DE566932B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66330C-873C-43E0-9515-5E488A26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FA6517-6F3F-4300-BFE1-693250DA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731454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261B0-E816-44C9-B4E0-0047452E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C6B57-0DCC-4FD6-8344-43C4F97A4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FB9A99-090C-4686-8B73-8552CEE9C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E836E9-9126-42B7-872F-6D2FF370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4F1B8F-DFE3-4BF7-B882-95DE566932B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2A4ED2-47F5-4691-A7C6-2606EC18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A619D9-D030-4E3C-92DB-2733C1F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422721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501ED-A976-496A-8DED-FC14528C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2ADD85-1F0D-44C0-B1C1-7C0A7551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B076D7-5FAF-4800-A5A0-40361E7E6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7B2F2C1-1574-4EC3-B2CD-D21FEC52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CE625C-1728-447E-8635-A1F3E8E68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A8C6D05-65C5-437B-8CB4-930AEF6A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844F69-8BBE-4C0B-965F-D17F50C8E650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24325E-4B9A-4D88-B228-64F19081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9B19DC-2346-45A5-844D-128A1B3E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489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D35B2-C5C0-49BC-9559-E6E4CF56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956B74-E0C7-4415-983A-17BBC97D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4F1B8F-DFE3-4BF7-B882-95DE566932B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44F089-42D6-4CF4-8D25-ED38AFF1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0E9C48-BA66-4AC3-8D9E-122B5EB9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34006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C6EC07-5559-4D08-B379-53DBF415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4F1B8F-DFE3-4BF7-B882-95DE566932B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D99D34-A8E6-48E3-A7D8-231600DD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F5935B-BE66-4A9E-9B89-D3734AE5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929110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FA382-BA6F-4E2C-8C84-C87E858C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B909C8-9513-4142-85BB-4EBABBDA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686BB5-A882-42EF-B68C-964EEC7A1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EE2C89-9EBE-4D0B-BCA9-C18BCD0A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4F1B8F-DFE3-4BF7-B882-95DE566932B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BCFC76-64ED-4CAE-B877-F57A015A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5AD7FE-EB11-4F10-91C5-A147277E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432027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F11C2-535B-4C33-A397-05DC6A8C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6C54EBE-99AA-43C7-A6E8-DD9C2A969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AC702D-9282-4E45-99E1-1B2539D4C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DCFFF5-5A67-4B03-A1EF-EAD33123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E7F2-DD7B-4408-BFB7-EC45C3209AD1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744A8B-EEAA-4230-B80E-054E4EFD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FB1E19-903F-4F5B-B341-4ABC36DE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018-F7B3-46E4-9BAC-07D17613E4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9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E25EC1-22D3-40D4-AB22-72C730ED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2340B6-82D7-474A-9B5E-A83412C3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C475BB-2F32-4F2D-8D93-D0AFDB14A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04F1B8F-DFE3-4BF7-B882-95DE566932B5}" type="datetime1">
              <a:rPr lang="pt-BR" noProof="0" smtClean="0"/>
              <a:t>06/05/2021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115DF9-F7E1-444D-B192-B21E83B9B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A4C3E8-3E99-4305-9753-7B862E64B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7" name="Grupo 95">
            <a:extLst>
              <a:ext uri="{FF2B5EF4-FFF2-40B4-BE49-F238E27FC236}">
                <a16:creationId xmlns:a16="http://schemas.microsoft.com/office/drawing/2014/main" id="{3B37E70B-7F7B-44DF-B8D3-EC416351883F}"/>
              </a:ext>
            </a:extLst>
          </p:cNvPr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0357909D-47AF-4DF8-96BC-C84C21F21FDC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790E7516-93E2-41E8-B7A6-8404F649C6F0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25464248-4D2B-469B-893F-5F2A9C0633E3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6CD27F39-DC14-42A3-AA37-926492F76B9D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76117C96-99EB-4FCE-8C47-07133C3D9FD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5A95D066-5C20-49A9-ADF2-26EBECF5170C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953C5E04-CE69-47F9-BCF8-BEB035EAB9D4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597BF7A6-080A-455C-BBBB-E79BDBB14F3F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36BA2083-5052-411C-8E4A-035273618A6B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5FB180A1-3F9E-455B-8BC3-3642E362A709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85E8DB87-786D-4A17-9ECA-3540F7B18950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F5D011F9-F027-4F4B-BBC3-5460C8D5AA6C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6DCEC088-C2A2-42AA-BE0A-834D982D5961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797D99D5-A569-4D4F-8C69-5514D96AAC77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3FF425F1-8BCC-4A0D-B40A-3F4099DCFC43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16F869EF-4BB1-4872-AEF2-93318B0AF198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112">
              <a:extLst>
                <a:ext uri="{FF2B5EF4-FFF2-40B4-BE49-F238E27FC236}">
                  <a16:creationId xmlns:a16="http://schemas.microsoft.com/office/drawing/2014/main" id="{1A614FCC-E7DC-49D8-82F7-EE784D6DE183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E3CA39C6-7157-4667-97D6-0AAD4D890572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>
                <a:extLst>
                  <a:ext uri="{FF2B5EF4-FFF2-40B4-BE49-F238E27FC236}">
                    <a16:creationId xmlns:a16="http://schemas.microsoft.com/office/drawing/2014/main" id="{1CCEAE91-0AD5-4B82-9BC9-72AD57F335C3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>
                <a:extLst>
                  <a:ext uri="{FF2B5EF4-FFF2-40B4-BE49-F238E27FC236}">
                    <a16:creationId xmlns:a16="http://schemas.microsoft.com/office/drawing/2014/main" id="{7DE1796D-8C0A-42AA-B70D-75F0E56A86DD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>
                <a:extLst>
                  <a:ext uri="{FF2B5EF4-FFF2-40B4-BE49-F238E27FC236}">
                    <a16:creationId xmlns:a16="http://schemas.microsoft.com/office/drawing/2014/main" id="{DAD8CC94-AEFA-44D1-B580-D1258670C7BE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1ED04C7E-B8C7-4E85-826F-279D0C1F92E9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o 135">
                <a:extLst>
                  <a:ext uri="{FF2B5EF4-FFF2-40B4-BE49-F238E27FC236}">
                    <a16:creationId xmlns:a16="http://schemas.microsoft.com/office/drawing/2014/main" id="{C06E8E37-221E-4DDE-8F15-F3998BA9CBE7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ector reto 52">
                  <a:extLst>
                    <a:ext uri="{FF2B5EF4-FFF2-40B4-BE49-F238E27FC236}">
                      <a16:creationId xmlns:a16="http://schemas.microsoft.com/office/drawing/2014/main" id="{85C36B9B-9A8A-4DFA-BCAD-F72B6679D57D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>
                  <a:extLst>
                    <a:ext uri="{FF2B5EF4-FFF2-40B4-BE49-F238E27FC236}">
                      <a16:creationId xmlns:a16="http://schemas.microsoft.com/office/drawing/2014/main" id="{4C5FDF0A-F0F0-4C5C-9993-16D40BECF14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>
                  <a:extLst>
                    <a:ext uri="{FF2B5EF4-FFF2-40B4-BE49-F238E27FC236}">
                      <a16:creationId xmlns:a16="http://schemas.microsoft.com/office/drawing/2014/main" id="{12DF980C-4A65-439E-B543-A05E0223E22D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>
                  <a:extLst>
                    <a:ext uri="{FF2B5EF4-FFF2-40B4-BE49-F238E27FC236}">
                      <a16:creationId xmlns:a16="http://schemas.microsoft.com/office/drawing/2014/main" id="{9838AAA6-4475-4954-99A6-6E83135005DB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>
                  <a:extLst>
                    <a:ext uri="{FF2B5EF4-FFF2-40B4-BE49-F238E27FC236}">
                      <a16:creationId xmlns:a16="http://schemas.microsoft.com/office/drawing/2014/main" id="{D1F3E80C-997E-40C1-B288-3578E4860C3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75AF14DD-54AA-4A57-8819-8B9890D82E6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B4E36209-C65B-430D-B01B-FAF6BEEE051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A26D0B39-B389-40E1-AE5D-CC157B10599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F8B4E187-2A47-4285-A71D-2181763EB90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>
                <a:extLst>
                  <a:ext uri="{FF2B5EF4-FFF2-40B4-BE49-F238E27FC236}">
                    <a16:creationId xmlns:a16="http://schemas.microsoft.com/office/drawing/2014/main" id="{034C21F0-FEBB-4CCD-8A27-5ED36144CAE1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113">
              <a:extLst>
                <a:ext uri="{FF2B5EF4-FFF2-40B4-BE49-F238E27FC236}">
                  <a16:creationId xmlns:a16="http://schemas.microsoft.com/office/drawing/2014/main" id="{B4319E59-473F-40C4-9403-464EC3F8A813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13939338-2C7E-4C59-850B-BA52A5FBCA27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id="{3035A2AA-B167-4884-969C-A9B49A6AA63B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C9C3442E-DA51-49F9-B5F8-686DB5671B8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6A881F4F-9E2E-4C9A-893E-AD4C8C0A8C1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5F6EFB12-F698-41F4-B357-3891BB550DE1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o 119">
                <a:extLst>
                  <a:ext uri="{FF2B5EF4-FFF2-40B4-BE49-F238E27FC236}">
                    <a16:creationId xmlns:a16="http://schemas.microsoft.com/office/drawing/2014/main" id="{324A40C1-7CB5-42A5-8588-015B19D50403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ector reto 36">
                  <a:extLst>
                    <a:ext uri="{FF2B5EF4-FFF2-40B4-BE49-F238E27FC236}">
                      <a16:creationId xmlns:a16="http://schemas.microsoft.com/office/drawing/2014/main" id="{B5AB8589-2C82-4EEB-B7C5-AB1E2B72EBC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>
                  <a:extLst>
                    <a:ext uri="{FF2B5EF4-FFF2-40B4-BE49-F238E27FC236}">
                      <a16:creationId xmlns:a16="http://schemas.microsoft.com/office/drawing/2014/main" id="{A9DA633A-F8BA-47E6-89C8-CA655EB353AB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>
                  <a:extLst>
                    <a:ext uri="{FF2B5EF4-FFF2-40B4-BE49-F238E27FC236}">
                      <a16:creationId xmlns:a16="http://schemas.microsoft.com/office/drawing/2014/main" id="{C73E0618-BCA7-4319-96FA-D50583E4960D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>
                  <a:extLst>
                    <a:ext uri="{FF2B5EF4-FFF2-40B4-BE49-F238E27FC236}">
                      <a16:creationId xmlns:a16="http://schemas.microsoft.com/office/drawing/2014/main" id="{EAB3E168-A201-4976-A5A0-7B3420F47F35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>
                  <a:extLst>
                    <a:ext uri="{FF2B5EF4-FFF2-40B4-BE49-F238E27FC236}">
                      <a16:creationId xmlns:a16="http://schemas.microsoft.com/office/drawing/2014/main" id="{003DE4CB-E5CD-417D-B011-93F424A00A9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6F38ED07-7744-43B7-90A9-57A1DD41211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B1512141-62C2-4E7E-A1E1-4CBF095E56E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537A60BE-6689-4310-B7F4-180D0F7384D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7B922880-D586-447A-A72A-93F87E440C9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ECC9867A-906A-4FCD-B317-26EF86ED1DD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71F698F0-1BA7-43C2-9E88-62AE85CA95F9}"/>
              </a:ext>
            </a:extLst>
          </p:cNvPr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g"/><Relationship Id="rId18" Type="http://schemas.openxmlformats.org/officeDocument/2006/relationships/image" Target="../media/image70.jpe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jpg"/><Relationship Id="rId17" Type="http://schemas.openxmlformats.org/officeDocument/2006/relationships/image" Target="../media/image69.jpeg"/><Relationship Id="rId2" Type="http://schemas.openxmlformats.org/officeDocument/2006/relationships/image" Target="../media/image2.png"/><Relationship Id="rId16" Type="http://schemas.openxmlformats.org/officeDocument/2006/relationships/image" Target="../media/image68.jpe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g"/><Relationship Id="rId5" Type="http://schemas.openxmlformats.org/officeDocument/2006/relationships/image" Target="../media/image57.png"/><Relationship Id="rId15" Type="http://schemas.openxmlformats.org/officeDocument/2006/relationships/image" Target="../media/image67.jpg"/><Relationship Id="rId10" Type="http://schemas.openxmlformats.org/officeDocument/2006/relationships/image" Target="../media/image62.jpg"/><Relationship Id="rId19" Type="http://schemas.openxmlformats.org/officeDocument/2006/relationships/image" Target="../media/image71.jpeg"/><Relationship Id="rId4" Type="http://schemas.openxmlformats.org/officeDocument/2006/relationships/image" Target="../media/image56.png"/><Relationship Id="rId9" Type="http://schemas.openxmlformats.org/officeDocument/2006/relationships/image" Target="../media/image61.jpg"/><Relationship Id="rId14" Type="http://schemas.openxmlformats.org/officeDocument/2006/relationships/image" Target="../media/image6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j.jus.br/oj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hyperlink" Target="mailto:revistacnj@cnj.jus.b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essoexterno.undp.org.br/Public/Jobs/15042021131633_Processo%20IC%2034949-%20Edital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nj-inova.com/" TargetMode="External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j.jus.br/pesquisas-judiciarias/paineis-cnj" TargetMode="External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nj.jus.br/pesquisas-judiciari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gif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jpeg"/><Relationship Id="rId2" Type="http://schemas.openxmlformats.org/officeDocument/2006/relationships/image" Target="../media/image2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0519" y="2808513"/>
            <a:ext cx="9650963" cy="143691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Contribuição do CNJ na produção de dados e pesquisas empíricas aplicadas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688314" y="921513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3200" b="1" dirty="0">
                <a:solidFill>
                  <a:srgbClr val="194256"/>
                </a:solidFill>
                <a:latin typeface="Century Gothic" panose="020B0502020202020204" pitchFamily="34" charset="0"/>
              </a:rPr>
              <a:t>Programa Justiça </a:t>
            </a:r>
            <a:r>
              <a:rPr lang="pt-BR" sz="3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Pesquisa</a:t>
            </a:r>
            <a:endParaRPr lang="pt-BR" sz="3200" b="1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33206" y="1740126"/>
            <a:ext cx="23485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200" b="1" dirty="0">
                <a:solidFill>
                  <a:srgbClr val="194256"/>
                </a:solidFill>
                <a:latin typeface="Century Gothic" panose="020B0502020202020204" pitchFamily="34" charset="0"/>
              </a:rPr>
              <a:t>1ª Edição </a:t>
            </a:r>
            <a:endParaRPr lang="pt-BR" sz="2200" b="1" dirty="0" smtClean="0">
              <a:solidFill>
                <a:srgbClr val="194256"/>
              </a:solidFill>
              <a:latin typeface="Century Gothic" panose="020B0502020202020204" pitchFamily="34" charset="0"/>
            </a:endParaRPr>
          </a:p>
          <a:p>
            <a:r>
              <a:rPr lang="pt-BR" sz="2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(</a:t>
            </a:r>
            <a:r>
              <a:rPr lang="pt-BR" sz="2200" b="1" dirty="0">
                <a:solidFill>
                  <a:srgbClr val="194256"/>
                </a:solidFill>
                <a:latin typeface="Century Gothic" panose="020B0502020202020204" pitchFamily="34" charset="0"/>
              </a:rPr>
              <a:t>2012 – 2015):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194256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033878" y="1740126"/>
            <a:ext cx="277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194256"/>
                </a:solidFill>
                <a:latin typeface="Century Gothic" panose="020B0502020202020204" pitchFamily="34" charset="0"/>
              </a:rPr>
              <a:t>2ª Edição</a:t>
            </a:r>
            <a:r>
              <a:rPr lang="pt-BR" sz="2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pt-BR" sz="2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(2015 – 2017)</a:t>
            </a:r>
            <a:endParaRPr lang="pt-BR" sz="22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 descr="files/conteudo/imagem/2018/04/0e5923ec6cdda3ce207c8e91bc47ec9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78" y="2587244"/>
            <a:ext cx="1061559" cy="1250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iles/conteudo/imagem/2018/04/a0d6ba4be26d44873ab6d87bdc1ec4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78" y="3938711"/>
            <a:ext cx="1061559" cy="1250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iles/conteudo/imagem/2018/04/287c01227b1d288af0c3090b0bdb41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78" y="5291897"/>
            <a:ext cx="1061701" cy="1250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files/conteudo/imagem/2018/03/6329ae83ded62be8b30980f15ae3fb7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39" y="2594146"/>
            <a:ext cx="1062377" cy="1250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files/conteudo/imagem/2018/04/6fc7b504378ffc308e683ebf2507431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44" y="3956123"/>
            <a:ext cx="1061559" cy="1250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files/conteudo/imagem/2018/03/5c1ba4073f6f286855112acb9b0dd1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39" y="5298800"/>
            <a:ext cx="1062377" cy="1250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4" y="2592053"/>
            <a:ext cx="901235" cy="12646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9" y="2628591"/>
            <a:ext cx="901235" cy="126463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3" y="3924824"/>
            <a:ext cx="901235" cy="1264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3" y="5284444"/>
            <a:ext cx="901235" cy="126463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20" y="5284444"/>
            <a:ext cx="901235" cy="126463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07" y="3953159"/>
            <a:ext cx="901235" cy="126463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65" y="3939249"/>
            <a:ext cx="901235" cy="126463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30" y="2711255"/>
            <a:ext cx="980305" cy="144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24" y="4261946"/>
            <a:ext cx="1071716" cy="1440000"/>
          </a:xfrm>
          <a:prstGeom prst="rect">
            <a:avLst/>
          </a:prstGeom>
        </p:spPr>
      </p:pic>
      <p:pic>
        <p:nvPicPr>
          <p:cNvPr id="28" name="Picture 2" descr="http://www.cnj.jus.br/files/conteudo/imagem/2019/05/e686f1ab948c6bb80480641eb2dd386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61" y="2711255"/>
            <a:ext cx="1080755" cy="14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cnj.jus.br/files/conteudo/imagem/2019/05/fff1901267e29802e1d78e45d6f2f77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57" y="4261946"/>
            <a:ext cx="1080755" cy="14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7045530" y="1740126"/>
            <a:ext cx="277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3ª </a:t>
            </a:r>
            <a:r>
              <a:rPr lang="pt-BR" sz="2200" b="1" dirty="0">
                <a:solidFill>
                  <a:srgbClr val="194256"/>
                </a:solidFill>
                <a:latin typeface="Century Gothic" panose="020B0502020202020204" pitchFamily="34" charset="0"/>
              </a:rPr>
              <a:t>Edição</a:t>
            </a:r>
            <a:r>
              <a:rPr lang="pt-BR" sz="2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pt-BR" sz="2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(2017 – 2019)</a:t>
            </a:r>
            <a:endParaRPr lang="pt-BR" sz="22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Picture 2" descr="http://www.cnj.jus.br/files/conteudo/imagem/2019/05/e686f1ab948c6bb80480641eb2dd386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92" y="2701630"/>
            <a:ext cx="1080755" cy="14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cnj.jus.br/files/conteudo/imagem/2019/05/fff1901267e29802e1d78e45d6f2f77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88" y="4252321"/>
            <a:ext cx="1080755" cy="144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3" y="3953159"/>
            <a:ext cx="901235" cy="1264636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65" y="3953159"/>
            <a:ext cx="901235" cy="1264636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9693480" y="1735874"/>
            <a:ext cx="2498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4ª </a:t>
            </a:r>
            <a:r>
              <a:rPr lang="pt-BR" sz="2200" b="1" dirty="0">
                <a:solidFill>
                  <a:srgbClr val="194256"/>
                </a:solidFill>
                <a:latin typeface="Century Gothic" panose="020B0502020202020204" pitchFamily="34" charset="0"/>
              </a:rPr>
              <a:t>Edição</a:t>
            </a:r>
            <a:r>
              <a:rPr lang="pt-BR" sz="2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pt-BR" sz="2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(2020-2021)</a:t>
            </a:r>
            <a:endParaRPr lang="pt-BR" sz="22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33" y="2633759"/>
            <a:ext cx="1852774" cy="2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173755" y="3111300"/>
            <a:ext cx="46574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 autorais e inéditos;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Seção </a:t>
            </a:r>
            <a:r>
              <a:rPr lang="pt-BR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Jurisprudência;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OJS;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duplo-cega;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Pareceristas</a:t>
            </a:r>
            <a:r>
              <a:rPr lang="pt-BR" sz="20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</a:t>
            </a: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doutorado.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Semestral</a:t>
            </a:r>
            <a:r>
              <a:rPr lang="pt-BR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www.cnj.jus.br/ojs</a:t>
            </a: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pt-BR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revistacnj@cnj.jus.br</a:t>
            </a:r>
            <a:r>
              <a:rPr lang="pt-BR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pt-BR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524684" y="1009323"/>
            <a:ext cx="10610849" cy="6665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19425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Revista Eletrônica CNJ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309339" y="2224062"/>
            <a:ext cx="2944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2000" b="1" dirty="0">
                <a:latin typeface="Century Gothic" panose="020B0502020202020204" pitchFamily="34" charset="0"/>
              </a:rPr>
              <a:t> </a:t>
            </a:r>
            <a:r>
              <a:rPr lang="pt-BR" sz="2000" b="1" dirty="0" smtClean="0">
                <a:latin typeface="Century Gothic" panose="020B0502020202020204" pitchFamily="34" charset="0"/>
              </a:rPr>
              <a:t>5º </a:t>
            </a:r>
            <a:r>
              <a:rPr lang="pt-BR" sz="2000" b="1" dirty="0">
                <a:latin typeface="Century Gothic" panose="020B0502020202020204" pitchFamily="34" charset="0"/>
              </a:rPr>
              <a:t>Volume, n. </a:t>
            </a:r>
            <a:r>
              <a:rPr lang="pt-BR" sz="2000" b="1" dirty="0" smtClean="0">
                <a:latin typeface="Century Gothic" panose="020B0502020202020204" pitchFamily="34" charset="0"/>
              </a:rPr>
              <a:t>1</a:t>
            </a:r>
            <a:endParaRPr lang="pt-BR" sz="2000" b="1" dirty="0">
              <a:latin typeface="Century Gothic" panose="020B0502020202020204" pitchFamily="34" charset="0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sz="2000" dirty="0" smtClean="0">
                <a:latin typeface="Century Gothic" panose="020B0502020202020204" pitchFamily="34" charset="0"/>
              </a:rPr>
              <a:t>Publicação: </a:t>
            </a:r>
            <a:r>
              <a:rPr lang="pt-BR" sz="2000" dirty="0" err="1" smtClean="0">
                <a:latin typeface="Century Gothic" panose="020B0502020202020204" pitchFamily="34" charset="0"/>
              </a:rPr>
              <a:t>Jun</a:t>
            </a:r>
            <a:r>
              <a:rPr lang="pt-BR" sz="2000" dirty="0" smtClean="0">
                <a:latin typeface="Century Gothic" panose="020B0502020202020204" pitchFamily="34" charset="0"/>
              </a:rPr>
              <a:t>/2021</a:t>
            </a:r>
            <a:endParaRPr lang="pt-BR" sz="20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t="22749"/>
          <a:stretch/>
        </p:blipFill>
        <p:spPr>
          <a:xfrm>
            <a:off x="309339" y="1009323"/>
            <a:ext cx="2108713" cy="97740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934321" y="1675864"/>
            <a:ext cx="67543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rgbClr val="464B71"/>
                </a:solidFill>
                <a:latin typeface="Noto Serif"/>
              </a:rPr>
              <a:t>Temática </a:t>
            </a:r>
            <a:r>
              <a:rPr lang="pt-BR" sz="2200" dirty="0">
                <a:solidFill>
                  <a:srgbClr val="464B71"/>
                </a:solidFill>
                <a:latin typeface="Noto Serif"/>
              </a:rPr>
              <a:t>dos cinco eixos de gestão do Ministro Luiz </a:t>
            </a:r>
            <a:r>
              <a:rPr lang="pt-BR" sz="2200" dirty="0" err="1" smtClean="0">
                <a:solidFill>
                  <a:srgbClr val="464B71"/>
                </a:solidFill>
                <a:latin typeface="Noto Serif"/>
              </a:rPr>
              <a:t>Fux</a:t>
            </a:r>
            <a:r>
              <a:rPr lang="pt-BR" sz="2200" dirty="0" smtClean="0">
                <a:solidFill>
                  <a:srgbClr val="464B71"/>
                </a:solidFill>
                <a:latin typeface="Noto Serif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464B71"/>
                </a:solidFill>
                <a:latin typeface="Noto Serif"/>
              </a:rPr>
              <a:t>proteção </a:t>
            </a:r>
            <a:r>
              <a:rPr lang="pt-BR" sz="2200" dirty="0">
                <a:solidFill>
                  <a:srgbClr val="464B71"/>
                </a:solidFill>
                <a:latin typeface="Noto Serif"/>
              </a:rPr>
              <a:t>dos direitos humanos e do meio ambiente; </a:t>
            </a:r>
            <a:endParaRPr lang="pt-BR" sz="2200" dirty="0" smtClean="0">
              <a:solidFill>
                <a:srgbClr val="464B71"/>
              </a:solidFill>
              <a:latin typeface="Noto Serif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464B71"/>
                </a:solidFill>
                <a:latin typeface="Noto Serif"/>
              </a:rPr>
              <a:t>garantia </a:t>
            </a:r>
            <a:r>
              <a:rPr lang="pt-BR" sz="2200" dirty="0">
                <a:solidFill>
                  <a:srgbClr val="464B71"/>
                </a:solidFill>
                <a:latin typeface="Noto Serif"/>
              </a:rPr>
              <a:t>da segurança jurídica conducente à otimização do ambiente de negócios no Brasil</a:t>
            </a:r>
            <a:r>
              <a:rPr lang="pt-BR" sz="2200" dirty="0" smtClean="0">
                <a:solidFill>
                  <a:srgbClr val="464B71"/>
                </a:solidFill>
                <a:latin typeface="Noto Serif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464B71"/>
                </a:solidFill>
                <a:latin typeface="Noto Serif"/>
              </a:rPr>
              <a:t>combate </a:t>
            </a:r>
            <a:r>
              <a:rPr lang="pt-BR" sz="2200" dirty="0">
                <a:solidFill>
                  <a:srgbClr val="464B71"/>
                </a:solidFill>
                <a:latin typeface="Noto Serif"/>
              </a:rPr>
              <a:t>à corrupção, ao crime organizado e à lavagem de dinheiro, com a consequente recuperação de ativos; </a:t>
            </a:r>
            <a:endParaRPr lang="pt-BR" sz="2200" dirty="0" smtClean="0">
              <a:solidFill>
                <a:srgbClr val="464B71"/>
              </a:solidFill>
              <a:latin typeface="Noto Serif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464B71"/>
                </a:solidFill>
                <a:latin typeface="Noto Serif"/>
              </a:rPr>
              <a:t>incentivo </a:t>
            </a:r>
            <a:r>
              <a:rPr lang="pt-BR" sz="2200" dirty="0">
                <a:solidFill>
                  <a:srgbClr val="464B71"/>
                </a:solidFill>
                <a:latin typeface="Noto Serif"/>
              </a:rPr>
              <a:t>ao acesso à justiça digital; e </a:t>
            </a:r>
            <a:endParaRPr lang="pt-BR" sz="2200" dirty="0" smtClean="0">
              <a:solidFill>
                <a:srgbClr val="464B71"/>
              </a:solidFill>
              <a:latin typeface="Noto Serif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464B71"/>
                </a:solidFill>
                <a:latin typeface="Noto Serif"/>
              </a:rPr>
              <a:t>fortalecimento </a:t>
            </a:r>
            <a:r>
              <a:rPr lang="pt-BR" sz="2200" dirty="0">
                <a:solidFill>
                  <a:srgbClr val="464B71"/>
                </a:solidFill>
                <a:latin typeface="Noto Serif"/>
              </a:rPr>
              <a:t>da vocação constitucional do Supremo Tribunal Federal.</a:t>
            </a:r>
            <a:endParaRPr lang="pt-BR" sz="2200" dirty="0">
              <a:solidFill>
                <a:srgbClr val="464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2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688314" y="921513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32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Novas Pesquisas</a:t>
            </a:r>
            <a:endParaRPr lang="pt-BR" sz="3200" b="1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88314" y="1806375"/>
            <a:ext cx="10610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do Contencioso Tributário </a:t>
            </a: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INSPER (em fase de contratação);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 Edital – 5 Eixos da Gestão </a:t>
            </a:r>
            <a:r>
              <a:rPr lang="pt-BR" sz="2000" dirty="0" err="1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Fux</a:t>
            </a:r>
            <a:endParaRPr lang="pt-BR" sz="2000" dirty="0" smtClean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pt-BR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596" y="3040359"/>
            <a:ext cx="2502454" cy="2502454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>
            <a:off x="4743450" y="323448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Chamada aberta</a:t>
            </a:r>
          </a:p>
          <a:p>
            <a:r>
              <a:rPr lang="pt-BR" dirty="0" smtClean="0"/>
              <a:t>Realizar </a:t>
            </a:r>
            <a:r>
              <a:rPr lang="pt-BR" dirty="0"/>
              <a:t>pesquisa sobre alguns dos principais pontos relacionados ao fluxo processual dos Juizados Especiais Federais e do sistema recursal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b="1" dirty="0" smtClean="0"/>
              <a:t>PNUD</a:t>
            </a:r>
            <a:endParaRPr lang="pt-BR" b="1" dirty="0">
              <a:hlinkClick r:id="rId4"/>
            </a:endParaRPr>
          </a:p>
          <a:p>
            <a:r>
              <a:rPr lang="pt-BR" dirty="0" smtClean="0">
                <a:hlinkClick r:id="rId4"/>
              </a:rPr>
              <a:t>https</a:t>
            </a:r>
            <a:r>
              <a:rPr lang="pt-BR" dirty="0">
                <a:hlinkClick r:id="rId4"/>
              </a:rPr>
              <a:t>://acessoexterno.undp.org.br/Public/Jobs/15042021131633_Processo%20IC%2034949-%</a:t>
            </a:r>
            <a:r>
              <a:rPr lang="pt-BR" dirty="0" smtClean="0">
                <a:hlinkClick r:id="rId4"/>
              </a:rPr>
              <a:t>20Edital.pdf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1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49B0F472-CE16-466B-AA04-191A24A6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304" y="1232781"/>
            <a:ext cx="8010548" cy="44109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Instituída pela </a:t>
            </a:r>
            <a:r>
              <a:rPr lang="pt-BR" sz="24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Resolução CNJ nº 331</a:t>
            </a: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, de 20 de agosto de 2020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Meta-dados dos processos judiciais </a:t>
            </a: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em tramitação desde 2015, com informações dos números dos processos, partes, classes, assuntos, movimentos, endereço, unidades judiciárias, entre outras;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Permite </a:t>
            </a:r>
            <a:r>
              <a:rPr lang="pt-BR" sz="24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diagnósticos</a:t>
            </a: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 sobre qualquer matéria do direito, desde que o assunto esteja cadastrado nas tabelas processuais unificadas;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Otimização da </a:t>
            </a:r>
            <a:r>
              <a:rPr lang="pt-BR" sz="24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força de trabalho </a:t>
            </a: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e eliminação de cadastros com alimentação manual;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Melhoria dos dados estatísticos</a:t>
            </a:r>
            <a:r>
              <a:rPr lang="pt-BR" sz="2400" dirty="0">
                <a:solidFill>
                  <a:srgbClr val="194256"/>
                </a:solidFill>
                <a:latin typeface="Century Gothic" panose="020B0502020202020204" pitchFamily="34" charset="0"/>
              </a:rPr>
              <a:t>;</a:t>
            </a:r>
            <a:endParaRPr lang="pt-BR" sz="2400" dirty="0" smtClean="0">
              <a:solidFill>
                <a:srgbClr val="194256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Dados serão disponibilizados por API e Painéis.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“Novo” Justiça em Números!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7" y="2584203"/>
            <a:ext cx="3182803" cy="10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89" y="956515"/>
            <a:ext cx="8856469" cy="49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8678" y="1515363"/>
            <a:ext cx="3504197" cy="35115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Art. 3º Os painéis com os dados de litigiosidade deverão conter, no mínimo: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I – número de processos novos, pendentes, baixados, julgados, sobrestados e suspensos;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II – indicadores de desempenho e produtividade, tais como taxa de congestionamento, índice de atendimento à demanda e tempo de duração dos processos;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III – indicadores de recorribilidade;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IV – indicadores de acesso à Justiça;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V – indicadores de conciliação; 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VI – índice de processos eletrônicos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4486275" y="1515363"/>
            <a:ext cx="69723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Art. 4º As informações a que se referem o art. 3º deverão permitir consulta segregada segundo os seguintes parâmetros</a:t>
            </a:r>
          </a:p>
          <a:p>
            <a:r>
              <a:rPr lang="pt-BR" sz="1600" dirty="0"/>
              <a:t>I – por ano e mês de referência;</a:t>
            </a:r>
          </a:p>
          <a:p>
            <a:r>
              <a:rPr lang="pt-BR" sz="1600" dirty="0"/>
              <a:t>II – por segmento de Justiça;</a:t>
            </a:r>
          </a:p>
          <a:p>
            <a:r>
              <a:rPr lang="pt-BR" sz="1600" dirty="0"/>
              <a:t>III – por tribunal;</a:t>
            </a:r>
          </a:p>
          <a:p>
            <a:r>
              <a:rPr lang="pt-BR" sz="1600" dirty="0"/>
              <a:t>IV – por unidade judiciária;</a:t>
            </a:r>
          </a:p>
          <a:p>
            <a:r>
              <a:rPr lang="pt-BR" sz="1600" dirty="0"/>
              <a:t>V – por instância, separando-se o primeiro grau entre juízo comum, juizado especial, turmas recursais, além do 2º grau e tribunais superiores;</a:t>
            </a:r>
          </a:p>
          <a:p>
            <a:r>
              <a:rPr lang="pt-BR" sz="1600" dirty="0"/>
              <a:t>VI – por unidade federativa (UF);</a:t>
            </a:r>
          </a:p>
          <a:p>
            <a:r>
              <a:rPr lang="pt-BR" sz="1600" dirty="0"/>
              <a:t>VII – por município-sede da unidade judiciária;</a:t>
            </a:r>
          </a:p>
          <a:p>
            <a:r>
              <a:rPr lang="pt-BR" sz="1600" dirty="0"/>
              <a:t>VIII – por tipo de processo (conhecimento ou execução);</a:t>
            </a:r>
          </a:p>
          <a:p>
            <a:r>
              <a:rPr lang="pt-BR" sz="1600" dirty="0"/>
              <a:t>IX – pela forma de tramitação processual, se física ou eletrônica;</a:t>
            </a:r>
          </a:p>
          <a:p>
            <a:r>
              <a:rPr lang="pt-BR" sz="1600" dirty="0"/>
              <a:t>X – pela adesão ao juízo 100% digital;</a:t>
            </a:r>
          </a:p>
          <a:p>
            <a:r>
              <a:rPr lang="pt-BR" sz="1600" dirty="0"/>
              <a:t>XI – pela adesão ao Núcleo de Justiça 4.0;</a:t>
            </a:r>
          </a:p>
          <a:p>
            <a:r>
              <a:rPr lang="pt-BR" sz="1600" dirty="0"/>
              <a:t>XII – por classe, segundo as tabelas processuais unificadas (TPU);</a:t>
            </a:r>
          </a:p>
          <a:p>
            <a:r>
              <a:rPr lang="pt-BR" sz="1600" dirty="0"/>
              <a:t>XIII – por assunto, segundo as tabelas processuais unificadas; e</a:t>
            </a:r>
          </a:p>
          <a:p>
            <a:r>
              <a:rPr lang="pt-BR" sz="1600" dirty="0"/>
              <a:t>XIV – por Objetivo do Desenvolvimento Sustentável (ODS).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48678" y="993747"/>
            <a:ext cx="10886072" cy="43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000" b="1" dirty="0" smtClean="0">
                <a:solidFill>
                  <a:srgbClr val="3C4369"/>
                </a:solidFill>
              </a:rPr>
              <a:t>Painel de Estatística - Portaria 119/2021</a:t>
            </a:r>
            <a:endParaRPr lang="pt-BR" sz="2000" b="1" dirty="0">
              <a:solidFill>
                <a:srgbClr val="3C43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23811" y="1306053"/>
            <a:ext cx="10029840" cy="43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rgbClr val="3C4369"/>
                </a:solidFill>
              </a:rPr>
              <a:t>Inovação</a:t>
            </a:r>
            <a:endParaRPr lang="pt-BR" sz="4000" b="1" dirty="0">
              <a:solidFill>
                <a:srgbClr val="3C4369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447" y="1523999"/>
            <a:ext cx="4228303" cy="42663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23248" r="15668"/>
          <a:stretch/>
        </p:blipFill>
        <p:spPr>
          <a:xfrm>
            <a:off x="242728" y="1036266"/>
            <a:ext cx="3113935" cy="200904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227120" y="3087833"/>
            <a:ext cx="4254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entury Gothic" panose="020B0502020202020204" pitchFamily="34" charset="0"/>
                <a:hlinkClick r:id="rId5"/>
              </a:rPr>
              <a:t>https://www.cnj-inova.com/</a:t>
            </a:r>
            <a:r>
              <a:rPr lang="pt-BR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110115" y="3330253"/>
            <a:ext cx="2376409" cy="43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3200" b="1" dirty="0" smtClean="0">
                <a:solidFill>
                  <a:srgbClr val="3C4369"/>
                </a:solidFill>
              </a:rPr>
              <a:t>Vencedores: </a:t>
            </a:r>
            <a:r>
              <a:rPr lang="pt-BR" sz="3200" dirty="0" err="1" smtClean="0">
                <a:solidFill>
                  <a:srgbClr val="3C4369"/>
                </a:solidFill>
              </a:rPr>
              <a:t>FaxinaJud</a:t>
            </a:r>
            <a:endParaRPr lang="pt-BR" sz="3200" dirty="0" smtClean="0">
              <a:solidFill>
                <a:srgbClr val="3C436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200" dirty="0" err="1" smtClean="0">
                <a:solidFill>
                  <a:srgbClr val="3C4369"/>
                </a:solidFill>
              </a:rPr>
              <a:t>Eita</a:t>
            </a:r>
            <a:r>
              <a:rPr lang="pt-BR" sz="3200" dirty="0" smtClean="0">
                <a:solidFill>
                  <a:srgbClr val="3C4369"/>
                </a:solidFill>
              </a:rPr>
              <a:t>!</a:t>
            </a:r>
            <a:endParaRPr lang="pt-BR" sz="3200" dirty="0">
              <a:solidFill>
                <a:srgbClr val="3C43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7585" y="1070262"/>
            <a:ext cx="1027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13402" r="58228" b="18702"/>
          <a:stretch/>
        </p:blipFill>
        <p:spPr>
          <a:xfrm>
            <a:off x="561975" y="1442516"/>
            <a:ext cx="2433339" cy="26914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581" y="1651287"/>
            <a:ext cx="2667000" cy="38909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b="24580"/>
          <a:stretch/>
        </p:blipFill>
        <p:spPr>
          <a:xfrm>
            <a:off x="6415326" y="1931517"/>
            <a:ext cx="2322897" cy="38692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490" y="1491961"/>
            <a:ext cx="2673417" cy="441959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45" y="4192303"/>
            <a:ext cx="2967038" cy="1719257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238058" y="1026159"/>
            <a:ext cx="10610849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pt-BR" dirty="0"/>
              <a:t>Painéis - </a:t>
            </a:r>
            <a:r>
              <a:rPr lang="pt-BR" dirty="0">
                <a:hlinkClick r:id="rId8"/>
              </a:rPr>
              <a:t>https://</a:t>
            </a:r>
            <a:r>
              <a:rPr lang="pt-BR" dirty="0" smtClean="0">
                <a:hlinkClick r:id="rId8"/>
              </a:rPr>
              <a:t>www.cnj.jus.br/pesquisas-judiciarias/paineis-cnj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49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6C02871-56F3-4612-BF5A-341FFC92FAF9}"/>
              </a:ext>
            </a:extLst>
          </p:cNvPr>
          <p:cNvSpPr txBox="1"/>
          <p:nvPr/>
        </p:nvSpPr>
        <p:spPr>
          <a:xfrm>
            <a:off x="0" y="2711436"/>
            <a:ext cx="12191188" cy="1701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pt-BR" sz="4100" dirty="0"/>
              <a:t>Obrigada</a:t>
            </a:r>
            <a:r>
              <a:rPr lang="pt-BR" sz="4100" dirty="0" smtClean="0"/>
              <a:t>!</a:t>
            </a:r>
          </a:p>
          <a:p>
            <a:pPr algn="ctr"/>
            <a:r>
              <a:rPr lang="pt-BR" sz="4100" dirty="0" smtClean="0">
                <a:hlinkClick r:id="rId4"/>
              </a:rPr>
              <a:t>www.cnj.jus.br/pesquisas-judiciarias</a:t>
            </a:r>
            <a:endParaRPr lang="pt-BR" sz="4100" dirty="0" smtClean="0"/>
          </a:p>
          <a:p>
            <a:pPr algn="ctr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966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3804" y="876855"/>
            <a:ext cx="11954577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3C4369"/>
                </a:solidFill>
                <a:latin typeface="Century Gothic" panose="020B0502020202020204" pitchFamily="34" charset="0"/>
              </a:rPr>
              <a:t>Departamento de Pesquisas Judiciárias (DPJ)</a:t>
            </a:r>
            <a:endParaRPr lang="pt-BR" sz="3200" b="1" dirty="0">
              <a:solidFill>
                <a:srgbClr val="3C4369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73070437"/>
              </p:ext>
            </p:extLst>
          </p:nvPr>
        </p:nvGraphicFramePr>
        <p:xfrm>
          <a:off x="1965526" y="1133926"/>
          <a:ext cx="8054774" cy="479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9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8158" y="1109108"/>
            <a:ext cx="8616192" cy="615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194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multidisciplinar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194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sultado de imagem para equipe multidiscipli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19" y="1983831"/>
            <a:ext cx="6572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961319" y="4972038"/>
            <a:ext cx="6812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kern="0" dirty="0">
                <a:ln/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Direito, Estatística, Tecnologia </a:t>
            </a:r>
            <a:r>
              <a:rPr lang="pt-BR" sz="2400" kern="0">
                <a:ln/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2400" kern="0" smtClean="0">
                <a:ln/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</a:t>
            </a:r>
            <a:r>
              <a:rPr lang="pt-BR" sz="2400" kern="0" dirty="0">
                <a:ln/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kern="0" dirty="0" smtClean="0">
                <a:ln/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Ciências Sociais Biblioteconomia</a:t>
            </a:r>
            <a:r>
              <a:rPr lang="pt-BR" sz="2400" kern="0" dirty="0">
                <a:ln/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kern="0" dirty="0" smtClean="0">
                <a:ln/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Arquivologia, História, Letras</a:t>
            </a:r>
            <a:r>
              <a:rPr lang="pt-BR" sz="2400" kern="0" dirty="0">
                <a:ln/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kern="0" dirty="0" smtClean="0">
                <a:ln/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Administração</a:t>
            </a:r>
            <a:r>
              <a:rPr lang="pt-BR" sz="2400" kern="0" dirty="0">
                <a:ln/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6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64925" y="5626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Parcerias já realizadas</a:t>
            </a:r>
            <a:endParaRPr lang="pt-BR" sz="4000" b="1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43" y="3538360"/>
            <a:ext cx="1328491" cy="7809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8" y="2194461"/>
            <a:ext cx="1218230" cy="10441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59" t="13857" r="71325" b="79117"/>
          <a:stretch/>
        </p:blipFill>
        <p:spPr>
          <a:xfrm>
            <a:off x="2343905" y="2742844"/>
            <a:ext cx="1358675" cy="5755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/>
          <a:srcRect l="17935" t="10609" r="69239" b="79802"/>
          <a:stretch/>
        </p:blipFill>
        <p:spPr>
          <a:xfrm>
            <a:off x="9617101" y="1764882"/>
            <a:ext cx="1563757" cy="657277"/>
          </a:xfrm>
          <a:prstGeom prst="rect">
            <a:avLst/>
          </a:prstGeom>
        </p:spPr>
      </p:pic>
      <p:pic>
        <p:nvPicPr>
          <p:cNvPr id="8" name="Picture 6" descr="Resultado de imagem para puc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6" y="4960838"/>
            <a:ext cx="1652177" cy="6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ufr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475" y="5074509"/>
            <a:ext cx="1038983" cy="8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m para fgv-s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22" y="3763117"/>
            <a:ext cx="1807869" cy="12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0285340" y="4811490"/>
            <a:ext cx="176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FGV-SP e FGV-RJ</a:t>
            </a:r>
          </a:p>
        </p:txBody>
      </p:sp>
      <p:pic>
        <p:nvPicPr>
          <p:cNvPr id="14" name="Picture 6" descr="Resultado de imagem para pucp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r="19482"/>
          <a:stretch/>
        </p:blipFill>
        <p:spPr bwMode="auto">
          <a:xfrm>
            <a:off x="10910927" y="2537429"/>
            <a:ext cx="923711" cy="112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esultado de imagem para us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74" y="3047208"/>
            <a:ext cx="1205948" cy="9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Resultado de imagem para unica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18" y="4119986"/>
            <a:ext cx="1937026" cy="7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Resultado de imagem para sbd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57" y="1929160"/>
            <a:ext cx="2015456" cy="6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Resultado de imagem para FBS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65" y="2794577"/>
            <a:ext cx="18954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Resultado de imagem para Fundação José Arthur Boiteux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23" y="2794577"/>
            <a:ext cx="1516262" cy="5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6"/>
          <a:srcRect l="19858" t="13531" r="61818" b="77907"/>
          <a:stretch/>
        </p:blipFill>
        <p:spPr>
          <a:xfrm>
            <a:off x="4745021" y="4085185"/>
            <a:ext cx="2234045" cy="56111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38" y="5105842"/>
            <a:ext cx="1614843" cy="409561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9" b="27744"/>
          <a:stretch/>
        </p:blipFill>
        <p:spPr>
          <a:xfrm>
            <a:off x="7054631" y="2160828"/>
            <a:ext cx="1949336" cy="55245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11544" r="22539"/>
          <a:stretch/>
        </p:blipFill>
        <p:spPr>
          <a:xfrm>
            <a:off x="353087" y="4728578"/>
            <a:ext cx="2250969" cy="676014"/>
          </a:xfrm>
          <a:prstGeom prst="rect">
            <a:avLst/>
          </a:prstGeom>
        </p:spPr>
      </p:pic>
      <p:pic>
        <p:nvPicPr>
          <p:cNvPr id="1026" name="Picture 2" descr="Núcleo de concursos | UFP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43" y="3649175"/>
            <a:ext cx="1069220" cy="6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86880" y="1734409"/>
            <a:ext cx="8795320" cy="13285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450"/>
              </a:spcAft>
            </a:pPr>
            <a:r>
              <a:rPr lang="pt-BR" sz="24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Mais de 115 </a:t>
            </a:r>
            <a:r>
              <a:rPr lang="pt-BR" sz="2400" b="1" dirty="0">
                <a:solidFill>
                  <a:srgbClr val="194256"/>
                </a:solidFill>
                <a:latin typeface="Century Gothic" panose="020B0502020202020204" pitchFamily="34" charset="0"/>
              </a:rPr>
              <a:t>Pesquisas </a:t>
            </a:r>
            <a:r>
              <a:rPr lang="pt-BR" sz="24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Publicadas + 11 Painéis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  <a:p>
            <a:pPr marL="701675" lvl="1" indent="-342900" algn="just">
              <a:spcAft>
                <a:spcPts val="450"/>
              </a:spcAft>
              <a:buFont typeface="Arial"/>
              <a:buChar char="•"/>
            </a:pP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81 (71%) </a:t>
            </a:r>
            <a:r>
              <a:rPr lang="pt-BR" sz="2400" dirty="0"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produzidas internamente pela equipe DPJ.</a:t>
            </a:r>
          </a:p>
          <a:p>
            <a:pPr marL="701675" lvl="1" indent="-342900" algn="just">
              <a:spcAft>
                <a:spcPts val="450"/>
              </a:spcAft>
              <a:buFont typeface="Arial"/>
              <a:buChar char="•"/>
            </a:pPr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33 (29%) </a:t>
            </a:r>
            <a:r>
              <a:rPr lang="pt-BR" sz="2400" dirty="0"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contratadas ou em parceria institucional.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04604" y="940621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Publicações DPJ </a:t>
            </a:r>
            <a:r>
              <a:rPr lang="pt-BR" sz="36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a partir de 2010</a:t>
            </a:r>
            <a:endParaRPr lang="pt-BR" sz="3600" b="1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42" y="3190225"/>
            <a:ext cx="815105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nj.jus.br/images/programas/justica-em-numeros/capa_justia_numeros_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39" y="2219503"/>
            <a:ext cx="1350000" cy="180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apa justica em numeros 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214" y="2219503"/>
            <a:ext cx="1342449" cy="180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8029" y="4744805"/>
            <a:ext cx="1224000" cy="17319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9038" y="4744805"/>
            <a:ext cx="1274712" cy="180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008399" y="1773540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2014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446398" y="1773540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2013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4667" y="4329244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2012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58938" y="4340155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2011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36354" y="4329244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2010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04973" y="4340591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2009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267289" y="4340591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2008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629385" y="4340591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2007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974932" y="4340591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2006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334466" y="4340591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2005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386" y="4744805"/>
            <a:ext cx="1255254" cy="180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733" y="4744805"/>
            <a:ext cx="1289193" cy="180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0848" y="4744805"/>
            <a:ext cx="1257154" cy="1800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6272" y="4744805"/>
            <a:ext cx="1277401" cy="180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8431" y="4744805"/>
            <a:ext cx="1252150" cy="180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111" y="2219503"/>
            <a:ext cx="1342449" cy="18000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7609295" y="1773540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2015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0907" y="2219503"/>
            <a:ext cx="1343646" cy="18000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6212690" y="1773540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2016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24" y="2219503"/>
            <a:ext cx="1352451" cy="18000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4824209" y="1773540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2017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383383" y="1773540"/>
            <a:ext cx="7200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2018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879285" y="1773540"/>
            <a:ext cx="8843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2019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74533" y="952983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194256"/>
                </a:solidFill>
                <a:latin typeface="Century Gothic" panose="020B0502020202020204" pitchFamily="34" charset="0"/>
              </a:rPr>
              <a:t> </a:t>
            </a:r>
            <a:r>
              <a:rPr lang="pt-BR" sz="40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16 </a:t>
            </a:r>
            <a:r>
              <a:rPr lang="pt-BR" sz="4000" b="1" dirty="0">
                <a:solidFill>
                  <a:srgbClr val="194256"/>
                </a:solidFill>
                <a:latin typeface="Century Gothic" panose="020B0502020202020204" pitchFamily="34" charset="0"/>
              </a:rPr>
              <a:t>anos da Série Justiça em Números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3" y="2234595"/>
            <a:ext cx="1375134" cy="1800000"/>
          </a:xfrm>
          <a:prstGeom prst="rect">
            <a:avLst/>
          </a:prstGeom>
        </p:spPr>
      </p:pic>
      <p:pic>
        <p:nvPicPr>
          <p:cNvPr id="31" name="Picture 2" descr="http://www.cnj.jus.br/files/conteudo/imagem/2018/08/014895be8edd0cb66c24b9b2029896f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23" y="2219503"/>
            <a:ext cx="1350000" cy="180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iles/conteudo/imagem/2019/08/a9dca11a14e713b304fdd3051899ed0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19" y="2219503"/>
            <a:ext cx="1348287" cy="180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ixaDeTexto 32"/>
          <p:cNvSpPr txBox="1"/>
          <p:nvPr/>
        </p:nvSpPr>
        <p:spPr>
          <a:xfrm>
            <a:off x="419923" y="1821597"/>
            <a:ext cx="8843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2020</a:t>
            </a:r>
            <a:endParaRPr lang="pt-BR" sz="2400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6" descr="capa justica em numeros 20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7" y="4744805"/>
            <a:ext cx="1350000" cy="180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923" y="4744805"/>
            <a:ext cx="127211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27" y="1716386"/>
            <a:ext cx="1929727" cy="269689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61055" y="4587456"/>
            <a:ext cx="64034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Os resultados da pesquisa foram utilizados como fundamentação no Voto no Exmo. Ministro </a:t>
            </a:r>
            <a:r>
              <a:rPr lang="pt-BR" dirty="0" err="1"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Fachin</a:t>
            </a:r>
            <a:r>
              <a:rPr lang="pt-BR" dirty="0"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 no HC 143.988, decidido por unanimidade na 2ª Turma, no sentido de </a:t>
            </a:r>
            <a:r>
              <a:rPr lang="pt-BR" dirty="0">
                <a:solidFill>
                  <a:srgbClr val="19425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as unidades de execução de medida socioeducativa de internação de adolescentes não ultrapassem a capacidade projetada de internação prevista para cada unidade</a:t>
            </a:r>
            <a:endParaRPr lang="pt-BR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25110" y="4792745"/>
            <a:ext cx="4148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Ao </a:t>
            </a:r>
            <a:r>
              <a:rPr lang="pt-BR" dirty="0">
                <a:solidFill>
                  <a:srgbClr val="194256"/>
                </a:solidFill>
                <a:latin typeface="Century Gothic" panose="020B0502020202020204" pitchFamily="34" charset="0"/>
              </a:rPr>
              <a:t>mostrar a situação do acolhimento do Brasil foi possível reduzir o número de crianças acolhidas, gerando estímulos ao trabalho em prol da infância e juventude.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54" y="1727533"/>
            <a:ext cx="1981200" cy="277977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61055" y="862889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Pesquisas como mecanismos de formulação de política</a:t>
            </a:r>
            <a:endParaRPr lang="pt-BR" sz="2800" b="1" dirty="0">
              <a:solidFill>
                <a:srgbClr val="194256"/>
              </a:solidFill>
              <a:latin typeface="Century Gothic" panose="020B050202020202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82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61055" y="862889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Pesquisas como mecanismos de formulação de política</a:t>
            </a:r>
            <a:endParaRPr lang="pt-BR" sz="2800" b="1" dirty="0">
              <a:solidFill>
                <a:srgbClr val="194256"/>
              </a:solidFill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9120" y="5044780"/>
            <a:ext cx="5087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194256"/>
                </a:solidFill>
                <a:latin typeface="Century Gothic" panose="020B0502020202020204" pitchFamily="34" charset="0"/>
              </a:rPr>
              <a:t>A pesquisa foi utilizada como fundamento para os trabalhos do GT, que apresentou proposta de anteprojeto de lei em agosto de 2020, com vistas a tornar mais justas e mais equânimes os valores de custas judiciais praticadas no Brasil.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288804" y="5073655"/>
            <a:ext cx="4592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194256"/>
                </a:solidFill>
                <a:latin typeface="Century Gothic" panose="020B0502020202020204" pitchFamily="34" charset="0"/>
              </a:rPr>
              <a:t>Com base no diagnóstico o GT apresentou </a:t>
            </a:r>
            <a:r>
              <a:rPr lang="pt-BR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proposta de anteprojeto </a:t>
            </a:r>
            <a:r>
              <a:rPr lang="pt-BR" dirty="0">
                <a:solidFill>
                  <a:srgbClr val="194256"/>
                </a:solidFill>
                <a:latin typeface="Century Gothic" panose="020B0502020202020204" pitchFamily="34" charset="0"/>
              </a:rPr>
              <a:t>de lei para desburocratizar os julgamentos do tribunal do júri, visando dar maior efetividade aos julgamentos dos crimes dolosos contra a </a:t>
            </a:r>
            <a:r>
              <a:rPr lang="pt-BR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vida.</a:t>
            </a:r>
            <a:endParaRPr lang="pt-BR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65" y="1581892"/>
            <a:ext cx="2448267" cy="34104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42" y="1641388"/>
            <a:ext cx="2500479" cy="33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61055" y="862889"/>
            <a:ext cx="10610849" cy="66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Pesquisas como mecanismos de formulação de política</a:t>
            </a:r>
            <a:endParaRPr lang="pt-BR" sz="2800" b="1" dirty="0">
              <a:solidFill>
                <a:srgbClr val="194256"/>
              </a:solidFill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8625" y="5266197"/>
            <a:ext cx="3099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Participação feminina em bancas de concurso, na magistratura e nos cargos de gestão do judiciário. </a:t>
            </a:r>
            <a:endParaRPr lang="pt-BR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40829" y="5127698"/>
            <a:ext cx="3028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Diagnóstico em mais de 3.000 unidades judiciárias – </a:t>
            </a:r>
            <a:r>
              <a:rPr lang="pt-BR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bases públicas</a:t>
            </a:r>
            <a:r>
              <a:rPr lang="pt-BR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. Estrutura física, TI, </a:t>
            </a:r>
            <a:r>
              <a:rPr lang="pt-BR" dirty="0" err="1" smtClean="0">
                <a:solidFill>
                  <a:srgbClr val="194256"/>
                </a:solidFill>
                <a:latin typeface="Century Gothic" panose="020B0502020202020204" pitchFamily="34" charset="0"/>
              </a:rPr>
              <a:t>itinerância</a:t>
            </a:r>
            <a:r>
              <a:rPr lang="pt-BR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, etc.</a:t>
            </a:r>
            <a:endParaRPr lang="pt-BR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60" y="1649276"/>
            <a:ext cx="2409483" cy="3407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76" y="2512674"/>
            <a:ext cx="3713773" cy="208519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677011" y="4850700"/>
            <a:ext cx="3028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Atualização do estudo de cotas para negros – </a:t>
            </a:r>
            <a:r>
              <a:rPr lang="pt-BR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nova projeção</a:t>
            </a:r>
            <a:r>
              <a:rPr lang="pt-BR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: somente atingiremos proporcionalidade em </a:t>
            </a:r>
            <a:r>
              <a:rPr lang="pt-BR" b="1" dirty="0" smtClean="0">
                <a:solidFill>
                  <a:srgbClr val="194256"/>
                </a:solidFill>
                <a:latin typeface="Century Gothic" panose="020B0502020202020204" pitchFamily="34" charset="0"/>
              </a:rPr>
              <a:t>2044</a:t>
            </a:r>
            <a:endParaRPr lang="pt-BR" b="1" dirty="0">
              <a:solidFill>
                <a:srgbClr val="1942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04" y="1649276"/>
            <a:ext cx="1872707" cy="24923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1" y="2392319"/>
            <a:ext cx="1996938" cy="281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928</Words>
  <Application>Microsoft Office PowerPoint</Application>
  <PresentationFormat>Widescreen</PresentationFormat>
  <Paragraphs>118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Noto Serif</vt:lpstr>
      <vt:lpstr>Tahoma</vt:lpstr>
      <vt:lpstr>Times New Roman</vt:lpstr>
      <vt:lpstr>Wingdings</vt:lpstr>
      <vt:lpstr>Tema do Office</vt:lpstr>
      <vt:lpstr>Contribuição do CNJ na produção de dados e pesquisas empíricas aplicadas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das Pesquisas Judiciárias na formulação de políticas públicas</dc:title>
  <dc:creator>Ricardo Marques Rosa</dc:creator>
  <cp:lastModifiedBy>Administrador</cp:lastModifiedBy>
  <cp:revision>31</cp:revision>
  <dcterms:created xsi:type="dcterms:W3CDTF">2020-12-04T15:56:34Z</dcterms:created>
  <dcterms:modified xsi:type="dcterms:W3CDTF">2021-05-06T19:55:52Z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