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81" r:id="rId3"/>
    <p:sldId id="266" r:id="rId4"/>
    <p:sldId id="267" r:id="rId5"/>
    <p:sldId id="268" r:id="rId6"/>
    <p:sldId id="270" r:id="rId7"/>
    <p:sldId id="279" r:id="rId8"/>
    <p:sldId id="280" r:id="rId9"/>
    <p:sldId id="269" r:id="rId10"/>
    <p:sldId id="271" r:id="rId11"/>
    <p:sldId id="272" r:id="rId12"/>
    <p:sldId id="274" r:id="rId13"/>
    <p:sldId id="275" r:id="rId14"/>
    <p:sldId id="263" r:id="rId15"/>
  </p:sldIdLst>
  <p:sldSz cx="12192000" cy="6858000"/>
  <p:notesSz cx="6858000" cy="9144000"/>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7C8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édio 2 - Ênfas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74" autoAdjust="0"/>
    <p:restoredTop sz="94660"/>
  </p:normalViewPr>
  <p:slideViewPr>
    <p:cSldViewPr snapToGrid="0">
      <p:cViewPr varScale="1">
        <p:scale>
          <a:sx n="69" d="100"/>
          <a:sy n="69" d="100"/>
        </p:scale>
        <p:origin x="524"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pt-BR" smtClean="0"/>
              <a:t>Clique para editar o título mestre</a:t>
            </a:r>
            <a:endParaRPr lang="pt-BR"/>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t-BR" smtClean="0"/>
              <a:t>Clique para editar o estilo do subtítulo Mestre</a:t>
            </a:r>
            <a:endParaRPr lang="pt-BR"/>
          </a:p>
        </p:txBody>
      </p:sp>
      <p:sp>
        <p:nvSpPr>
          <p:cNvPr id="4" name="Espaço Reservado para Data 3"/>
          <p:cNvSpPr>
            <a:spLocks noGrp="1"/>
          </p:cNvSpPr>
          <p:nvPr>
            <p:ph type="dt" sz="half" idx="10"/>
          </p:nvPr>
        </p:nvSpPr>
        <p:spPr/>
        <p:txBody>
          <a:bodyPr/>
          <a:lstStyle/>
          <a:p>
            <a:fld id="{F4DCCC0C-54AD-4061-9736-B70633A9FB8A}" type="datetimeFigureOut">
              <a:rPr lang="pt-BR" smtClean="0"/>
              <a:t>05/03/2021</a:t>
            </a:fld>
            <a:endParaRPr lang="pt-BR" dirty="0"/>
          </a:p>
        </p:txBody>
      </p:sp>
      <p:sp>
        <p:nvSpPr>
          <p:cNvPr id="5" name="Espaço Reservado para Rodapé 4"/>
          <p:cNvSpPr>
            <a:spLocks noGrp="1"/>
          </p:cNvSpPr>
          <p:nvPr>
            <p:ph type="ftr" sz="quarter" idx="11"/>
          </p:nvPr>
        </p:nvSpPr>
        <p:spPr/>
        <p:txBody>
          <a:bodyPr/>
          <a:lstStyle/>
          <a:p>
            <a:endParaRPr lang="pt-BR" dirty="0"/>
          </a:p>
        </p:txBody>
      </p:sp>
      <p:sp>
        <p:nvSpPr>
          <p:cNvPr id="6" name="Espaço Reservado para Número de Slide 5"/>
          <p:cNvSpPr>
            <a:spLocks noGrp="1"/>
          </p:cNvSpPr>
          <p:nvPr>
            <p:ph type="sldNum" sz="quarter" idx="12"/>
          </p:nvPr>
        </p:nvSpPr>
        <p:spPr/>
        <p:txBody>
          <a:bodyPr/>
          <a:lstStyle/>
          <a:p>
            <a:fld id="{33043233-4CFC-43A9-B8F6-478CAA0BEF10}" type="slidenum">
              <a:rPr lang="pt-BR" smtClean="0"/>
              <a:t>‹nº›</a:t>
            </a:fld>
            <a:endParaRPr lang="pt-BR" dirty="0"/>
          </a:p>
        </p:txBody>
      </p:sp>
    </p:spTree>
    <p:extLst>
      <p:ext uri="{BB962C8B-B14F-4D97-AF65-F5344CB8AC3E}">
        <p14:creationId xmlns:p14="http://schemas.microsoft.com/office/powerpoint/2010/main" val="34658171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Texto Vertical 2"/>
          <p:cNvSpPr>
            <a:spLocks noGrp="1"/>
          </p:cNvSpPr>
          <p:nvPr>
            <p:ph type="body" orient="vert" idx="1"/>
          </p:nvPr>
        </p:nvSpPr>
        <p:spPr/>
        <p:txBody>
          <a:bodyPr vert="eaVert"/>
          <a:lstStyle/>
          <a:p>
            <a:pPr lvl="0"/>
            <a:r>
              <a:rPr lang="pt-BR" smtClean="0"/>
              <a:t>Editar estilos de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p>
            <a:fld id="{F4DCCC0C-54AD-4061-9736-B70633A9FB8A}" type="datetimeFigureOut">
              <a:rPr lang="pt-BR" smtClean="0"/>
              <a:t>05/03/2021</a:t>
            </a:fld>
            <a:endParaRPr lang="pt-BR" dirty="0"/>
          </a:p>
        </p:txBody>
      </p:sp>
      <p:sp>
        <p:nvSpPr>
          <p:cNvPr id="5" name="Espaço Reservado para Rodapé 4"/>
          <p:cNvSpPr>
            <a:spLocks noGrp="1"/>
          </p:cNvSpPr>
          <p:nvPr>
            <p:ph type="ftr" sz="quarter" idx="11"/>
          </p:nvPr>
        </p:nvSpPr>
        <p:spPr/>
        <p:txBody>
          <a:bodyPr/>
          <a:lstStyle/>
          <a:p>
            <a:endParaRPr lang="pt-BR" dirty="0"/>
          </a:p>
        </p:txBody>
      </p:sp>
      <p:sp>
        <p:nvSpPr>
          <p:cNvPr id="6" name="Espaço Reservado para Número de Slide 5"/>
          <p:cNvSpPr>
            <a:spLocks noGrp="1"/>
          </p:cNvSpPr>
          <p:nvPr>
            <p:ph type="sldNum" sz="quarter" idx="12"/>
          </p:nvPr>
        </p:nvSpPr>
        <p:spPr/>
        <p:txBody>
          <a:bodyPr/>
          <a:lstStyle/>
          <a:p>
            <a:fld id="{33043233-4CFC-43A9-B8F6-478CAA0BEF10}" type="slidenum">
              <a:rPr lang="pt-BR" smtClean="0"/>
              <a:t>‹nº›</a:t>
            </a:fld>
            <a:endParaRPr lang="pt-BR" dirty="0"/>
          </a:p>
        </p:txBody>
      </p:sp>
    </p:spTree>
    <p:extLst>
      <p:ext uri="{BB962C8B-B14F-4D97-AF65-F5344CB8AC3E}">
        <p14:creationId xmlns:p14="http://schemas.microsoft.com/office/powerpoint/2010/main" val="34090824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exto e Título Vertical">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pt-BR" smtClean="0"/>
              <a:t>Clique para editar o título mestre</a:t>
            </a:r>
            <a:endParaRPr lang="pt-BR"/>
          </a:p>
        </p:txBody>
      </p:sp>
      <p:sp>
        <p:nvSpPr>
          <p:cNvPr id="3" name="Espaço Reservado para Texto Vertical 2"/>
          <p:cNvSpPr>
            <a:spLocks noGrp="1"/>
          </p:cNvSpPr>
          <p:nvPr>
            <p:ph type="body" orient="vert" idx="1"/>
          </p:nvPr>
        </p:nvSpPr>
        <p:spPr>
          <a:xfrm>
            <a:off x="838200" y="365125"/>
            <a:ext cx="7734300" cy="5811838"/>
          </a:xfrm>
        </p:spPr>
        <p:txBody>
          <a:bodyPr vert="eaVert"/>
          <a:lstStyle/>
          <a:p>
            <a:pPr lvl="0"/>
            <a:r>
              <a:rPr lang="pt-BR" smtClean="0"/>
              <a:t>Editar estilos de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p>
            <a:fld id="{F4DCCC0C-54AD-4061-9736-B70633A9FB8A}" type="datetimeFigureOut">
              <a:rPr lang="pt-BR" smtClean="0"/>
              <a:t>05/03/2021</a:t>
            </a:fld>
            <a:endParaRPr lang="pt-BR" dirty="0"/>
          </a:p>
        </p:txBody>
      </p:sp>
      <p:sp>
        <p:nvSpPr>
          <p:cNvPr id="5" name="Espaço Reservado para Rodapé 4"/>
          <p:cNvSpPr>
            <a:spLocks noGrp="1"/>
          </p:cNvSpPr>
          <p:nvPr>
            <p:ph type="ftr" sz="quarter" idx="11"/>
          </p:nvPr>
        </p:nvSpPr>
        <p:spPr/>
        <p:txBody>
          <a:bodyPr/>
          <a:lstStyle/>
          <a:p>
            <a:endParaRPr lang="pt-BR" dirty="0"/>
          </a:p>
        </p:txBody>
      </p:sp>
      <p:sp>
        <p:nvSpPr>
          <p:cNvPr id="6" name="Espaço Reservado para Número de Slide 5"/>
          <p:cNvSpPr>
            <a:spLocks noGrp="1"/>
          </p:cNvSpPr>
          <p:nvPr>
            <p:ph type="sldNum" sz="quarter" idx="12"/>
          </p:nvPr>
        </p:nvSpPr>
        <p:spPr/>
        <p:txBody>
          <a:bodyPr/>
          <a:lstStyle/>
          <a:p>
            <a:fld id="{33043233-4CFC-43A9-B8F6-478CAA0BEF10}" type="slidenum">
              <a:rPr lang="pt-BR" smtClean="0"/>
              <a:t>‹nº›</a:t>
            </a:fld>
            <a:endParaRPr lang="pt-BR" dirty="0"/>
          </a:p>
        </p:txBody>
      </p:sp>
    </p:spTree>
    <p:extLst>
      <p:ext uri="{BB962C8B-B14F-4D97-AF65-F5344CB8AC3E}">
        <p14:creationId xmlns:p14="http://schemas.microsoft.com/office/powerpoint/2010/main" val="1427930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Conteúdo 2"/>
          <p:cNvSpPr>
            <a:spLocks noGrp="1"/>
          </p:cNvSpPr>
          <p:nvPr>
            <p:ph idx="1"/>
          </p:nvPr>
        </p:nvSpPr>
        <p:spPr/>
        <p:txBody>
          <a:bodyPr/>
          <a:lstStyle/>
          <a:p>
            <a:pPr lvl="0"/>
            <a:r>
              <a:rPr lang="pt-BR" smtClean="0"/>
              <a:t>Editar estilos de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p>
            <a:fld id="{F4DCCC0C-54AD-4061-9736-B70633A9FB8A}" type="datetimeFigureOut">
              <a:rPr lang="pt-BR" smtClean="0"/>
              <a:t>05/03/2021</a:t>
            </a:fld>
            <a:endParaRPr lang="pt-BR" dirty="0"/>
          </a:p>
        </p:txBody>
      </p:sp>
      <p:sp>
        <p:nvSpPr>
          <p:cNvPr id="5" name="Espaço Reservado para Rodapé 4"/>
          <p:cNvSpPr>
            <a:spLocks noGrp="1"/>
          </p:cNvSpPr>
          <p:nvPr>
            <p:ph type="ftr" sz="quarter" idx="11"/>
          </p:nvPr>
        </p:nvSpPr>
        <p:spPr/>
        <p:txBody>
          <a:bodyPr/>
          <a:lstStyle/>
          <a:p>
            <a:endParaRPr lang="pt-BR" dirty="0"/>
          </a:p>
        </p:txBody>
      </p:sp>
      <p:sp>
        <p:nvSpPr>
          <p:cNvPr id="6" name="Espaço Reservado para Número de Slide 5"/>
          <p:cNvSpPr>
            <a:spLocks noGrp="1"/>
          </p:cNvSpPr>
          <p:nvPr>
            <p:ph type="sldNum" sz="quarter" idx="12"/>
          </p:nvPr>
        </p:nvSpPr>
        <p:spPr/>
        <p:txBody>
          <a:bodyPr/>
          <a:lstStyle/>
          <a:p>
            <a:fld id="{33043233-4CFC-43A9-B8F6-478CAA0BEF10}" type="slidenum">
              <a:rPr lang="pt-BR" smtClean="0"/>
              <a:t>‹nº›</a:t>
            </a:fld>
            <a:endParaRPr lang="pt-BR" dirty="0"/>
          </a:p>
        </p:txBody>
      </p:sp>
    </p:spTree>
    <p:extLst>
      <p:ext uri="{BB962C8B-B14F-4D97-AF65-F5344CB8AC3E}">
        <p14:creationId xmlns:p14="http://schemas.microsoft.com/office/powerpoint/2010/main" val="28685763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pt-BR" smtClean="0"/>
              <a:t>Clique para editar o título mestre</a:t>
            </a:r>
            <a:endParaRPr lang="pt-BR"/>
          </a:p>
        </p:txBody>
      </p:sp>
      <p:sp>
        <p:nvSpPr>
          <p:cNvPr id="3" name="Espaço Reservado para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t-BR" smtClean="0"/>
              <a:t>Editar estilos de texto Mestre</a:t>
            </a:r>
          </a:p>
        </p:txBody>
      </p:sp>
      <p:sp>
        <p:nvSpPr>
          <p:cNvPr id="4" name="Espaço Reservado para Data 3"/>
          <p:cNvSpPr>
            <a:spLocks noGrp="1"/>
          </p:cNvSpPr>
          <p:nvPr>
            <p:ph type="dt" sz="half" idx="10"/>
          </p:nvPr>
        </p:nvSpPr>
        <p:spPr/>
        <p:txBody>
          <a:bodyPr/>
          <a:lstStyle/>
          <a:p>
            <a:fld id="{F4DCCC0C-54AD-4061-9736-B70633A9FB8A}" type="datetimeFigureOut">
              <a:rPr lang="pt-BR" smtClean="0"/>
              <a:t>05/03/2021</a:t>
            </a:fld>
            <a:endParaRPr lang="pt-BR" dirty="0"/>
          </a:p>
        </p:txBody>
      </p:sp>
      <p:sp>
        <p:nvSpPr>
          <p:cNvPr id="5" name="Espaço Reservado para Rodapé 4"/>
          <p:cNvSpPr>
            <a:spLocks noGrp="1"/>
          </p:cNvSpPr>
          <p:nvPr>
            <p:ph type="ftr" sz="quarter" idx="11"/>
          </p:nvPr>
        </p:nvSpPr>
        <p:spPr/>
        <p:txBody>
          <a:bodyPr/>
          <a:lstStyle/>
          <a:p>
            <a:endParaRPr lang="pt-BR" dirty="0"/>
          </a:p>
        </p:txBody>
      </p:sp>
      <p:sp>
        <p:nvSpPr>
          <p:cNvPr id="6" name="Espaço Reservado para Número de Slide 5"/>
          <p:cNvSpPr>
            <a:spLocks noGrp="1"/>
          </p:cNvSpPr>
          <p:nvPr>
            <p:ph type="sldNum" sz="quarter" idx="12"/>
          </p:nvPr>
        </p:nvSpPr>
        <p:spPr/>
        <p:txBody>
          <a:bodyPr/>
          <a:lstStyle/>
          <a:p>
            <a:fld id="{33043233-4CFC-43A9-B8F6-478CAA0BEF10}" type="slidenum">
              <a:rPr lang="pt-BR" smtClean="0"/>
              <a:t>‹nº›</a:t>
            </a:fld>
            <a:endParaRPr lang="pt-BR" dirty="0"/>
          </a:p>
        </p:txBody>
      </p:sp>
    </p:spTree>
    <p:extLst>
      <p:ext uri="{BB962C8B-B14F-4D97-AF65-F5344CB8AC3E}">
        <p14:creationId xmlns:p14="http://schemas.microsoft.com/office/powerpoint/2010/main" val="21668322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Conteúdo 2"/>
          <p:cNvSpPr>
            <a:spLocks noGrp="1"/>
          </p:cNvSpPr>
          <p:nvPr>
            <p:ph sz="half" idx="1"/>
          </p:nvPr>
        </p:nvSpPr>
        <p:spPr>
          <a:xfrm>
            <a:off x="838200" y="1825625"/>
            <a:ext cx="5181600" cy="4351338"/>
          </a:xfrm>
        </p:spPr>
        <p:txBody>
          <a:bodyPr/>
          <a:lstStyle/>
          <a:p>
            <a:pPr lvl="0"/>
            <a:r>
              <a:rPr lang="pt-BR" smtClean="0"/>
              <a:t>Editar estilos de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Conteúdo 3"/>
          <p:cNvSpPr>
            <a:spLocks noGrp="1"/>
          </p:cNvSpPr>
          <p:nvPr>
            <p:ph sz="half" idx="2"/>
          </p:nvPr>
        </p:nvSpPr>
        <p:spPr>
          <a:xfrm>
            <a:off x="6172200" y="1825625"/>
            <a:ext cx="5181600" cy="4351338"/>
          </a:xfrm>
        </p:spPr>
        <p:txBody>
          <a:bodyPr/>
          <a:lstStyle/>
          <a:p>
            <a:pPr lvl="0"/>
            <a:r>
              <a:rPr lang="pt-BR" smtClean="0"/>
              <a:t>Editar estilos de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Espaço Reservado para Data 4"/>
          <p:cNvSpPr>
            <a:spLocks noGrp="1"/>
          </p:cNvSpPr>
          <p:nvPr>
            <p:ph type="dt" sz="half" idx="10"/>
          </p:nvPr>
        </p:nvSpPr>
        <p:spPr/>
        <p:txBody>
          <a:bodyPr/>
          <a:lstStyle/>
          <a:p>
            <a:fld id="{F4DCCC0C-54AD-4061-9736-B70633A9FB8A}" type="datetimeFigureOut">
              <a:rPr lang="pt-BR" smtClean="0"/>
              <a:t>05/03/2021</a:t>
            </a:fld>
            <a:endParaRPr lang="pt-BR" dirty="0"/>
          </a:p>
        </p:txBody>
      </p:sp>
      <p:sp>
        <p:nvSpPr>
          <p:cNvPr id="6" name="Espaço Reservado para Rodapé 5"/>
          <p:cNvSpPr>
            <a:spLocks noGrp="1"/>
          </p:cNvSpPr>
          <p:nvPr>
            <p:ph type="ftr" sz="quarter" idx="11"/>
          </p:nvPr>
        </p:nvSpPr>
        <p:spPr/>
        <p:txBody>
          <a:bodyPr/>
          <a:lstStyle/>
          <a:p>
            <a:endParaRPr lang="pt-BR" dirty="0"/>
          </a:p>
        </p:txBody>
      </p:sp>
      <p:sp>
        <p:nvSpPr>
          <p:cNvPr id="7" name="Espaço Reservado para Número de Slide 6"/>
          <p:cNvSpPr>
            <a:spLocks noGrp="1"/>
          </p:cNvSpPr>
          <p:nvPr>
            <p:ph type="sldNum" sz="quarter" idx="12"/>
          </p:nvPr>
        </p:nvSpPr>
        <p:spPr/>
        <p:txBody>
          <a:bodyPr/>
          <a:lstStyle/>
          <a:p>
            <a:fld id="{33043233-4CFC-43A9-B8F6-478CAA0BEF10}" type="slidenum">
              <a:rPr lang="pt-BR" smtClean="0"/>
              <a:t>‹nº›</a:t>
            </a:fld>
            <a:endParaRPr lang="pt-BR" dirty="0"/>
          </a:p>
        </p:txBody>
      </p:sp>
    </p:spTree>
    <p:extLst>
      <p:ext uri="{BB962C8B-B14F-4D97-AF65-F5344CB8AC3E}">
        <p14:creationId xmlns:p14="http://schemas.microsoft.com/office/powerpoint/2010/main" val="37592989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pt-BR" smtClean="0"/>
              <a:t>Clique para editar o título mestre</a:t>
            </a:r>
            <a:endParaRPr lang="pt-BR"/>
          </a:p>
        </p:txBody>
      </p:sp>
      <p:sp>
        <p:nvSpPr>
          <p:cNvPr id="3" name="Espaço Reservado para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Editar estilos de texto Mestre</a:t>
            </a:r>
          </a:p>
        </p:txBody>
      </p:sp>
      <p:sp>
        <p:nvSpPr>
          <p:cNvPr id="4" name="Espaço Reservado para Conteúdo 3"/>
          <p:cNvSpPr>
            <a:spLocks noGrp="1"/>
          </p:cNvSpPr>
          <p:nvPr>
            <p:ph sz="half" idx="2"/>
          </p:nvPr>
        </p:nvSpPr>
        <p:spPr>
          <a:xfrm>
            <a:off x="839788" y="2505075"/>
            <a:ext cx="5157787" cy="3684588"/>
          </a:xfrm>
        </p:spPr>
        <p:txBody>
          <a:bodyPr/>
          <a:lstStyle/>
          <a:p>
            <a:pPr lvl="0"/>
            <a:r>
              <a:rPr lang="pt-BR" smtClean="0"/>
              <a:t>Editar estilos de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Espaço Reservado para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Editar estilos de texto Mestre</a:t>
            </a:r>
          </a:p>
        </p:txBody>
      </p:sp>
      <p:sp>
        <p:nvSpPr>
          <p:cNvPr id="6" name="Espaço Reservado para Conteúdo 5"/>
          <p:cNvSpPr>
            <a:spLocks noGrp="1"/>
          </p:cNvSpPr>
          <p:nvPr>
            <p:ph sz="quarter" idx="4"/>
          </p:nvPr>
        </p:nvSpPr>
        <p:spPr>
          <a:xfrm>
            <a:off x="6172200" y="2505075"/>
            <a:ext cx="5183188" cy="3684588"/>
          </a:xfrm>
        </p:spPr>
        <p:txBody>
          <a:bodyPr/>
          <a:lstStyle/>
          <a:p>
            <a:pPr lvl="0"/>
            <a:r>
              <a:rPr lang="pt-BR" smtClean="0"/>
              <a:t>Editar estilos de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7" name="Espaço Reservado para Data 6"/>
          <p:cNvSpPr>
            <a:spLocks noGrp="1"/>
          </p:cNvSpPr>
          <p:nvPr>
            <p:ph type="dt" sz="half" idx="10"/>
          </p:nvPr>
        </p:nvSpPr>
        <p:spPr/>
        <p:txBody>
          <a:bodyPr/>
          <a:lstStyle/>
          <a:p>
            <a:fld id="{F4DCCC0C-54AD-4061-9736-B70633A9FB8A}" type="datetimeFigureOut">
              <a:rPr lang="pt-BR" smtClean="0"/>
              <a:t>05/03/2021</a:t>
            </a:fld>
            <a:endParaRPr lang="pt-BR" dirty="0"/>
          </a:p>
        </p:txBody>
      </p:sp>
      <p:sp>
        <p:nvSpPr>
          <p:cNvPr id="8" name="Espaço Reservado para Rodapé 7"/>
          <p:cNvSpPr>
            <a:spLocks noGrp="1"/>
          </p:cNvSpPr>
          <p:nvPr>
            <p:ph type="ftr" sz="quarter" idx="11"/>
          </p:nvPr>
        </p:nvSpPr>
        <p:spPr/>
        <p:txBody>
          <a:bodyPr/>
          <a:lstStyle/>
          <a:p>
            <a:endParaRPr lang="pt-BR" dirty="0"/>
          </a:p>
        </p:txBody>
      </p:sp>
      <p:sp>
        <p:nvSpPr>
          <p:cNvPr id="9" name="Espaço Reservado para Número de Slide 8"/>
          <p:cNvSpPr>
            <a:spLocks noGrp="1"/>
          </p:cNvSpPr>
          <p:nvPr>
            <p:ph type="sldNum" sz="quarter" idx="12"/>
          </p:nvPr>
        </p:nvSpPr>
        <p:spPr/>
        <p:txBody>
          <a:bodyPr/>
          <a:lstStyle/>
          <a:p>
            <a:fld id="{33043233-4CFC-43A9-B8F6-478CAA0BEF10}" type="slidenum">
              <a:rPr lang="pt-BR" smtClean="0"/>
              <a:t>‹nº›</a:t>
            </a:fld>
            <a:endParaRPr lang="pt-BR" dirty="0"/>
          </a:p>
        </p:txBody>
      </p:sp>
    </p:spTree>
    <p:extLst>
      <p:ext uri="{BB962C8B-B14F-4D97-AF65-F5344CB8AC3E}">
        <p14:creationId xmlns:p14="http://schemas.microsoft.com/office/powerpoint/2010/main" val="37294384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Data 2"/>
          <p:cNvSpPr>
            <a:spLocks noGrp="1"/>
          </p:cNvSpPr>
          <p:nvPr>
            <p:ph type="dt" sz="half" idx="10"/>
          </p:nvPr>
        </p:nvSpPr>
        <p:spPr/>
        <p:txBody>
          <a:bodyPr/>
          <a:lstStyle/>
          <a:p>
            <a:fld id="{F4DCCC0C-54AD-4061-9736-B70633A9FB8A}" type="datetimeFigureOut">
              <a:rPr lang="pt-BR" smtClean="0"/>
              <a:t>05/03/2021</a:t>
            </a:fld>
            <a:endParaRPr lang="pt-BR" dirty="0"/>
          </a:p>
        </p:txBody>
      </p:sp>
      <p:sp>
        <p:nvSpPr>
          <p:cNvPr id="4" name="Espaço Reservado para Rodapé 3"/>
          <p:cNvSpPr>
            <a:spLocks noGrp="1"/>
          </p:cNvSpPr>
          <p:nvPr>
            <p:ph type="ftr" sz="quarter" idx="11"/>
          </p:nvPr>
        </p:nvSpPr>
        <p:spPr/>
        <p:txBody>
          <a:bodyPr/>
          <a:lstStyle/>
          <a:p>
            <a:endParaRPr lang="pt-BR" dirty="0"/>
          </a:p>
        </p:txBody>
      </p:sp>
      <p:sp>
        <p:nvSpPr>
          <p:cNvPr id="5" name="Espaço Reservado para Número de Slide 4"/>
          <p:cNvSpPr>
            <a:spLocks noGrp="1"/>
          </p:cNvSpPr>
          <p:nvPr>
            <p:ph type="sldNum" sz="quarter" idx="12"/>
          </p:nvPr>
        </p:nvSpPr>
        <p:spPr/>
        <p:txBody>
          <a:bodyPr/>
          <a:lstStyle/>
          <a:p>
            <a:fld id="{33043233-4CFC-43A9-B8F6-478CAA0BEF10}" type="slidenum">
              <a:rPr lang="pt-BR" smtClean="0"/>
              <a:t>‹nº›</a:t>
            </a:fld>
            <a:endParaRPr lang="pt-BR" dirty="0"/>
          </a:p>
        </p:txBody>
      </p:sp>
    </p:spTree>
    <p:extLst>
      <p:ext uri="{BB962C8B-B14F-4D97-AF65-F5344CB8AC3E}">
        <p14:creationId xmlns:p14="http://schemas.microsoft.com/office/powerpoint/2010/main" val="33870910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1"/>
          <p:cNvSpPr>
            <a:spLocks noGrp="1"/>
          </p:cNvSpPr>
          <p:nvPr>
            <p:ph type="dt" sz="half" idx="10"/>
          </p:nvPr>
        </p:nvSpPr>
        <p:spPr/>
        <p:txBody>
          <a:bodyPr/>
          <a:lstStyle/>
          <a:p>
            <a:fld id="{F4DCCC0C-54AD-4061-9736-B70633A9FB8A}" type="datetimeFigureOut">
              <a:rPr lang="pt-BR" smtClean="0"/>
              <a:t>05/03/2021</a:t>
            </a:fld>
            <a:endParaRPr lang="pt-BR" dirty="0"/>
          </a:p>
        </p:txBody>
      </p:sp>
      <p:sp>
        <p:nvSpPr>
          <p:cNvPr id="3" name="Espaço Reservado para Rodapé 2"/>
          <p:cNvSpPr>
            <a:spLocks noGrp="1"/>
          </p:cNvSpPr>
          <p:nvPr>
            <p:ph type="ftr" sz="quarter" idx="11"/>
          </p:nvPr>
        </p:nvSpPr>
        <p:spPr/>
        <p:txBody>
          <a:bodyPr/>
          <a:lstStyle/>
          <a:p>
            <a:endParaRPr lang="pt-BR" dirty="0"/>
          </a:p>
        </p:txBody>
      </p:sp>
      <p:sp>
        <p:nvSpPr>
          <p:cNvPr id="4" name="Espaço Reservado para Número de Slide 3"/>
          <p:cNvSpPr>
            <a:spLocks noGrp="1"/>
          </p:cNvSpPr>
          <p:nvPr>
            <p:ph type="sldNum" sz="quarter" idx="12"/>
          </p:nvPr>
        </p:nvSpPr>
        <p:spPr/>
        <p:txBody>
          <a:bodyPr/>
          <a:lstStyle/>
          <a:p>
            <a:fld id="{33043233-4CFC-43A9-B8F6-478CAA0BEF10}" type="slidenum">
              <a:rPr lang="pt-BR" smtClean="0"/>
              <a:t>‹nº›</a:t>
            </a:fld>
            <a:endParaRPr lang="pt-BR" dirty="0"/>
          </a:p>
        </p:txBody>
      </p:sp>
    </p:spTree>
    <p:extLst>
      <p:ext uri="{BB962C8B-B14F-4D97-AF65-F5344CB8AC3E}">
        <p14:creationId xmlns:p14="http://schemas.microsoft.com/office/powerpoint/2010/main" val="25119771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pt-BR" smtClean="0"/>
              <a:t>Clique para editar o título mestre</a:t>
            </a:r>
            <a:endParaRPr lang="pt-BR"/>
          </a:p>
        </p:txBody>
      </p:sp>
      <p:sp>
        <p:nvSpPr>
          <p:cNvPr id="3" name="Espaço Reservado para Conteú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smtClean="0"/>
              <a:t>Editar estilos de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smtClean="0"/>
              <a:t>Editar estilos de texto Mestre</a:t>
            </a:r>
          </a:p>
        </p:txBody>
      </p:sp>
      <p:sp>
        <p:nvSpPr>
          <p:cNvPr id="5" name="Espaço Reservado para Data 4"/>
          <p:cNvSpPr>
            <a:spLocks noGrp="1"/>
          </p:cNvSpPr>
          <p:nvPr>
            <p:ph type="dt" sz="half" idx="10"/>
          </p:nvPr>
        </p:nvSpPr>
        <p:spPr/>
        <p:txBody>
          <a:bodyPr/>
          <a:lstStyle/>
          <a:p>
            <a:fld id="{F4DCCC0C-54AD-4061-9736-B70633A9FB8A}" type="datetimeFigureOut">
              <a:rPr lang="pt-BR" smtClean="0"/>
              <a:t>05/03/2021</a:t>
            </a:fld>
            <a:endParaRPr lang="pt-BR" dirty="0"/>
          </a:p>
        </p:txBody>
      </p:sp>
      <p:sp>
        <p:nvSpPr>
          <p:cNvPr id="6" name="Espaço Reservado para Rodapé 5"/>
          <p:cNvSpPr>
            <a:spLocks noGrp="1"/>
          </p:cNvSpPr>
          <p:nvPr>
            <p:ph type="ftr" sz="quarter" idx="11"/>
          </p:nvPr>
        </p:nvSpPr>
        <p:spPr/>
        <p:txBody>
          <a:bodyPr/>
          <a:lstStyle/>
          <a:p>
            <a:endParaRPr lang="pt-BR" dirty="0"/>
          </a:p>
        </p:txBody>
      </p:sp>
      <p:sp>
        <p:nvSpPr>
          <p:cNvPr id="7" name="Espaço Reservado para Número de Slide 6"/>
          <p:cNvSpPr>
            <a:spLocks noGrp="1"/>
          </p:cNvSpPr>
          <p:nvPr>
            <p:ph type="sldNum" sz="quarter" idx="12"/>
          </p:nvPr>
        </p:nvSpPr>
        <p:spPr/>
        <p:txBody>
          <a:bodyPr/>
          <a:lstStyle/>
          <a:p>
            <a:fld id="{33043233-4CFC-43A9-B8F6-478CAA0BEF10}" type="slidenum">
              <a:rPr lang="pt-BR" smtClean="0"/>
              <a:t>‹nº›</a:t>
            </a:fld>
            <a:endParaRPr lang="pt-BR" dirty="0"/>
          </a:p>
        </p:txBody>
      </p:sp>
    </p:spTree>
    <p:extLst>
      <p:ext uri="{BB962C8B-B14F-4D97-AF65-F5344CB8AC3E}">
        <p14:creationId xmlns:p14="http://schemas.microsoft.com/office/powerpoint/2010/main" val="24473036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pt-BR" smtClean="0"/>
              <a:t>Clique para editar o título mestre</a:t>
            </a:r>
            <a:endParaRPr lang="pt-BR"/>
          </a:p>
        </p:txBody>
      </p:sp>
      <p:sp>
        <p:nvSpPr>
          <p:cNvPr id="3" name="Espaço Reservado para Imagem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t-BR" dirty="0"/>
          </a:p>
        </p:txBody>
      </p:sp>
      <p:sp>
        <p:nvSpPr>
          <p:cNvPr id="4" name="Espaço Reservado para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smtClean="0"/>
              <a:t>Editar estilos de texto Mestre</a:t>
            </a:r>
          </a:p>
        </p:txBody>
      </p:sp>
      <p:sp>
        <p:nvSpPr>
          <p:cNvPr id="5" name="Espaço Reservado para Data 4"/>
          <p:cNvSpPr>
            <a:spLocks noGrp="1"/>
          </p:cNvSpPr>
          <p:nvPr>
            <p:ph type="dt" sz="half" idx="10"/>
          </p:nvPr>
        </p:nvSpPr>
        <p:spPr/>
        <p:txBody>
          <a:bodyPr/>
          <a:lstStyle/>
          <a:p>
            <a:fld id="{F4DCCC0C-54AD-4061-9736-B70633A9FB8A}" type="datetimeFigureOut">
              <a:rPr lang="pt-BR" smtClean="0"/>
              <a:t>05/03/2021</a:t>
            </a:fld>
            <a:endParaRPr lang="pt-BR" dirty="0"/>
          </a:p>
        </p:txBody>
      </p:sp>
      <p:sp>
        <p:nvSpPr>
          <p:cNvPr id="6" name="Espaço Reservado para Rodapé 5"/>
          <p:cNvSpPr>
            <a:spLocks noGrp="1"/>
          </p:cNvSpPr>
          <p:nvPr>
            <p:ph type="ftr" sz="quarter" idx="11"/>
          </p:nvPr>
        </p:nvSpPr>
        <p:spPr/>
        <p:txBody>
          <a:bodyPr/>
          <a:lstStyle/>
          <a:p>
            <a:endParaRPr lang="pt-BR" dirty="0"/>
          </a:p>
        </p:txBody>
      </p:sp>
      <p:sp>
        <p:nvSpPr>
          <p:cNvPr id="7" name="Espaço Reservado para Número de Slide 6"/>
          <p:cNvSpPr>
            <a:spLocks noGrp="1"/>
          </p:cNvSpPr>
          <p:nvPr>
            <p:ph type="sldNum" sz="quarter" idx="12"/>
          </p:nvPr>
        </p:nvSpPr>
        <p:spPr/>
        <p:txBody>
          <a:bodyPr/>
          <a:lstStyle/>
          <a:p>
            <a:fld id="{33043233-4CFC-43A9-B8F6-478CAA0BEF10}" type="slidenum">
              <a:rPr lang="pt-BR" smtClean="0"/>
              <a:t>‹nº›</a:t>
            </a:fld>
            <a:endParaRPr lang="pt-BR" dirty="0"/>
          </a:p>
        </p:txBody>
      </p:sp>
    </p:spTree>
    <p:extLst>
      <p:ext uri="{BB962C8B-B14F-4D97-AF65-F5344CB8AC3E}">
        <p14:creationId xmlns:p14="http://schemas.microsoft.com/office/powerpoint/2010/main" val="13075233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Título 1"/>
          <p:cNvSpPr>
            <a:spLocks noGrp="1"/>
          </p:cNvSpPr>
          <p:nvPr>
            <p:ph type="title"/>
          </p:nvPr>
        </p:nvSpPr>
        <p:spPr>
          <a:xfrm>
            <a:off x="838200" y="941006"/>
            <a:ext cx="10515600" cy="749682"/>
          </a:xfrm>
          <a:prstGeom prst="rect">
            <a:avLst/>
          </a:prstGeom>
        </p:spPr>
        <p:txBody>
          <a:bodyPr vert="horz" lIns="91440" tIns="45720" rIns="91440" bIns="45720" rtlCol="0" anchor="ctr">
            <a:normAutofit/>
          </a:bodyPr>
          <a:lstStyle/>
          <a:p>
            <a:r>
              <a:rPr lang="pt-BR" smtClean="0"/>
              <a:t>Clique para editar o título mestre</a:t>
            </a:r>
            <a:endParaRPr lang="pt-BR"/>
          </a:p>
        </p:txBody>
      </p:sp>
      <p:sp>
        <p:nvSpPr>
          <p:cNvPr id="3" name="Espaço Reservado para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pt-BR" smtClean="0"/>
              <a:t>Editar estilos de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4DCCC0C-54AD-4061-9736-B70633A9FB8A}" type="datetimeFigureOut">
              <a:rPr lang="pt-BR" smtClean="0"/>
              <a:t>05/03/2021</a:t>
            </a:fld>
            <a:endParaRPr lang="pt-BR" dirty="0"/>
          </a:p>
        </p:txBody>
      </p:sp>
      <p:sp>
        <p:nvSpPr>
          <p:cNvPr id="5" name="Espaço Reservado para Rodapé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t-BR" dirty="0"/>
          </a:p>
        </p:txBody>
      </p:sp>
      <p:sp>
        <p:nvSpPr>
          <p:cNvPr id="6" name="Espaço Reservado para Número de Slide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3043233-4CFC-43A9-B8F6-478CAA0BEF10}" type="slidenum">
              <a:rPr lang="pt-BR" smtClean="0"/>
              <a:t>‹nº›</a:t>
            </a:fld>
            <a:endParaRPr lang="pt-BR" dirty="0"/>
          </a:p>
        </p:txBody>
      </p:sp>
      <p:pic>
        <p:nvPicPr>
          <p:cNvPr id="7" name="Imagem 6"/>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0" y="0"/>
            <a:ext cx="12192000" cy="761619"/>
          </a:xfrm>
          <a:prstGeom prst="rect">
            <a:avLst/>
          </a:prstGeom>
        </p:spPr>
      </p:pic>
    </p:spTree>
    <p:extLst>
      <p:ext uri="{BB962C8B-B14F-4D97-AF65-F5344CB8AC3E}">
        <p14:creationId xmlns:p14="http://schemas.microsoft.com/office/powerpoint/2010/main" val="37254309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a:lstStyle/>
          <a:p>
            <a:endParaRPr lang="pt-BR" dirty="0"/>
          </a:p>
        </p:txBody>
      </p:sp>
      <p:sp>
        <p:nvSpPr>
          <p:cNvPr id="3" name="Subtítulo 2"/>
          <p:cNvSpPr>
            <a:spLocks noGrp="1"/>
          </p:cNvSpPr>
          <p:nvPr>
            <p:ph type="subTitle" idx="1"/>
          </p:nvPr>
        </p:nvSpPr>
        <p:spPr/>
        <p:txBody>
          <a:bodyPr/>
          <a:lstStyle/>
          <a:p>
            <a:endParaRPr lang="pt-BR" dirty="0"/>
          </a:p>
        </p:txBody>
      </p:sp>
      <p:pic>
        <p:nvPicPr>
          <p:cNvPr id="4" name="Imagem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80963"/>
            <a:ext cx="12192000" cy="6858000"/>
          </a:xfrm>
          <a:prstGeom prst="rect">
            <a:avLst/>
          </a:prstGeom>
        </p:spPr>
      </p:pic>
      <p:sp>
        <p:nvSpPr>
          <p:cNvPr id="5" name="Retângulo 4"/>
          <p:cNvSpPr/>
          <p:nvPr/>
        </p:nvSpPr>
        <p:spPr>
          <a:xfrm>
            <a:off x="1071417" y="4309160"/>
            <a:ext cx="8709891" cy="1754326"/>
          </a:xfrm>
          <a:prstGeom prst="rect">
            <a:avLst/>
          </a:prstGeom>
        </p:spPr>
        <p:txBody>
          <a:bodyPr wrap="square">
            <a:spAutoFit/>
          </a:bodyPr>
          <a:lstStyle/>
          <a:p>
            <a:r>
              <a:rPr lang="pt-BR" sz="3000" dirty="0"/>
              <a:t>Webinar de Aprimoramento do </a:t>
            </a:r>
            <a:r>
              <a:rPr lang="pt-BR" sz="3000" dirty="0" smtClean="0"/>
              <a:t>DataJud </a:t>
            </a:r>
            <a:r>
              <a:rPr lang="pt-BR" sz="3000" dirty="0"/>
              <a:t>- Módulo </a:t>
            </a:r>
            <a:r>
              <a:rPr lang="pt-BR" sz="3000" dirty="0" smtClean="0"/>
              <a:t>02</a:t>
            </a:r>
          </a:p>
          <a:p>
            <a:endParaRPr lang="pt-BR" sz="3000" dirty="0"/>
          </a:p>
          <a:p>
            <a:r>
              <a:rPr lang="pt-BR" sz="3000" dirty="0" smtClean="0"/>
              <a:t>Painel de Saneamento</a:t>
            </a:r>
            <a:endParaRPr lang="pt-BR" dirty="0" smtClean="0"/>
          </a:p>
          <a:p>
            <a:r>
              <a:rPr lang="pt-BR" dirty="0" smtClean="0"/>
              <a:t> </a:t>
            </a:r>
            <a:endParaRPr lang="pt-BR" dirty="0"/>
          </a:p>
        </p:txBody>
      </p:sp>
    </p:spTree>
    <p:extLst>
      <p:ext uri="{BB962C8B-B14F-4D97-AF65-F5344CB8AC3E}">
        <p14:creationId xmlns:p14="http://schemas.microsoft.com/office/powerpoint/2010/main" val="422975320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Painel – Erros Relacionados a Partes</a:t>
            </a:r>
            <a:endParaRPr lang="pt-BR" dirty="0"/>
          </a:p>
        </p:txBody>
      </p:sp>
      <p:sp>
        <p:nvSpPr>
          <p:cNvPr id="3" name="Espaço Reservado para Conteúdo 2"/>
          <p:cNvSpPr>
            <a:spLocks noGrp="1"/>
          </p:cNvSpPr>
          <p:nvPr>
            <p:ph idx="1"/>
          </p:nvPr>
        </p:nvSpPr>
        <p:spPr/>
        <p:txBody>
          <a:bodyPr>
            <a:normAutofit/>
          </a:bodyPr>
          <a:lstStyle/>
          <a:p>
            <a:r>
              <a:rPr lang="pt-BR" dirty="0" smtClean="0"/>
              <a:t>As informações são segmentadas por erros relacionados a:</a:t>
            </a:r>
          </a:p>
          <a:p>
            <a:pPr lvl="1"/>
            <a:r>
              <a:rPr lang="pt-BR" dirty="0" smtClean="0"/>
              <a:t>Polo Ativo Pessoa Física;</a:t>
            </a:r>
          </a:p>
          <a:p>
            <a:pPr lvl="1"/>
            <a:r>
              <a:rPr lang="pt-BR" dirty="0" smtClean="0"/>
              <a:t>Polo Passivo Pessoa Física; </a:t>
            </a:r>
          </a:p>
          <a:p>
            <a:pPr lvl="1"/>
            <a:r>
              <a:rPr lang="pt-BR" dirty="0" smtClean="0"/>
              <a:t>Polos Ativo Pessoa Jurídica; e</a:t>
            </a:r>
          </a:p>
          <a:p>
            <a:pPr lvl="1"/>
            <a:r>
              <a:rPr lang="pt-BR" dirty="0" smtClean="0"/>
              <a:t>Polo Passivo Pessoa Jurídica;</a:t>
            </a:r>
          </a:p>
          <a:p>
            <a:r>
              <a:rPr lang="pt-BR" dirty="0" smtClean="0"/>
              <a:t>Em todos os casos são apresentadas as comparações com os outros tribunais;</a:t>
            </a:r>
          </a:p>
          <a:p>
            <a:r>
              <a:rPr lang="pt-BR" dirty="0" smtClean="0"/>
              <a:t>Visualização Histórica da quantidade de erros em partes;</a:t>
            </a:r>
          </a:p>
          <a:p>
            <a:r>
              <a:rPr lang="pt-BR" dirty="0" smtClean="0"/>
              <a:t>Tabela com as informações consolidadas por Tribunal.</a:t>
            </a:r>
          </a:p>
          <a:p>
            <a:endParaRPr lang="pt-BR" dirty="0"/>
          </a:p>
        </p:txBody>
      </p:sp>
    </p:spTree>
    <p:extLst>
      <p:ext uri="{BB962C8B-B14F-4D97-AF65-F5344CB8AC3E}">
        <p14:creationId xmlns:p14="http://schemas.microsoft.com/office/powerpoint/2010/main" val="222932115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719328"/>
            <a:ext cx="10515600" cy="2060448"/>
          </a:xfrm>
        </p:spPr>
        <p:txBody>
          <a:bodyPr>
            <a:normAutofit fontScale="90000"/>
          </a:bodyPr>
          <a:lstStyle/>
          <a:p>
            <a:r>
              <a:rPr lang="pt-BR" dirty="0" smtClean="0"/>
              <a:t>Painel – Indicadores da Portaria do Prêmio</a:t>
            </a:r>
            <a:br>
              <a:rPr lang="pt-BR" dirty="0" smtClean="0"/>
            </a:br>
            <a:r>
              <a:rPr lang="pt-BR" sz="2200" dirty="0"/>
              <a:t>Critérios de </a:t>
            </a:r>
            <a:r>
              <a:rPr lang="pt-BR" sz="2200" dirty="0" smtClean="0"/>
              <a:t>produtividade </a:t>
            </a:r>
            <a:r>
              <a:rPr lang="pt-BR" sz="2200" dirty="0"/>
              <a:t>a partir do DataJud, sendo o Regulamento do Prêmio CNJ de Qualidade de 2020. Os requisitos de avaliação para o ano de 2021 ainda não foram publicados.</a:t>
            </a:r>
            <a:br>
              <a:rPr lang="pt-BR" sz="2200" dirty="0"/>
            </a:br>
            <a:endParaRPr lang="pt-BR" dirty="0"/>
          </a:p>
        </p:txBody>
      </p:sp>
      <p:sp>
        <p:nvSpPr>
          <p:cNvPr id="3" name="Espaço Reservado para Conteúdo 2"/>
          <p:cNvSpPr>
            <a:spLocks noGrp="1"/>
          </p:cNvSpPr>
          <p:nvPr>
            <p:ph idx="1"/>
          </p:nvPr>
        </p:nvSpPr>
        <p:spPr>
          <a:xfrm>
            <a:off x="838200" y="2426209"/>
            <a:ext cx="10515600" cy="3750754"/>
          </a:xfrm>
        </p:spPr>
        <p:txBody>
          <a:bodyPr>
            <a:normAutofit lnSpcReduction="10000"/>
          </a:bodyPr>
          <a:lstStyle/>
          <a:p>
            <a:r>
              <a:rPr lang="pt-BR" dirty="0" smtClean="0"/>
              <a:t>Processos Antigos</a:t>
            </a:r>
          </a:p>
          <a:p>
            <a:pPr lvl="1"/>
            <a:r>
              <a:rPr lang="pt-BR" dirty="0" smtClean="0"/>
              <a:t>Quantidade de Processos Antigos e Quantidade de Processos em Tramitação;</a:t>
            </a:r>
          </a:p>
          <a:p>
            <a:pPr lvl="1"/>
            <a:r>
              <a:rPr lang="pt-BR" dirty="0" smtClean="0"/>
              <a:t>Visualização histórica da quantidade de Processos antigos por ano;</a:t>
            </a:r>
          </a:p>
          <a:p>
            <a:pPr lvl="1"/>
            <a:r>
              <a:rPr lang="pt-BR" dirty="0" smtClean="0"/>
              <a:t>Percentual de Processos antigos por Tribunal</a:t>
            </a:r>
          </a:p>
          <a:p>
            <a:r>
              <a:rPr lang="pt-BR" dirty="0" smtClean="0"/>
              <a:t>Feminicídio, Violência Doméstica, Júri, Benefício de Prestação Continuada e Recuperação Judicial e Falência</a:t>
            </a:r>
          </a:p>
          <a:p>
            <a:pPr lvl="1"/>
            <a:r>
              <a:rPr lang="pt-BR" dirty="0" smtClean="0"/>
              <a:t>Quantidades por tipo de Processo tramitado desde 01/01/2015;</a:t>
            </a:r>
          </a:p>
          <a:p>
            <a:pPr lvl="1"/>
            <a:r>
              <a:rPr lang="pt-BR" dirty="0" smtClean="0"/>
              <a:t>Gráficos do Tempo Médio até a Data do Julgamento por Tipo de Processo</a:t>
            </a:r>
          </a:p>
          <a:p>
            <a:r>
              <a:rPr lang="pt-BR" dirty="0" smtClean="0"/>
              <a:t>Tabela com as informações consolidadas por Tribunal</a:t>
            </a:r>
          </a:p>
          <a:p>
            <a:endParaRPr lang="pt-BR" dirty="0"/>
          </a:p>
        </p:txBody>
      </p:sp>
    </p:spTree>
    <p:extLst>
      <p:ext uri="{BB962C8B-B14F-4D97-AF65-F5344CB8AC3E}">
        <p14:creationId xmlns:p14="http://schemas.microsoft.com/office/powerpoint/2010/main" val="363255973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Painel – Detalhamento por Processos </a:t>
            </a:r>
            <a:endParaRPr lang="pt-BR" dirty="0"/>
          </a:p>
        </p:txBody>
      </p:sp>
      <p:sp>
        <p:nvSpPr>
          <p:cNvPr id="3" name="Espaço Reservado para Conteúdo 2"/>
          <p:cNvSpPr>
            <a:spLocks noGrp="1"/>
          </p:cNvSpPr>
          <p:nvPr>
            <p:ph idx="1"/>
          </p:nvPr>
        </p:nvSpPr>
        <p:spPr/>
        <p:txBody>
          <a:bodyPr>
            <a:normAutofit/>
          </a:bodyPr>
          <a:lstStyle/>
          <a:p>
            <a:r>
              <a:rPr lang="pt-BR" dirty="0" smtClean="0"/>
              <a:t>Quantidade de Processos Anual por Tipo de Caso Novo;</a:t>
            </a:r>
          </a:p>
          <a:p>
            <a:r>
              <a:rPr lang="pt-BR" dirty="0" smtClean="0"/>
              <a:t>Quantidade de Processos por Classe;</a:t>
            </a:r>
          </a:p>
          <a:p>
            <a:r>
              <a:rPr lang="pt-BR" dirty="0" smtClean="0"/>
              <a:t>Discriminação das informações por registro no DataJud (Tribunal, Classe, Grau, Órgão Julgador e Número do Processo);</a:t>
            </a:r>
          </a:p>
          <a:p>
            <a:r>
              <a:rPr lang="pt-BR" dirty="0" smtClean="0"/>
              <a:t>Dados de todo o Tribunal nos casos de quantidade de erros próxima de 10 mil Processos. Caso contrário, amostra de 10 mil Processos;</a:t>
            </a:r>
          </a:p>
          <a:p>
            <a:r>
              <a:rPr lang="pt-BR" dirty="0" smtClean="0"/>
              <a:t>Método de Seleção da Amostra: Sistemática. Cobre todos os períodos em análise de forma proporcional.</a:t>
            </a:r>
          </a:p>
          <a:p>
            <a:pPr marL="457200" lvl="1" indent="0">
              <a:buNone/>
            </a:pPr>
            <a:endParaRPr lang="pt-BR" dirty="0" smtClean="0"/>
          </a:p>
          <a:p>
            <a:pPr lvl="1"/>
            <a:endParaRPr lang="pt-BR" dirty="0" smtClean="0"/>
          </a:p>
          <a:p>
            <a:endParaRPr lang="pt-BR" dirty="0"/>
          </a:p>
        </p:txBody>
      </p:sp>
    </p:spTree>
    <p:extLst>
      <p:ext uri="{BB962C8B-B14F-4D97-AF65-F5344CB8AC3E}">
        <p14:creationId xmlns:p14="http://schemas.microsoft.com/office/powerpoint/2010/main" val="233512267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Painel – Detalhamento por Processos </a:t>
            </a:r>
            <a:endParaRPr lang="pt-BR" dirty="0"/>
          </a:p>
        </p:txBody>
      </p:sp>
      <p:sp>
        <p:nvSpPr>
          <p:cNvPr id="3" name="Espaço Reservado para Conteúdo 2"/>
          <p:cNvSpPr>
            <a:spLocks noGrp="1"/>
          </p:cNvSpPr>
          <p:nvPr>
            <p:ph idx="1"/>
          </p:nvPr>
        </p:nvSpPr>
        <p:spPr/>
        <p:txBody>
          <a:bodyPr>
            <a:normAutofit fontScale="92500" lnSpcReduction="10000"/>
          </a:bodyPr>
          <a:lstStyle/>
          <a:p>
            <a:pPr lvl="1"/>
            <a:endParaRPr lang="pt-BR" dirty="0" smtClean="0"/>
          </a:p>
          <a:p>
            <a:pPr marL="0" indent="0">
              <a:buNone/>
            </a:pPr>
            <a:r>
              <a:rPr lang="pt-BR" dirty="0" smtClean="0"/>
              <a:t>Arquivos fornecidos:</a:t>
            </a:r>
          </a:p>
          <a:p>
            <a:r>
              <a:rPr lang="pt-BR" dirty="0" smtClean="0"/>
              <a:t>Tipo de Caso Novo e Classes;</a:t>
            </a:r>
          </a:p>
          <a:p>
            <a:r>
              <a:rPr lang="pt-BR" dirty="0" smtClean="0"/>
              <a:t>Informações por registros (total ou amostra de 10 mil):</a:t>
            </a:r>
          </a:p>
          <a:p>
            <a:pPr lvl="1"/>
            <a:r>
              <a:rPr lang="pt-BR" dirty="0" smtClean="0"/>
              <a:t>Processos Antigos;</a:t>
            </a:r>
          </a:p>
          <a:p>
            <a:pPr lvl="1"/>
            <a:r>
              <a:rPr lang="pt-BR" dirty="0" smtClean="0"/>
              <a:t>Erros em Partes;</a:t>
            </a:r>
          </a:p>
          <a:p>
            <a:pPr lvl="1"/>
            <a:r>
              <a:rPr lang="pt-BR" dirty="0" smtClean="0"/>
              <a:t>Erros em Assuntos;</a:t>
            </a:r>
          </a:p>
          <a:p>
            <a:pPr lvl="1"/>
            <a:r>
              <a:rPr lang="pt-BR" dirty="0" smtClean="0"/>
              <a:t>Erros em Processos e Movimentos;</a:t>
            </a:r>
          </a:p>
          <a:p>
            <a:pPr lvl="1"/>
            <a:r>
              <a:rPr lang="pt-BR" dirty="0" smtClean="0"/>
              <a:t>Erros de Complementos de Movimentos.</a:t>
            </a:r>
          </a:p>
          <a:p>
            <a:r>
              <a:rPr lang="pt-BR" dirty="0" smtClean="0"/>
              <a:t>Todos os arquivos podem ser exportados para o Excel com o uso dos botões de exportação.</a:t>
            </a:r>
          </a:p>
        </p:txBody>
      </p:sp>
    </p:spTree>
    <p:extLst>
      <p:ext uri="{BB962C8B-B14F-4D97-AF65-F5344CB8AC3E}">
        <p14:creationId xmlns:p14="http://schemas.microsoft.com/office/powerpoint/2010/main" val="177248993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Mais informações:</a:t>
            </a:r>
            <a:endParaRPr lang="pt-BR" dirty="0"/>
          </a:p>
        </p:txBody>
      </p:sp>
      <p:sp>
        <p:nvSpPr>
          <p:cNvPr id="3" name="Espaço Reservado para Conteúdo 2"/>
          <p:cNvSpPr>
            <a:spLocks noGrp="1"/>
          </p:cNvSpPr>
          <p:nvPr>
            <p:ph idx="1"/>
          </p:nvPr>
        </p:nvSpPr>
        <p:spPr/>
        <p:txBody>
          <a:bodyPr>
            <a:normAutofit/>
          </a:bodyPr>
          <a:lstStyle/>
          <a:p>
            <a:pPr marL="0" indent="0" algn="ctr">
              <a:buNone/>
            </a:pPr>
            <a:endParaRPr lang="pt-BR" dirty="0" smtClean="0"/>
          </a:p>
          <a:p>
            <a:pPr marL="0" indent="0" algn="ctr">
              <a:buNone/>
            </a:pPr>
            <a:endParaRPr lang="pt-BR" dirty="0"/>
          </a:p>
          <a:p>
            <a:pPr marL="0" indent="0" algn="ctr">
              <a:buNone/>
            </a:pPr>
            <a:r>
              <a:rPr lang="pt-BR" dirty="0" smtClean="0"/>
              <a:t>www.cnj.jus.br/sistemas/datajud</a:t>
            </a:r>
            <a:endParaRPr lang="pt-BR" dirty="0"/>
          </a:p>
          <a:p>
            <a:endParaRPr lang="pt-BR" dirty="0" smtClean="0"/>
          </a:p>
        </p:txBody>
      </p:sp>
      <p:pic>
        <p:nvPicPr>
          <p:cNvPr id="4" name="Imagem 3"/>
          <p:cNvPicPr>
            <a:picLocks noChangeAspect="1"/>
          </p:cNvPicPr>
          <p:nvPr/>
        </p:nvPicPr>
        <p:blipFill>
          <a:blip r:embed="rId2"/>
          <a:stretch>
            <a:fillRect/>
          </a:stretch>
        </p:blipFill>
        <p:spPr>
          <a:xfrm>
            <a:off x="8581210" y="3434080"/>
            <a:ext cx="2772590" cy="2742883"/>
          </a:xfrm>
          <a:prstGeom prst="rect">
            <a:avLst/>
          </a:prstGeom>
        </p:spPr>
      </p:pic>
    </p:spTree>
    <p:extLst>
      <p:ext uri="{BB962C8B-B14F-4D97-AF65-F5344CB8AC3E}">
        <p14:creationId xmlns:p14="http://schemas.microsoft.com/office/powerpoint/2010/main" val="184266288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977900"/>
            <a:ext cx="10515600" cy="712788"/>
          </a:xfrm>
        </p:spPr>
        <p:txBody>
          <a:bodyPr>
            <a:normAutofit fontScale="90000"/>
          </a:bodyPr>
          <a:lstStyle/>
          <a:p>
            <a:r>
              <a:rPr lang="pt-BR" dirty="0" smtClean="0"/>
              <a:t>Validador de XML</a:t>
            </a:r>
            <a:r>
              <a:rPr lang="pt-BR" dirty="0"/>
              <a:t/>
            </a:r>
            <a:br>
              <a:rPr lang="pt-BR" dirty="0"/>
            </a:br>
            <a:endParaRPr lang="pt-BR" dirty="0"/>
          </a:p>
        </p:txBody>
      </p:sp>
      <p:sp>
        <p:nvSpPr>
          <p:cNvPr id="3" name="Espaço Reservado para Conteúdo 2"/>
          <p:cNvSpPr>
            <a:spLocks noGrp="1"/>
          </p:cNvSpPr>
          <p:nvPr>
            <p:ph idx="1"/>
          </p:nvPr>
        </p:nvSpPr>
        <p:spPr>
          <a:xfrm>
            <a:off x="838200" y="1514764"/>
            <a:ext cx="10515600" cy="5006109"/>
          </a:xfrm>
        </p:spPr>
        <p:txBody>
          <a:bodyPr>
            <a:normAutofit fontScale="85000" lnSpcReduction="20000"/>
          </a:bodyPr>
          <a:lstStyle/>
          <a:p>
            <a:pPr marL="0" indent="0">
              <a:buNone/>
            </a:pPr>
            <a:r>
              <a:rPr lang="pt-BR" dirty="0" smtClean="0"/>
              <a:t>Melhorias </a:t>
            </a:r>
            <a:r>
              <a:rPr lang="pt-BR" dirty="0"/>
              <a:t>do Validador após a reunião de 19/02</a:t>
            </a:r>
            <a:r>
              <a:rPr lang="pt-BR" dirty="0" smtClean="0"/>
              <a:t>:</a:t>
            </a:r>
          </a:p>
          <a:p>
            <a:pPr>
              <a:buFontTx/>
              <a:buChar char="-"/>
            </a:pPr>
            <a:r>
              <a:rPr lang="pt-BR" dirty="0" smtClean="0"/>
              <a:t>Permissão </a:t>
            </a:r>
            <a:r>
              <a:rPr lang="pt-BR" dirty="0"/>
              <a:t>de uso do código de movimento 970 (sem emissão de erros</a:t>
            </a:r>
            <a:r>
              <a:rPr lang="pt-BR" dirty="0" smtClean="0"/>
              <a:t>)</a:t>
            </a:r>
          </a:p>
          <a:p>
            <a:pPr>
              <a:buFontTx/>
              <a:buChar char="-"/>
            </a:pPr>
            <a:r>
              <a:rPr lang="pt-BR" dirty="0" smtClean="0"/>
              <a:t>Remoção da </a:t>
            </a:r>
            <a:r>
              <a:rPr lang="pt-BR" dirty="0"/>
              <a:t>crítica de formatação de números de documento (antes restringia para apenas CPFs e </a:t>
            </a:r>
            <a:r>
              <a:rPr lang="pt-BR" dirty="0" err="1"/>
              <a:t>CNPJs</a:t>
            </a:r>
            <a:r>
              <a:rPr lang="pt-BR" dirty="0" smtClean="0"/>
              <a:t>)</a:t>
            </a:r>
          </a:p>
          <a:p>
            <a:pPr>
              <a:buFontTx/>
              <a:buChar char="-"/>
            </a:pPr>
            <a:r>
              <a:rPr lang="pt-BR" dirty="0" smtClean="0"/>
              <a:t>Remoção da validação </a:t>
            </a:r>
            <a:r>
              <a:rPr lang="pt-BR" dirty="0"/>
              <a:t>de polo ativo quando o atributo </a:t>
            </a:r>
            <a:r>
              <a:rPr lang="pt-BR" dirty="0" err="1"/>
              <a:t>intervencaoMP</a:t>
            </a:r>
            <a:r>
              <a:rPr lang="pt-BR" dirty="0"/>
              <a:t> do </a:t>
            </a:r>
            <a:r>
              <a:rPr lang="pt-BR" dirty="0" err="1"/>
              <a:t>dadosBasicos</a:t>
            </a:r>
            <a:r>
              <a:rPr lang="pt-BR" dirty="0"/>
              <a:t> for igual a </a:t>
            </a:r>
            <a:r>
              <a:rPr lang="pt-BR" dirty="0" err="1" smtClean="0"/>
              <a:t>true</a:t>
            </a:r>
            <a:endParaRPr lang="pt-BR" dirty="0" smtClean="0"/>
          </a:p>
          <a:p>
            <a:pPr>
              <a:buFontTx/>
              <a:buChar char="-"/>
            </a:pPr>
            <a:r>
              <a:rPr lang="pt-BR" dirty="0" smtClean="0"/>
              <a:t>Modificação da </a:t>
            </a:r>
            <a:r>
              <a:rPr lang="pt-BR" dirty="0"/>
              <a:t>forma de versionamento, que contêm 4 dígitos ao invés de </a:t>
            </a:r>
            <a:r>
              <a:rPr lang="pt-BR" dirty="0" smtClean="0"/>
              <a:t>3</a:t>
            </a:r>
          </a:p>
          <a:p>
            <a:pPr>
              <a:buFontTx/>
              <a:buChar char="-"/>
            </a:pPr>
            <a:r>
              <a:rPr lang="pt-BR" dirty="0" smtClean="0"/>
              <a:t>Criação de </a:t>
            </a:r>
            <a:r>
              <a:rPr lang="pt-BR" dirty="0"/>
              <a:t>novos </a:t>
            </a:r>
            <a:r>
              <a:rPr lang="pt-BR" dirty="0" err="1"/>
              <a:t>endpoints</a:t>
            </a:r>
            <a:r>
              <a:rPr lang="pt-BR" dirty="0"/>
              <a:t>: </a:t>
            </a:r>
            <a:endParaRPr lang="pt-BR" dirty="0" smtClean="0"/>
          </a:p>
          <a:p>
            <a:pPr lvl="1">
              <a:buFontTx/>
              <a:buChar char="-"/>
            </a:pPr>
            <a:r>
              <a:rPr lang="pt-BR" dirty="0" smtClean="0"/>
              <a:t>Operação </a:t>
            </a:r>
            <a:r>
              <a:rPr lang="pt-BR" dirty="0"/>
              <a:t>para gerar representação em JSON do </a:t>
            </a:r>
            <a:r>
              <a:rPr lang="pt-BR" dirty="0" smtClean="0"/>
              <a:t>XML</a:t>
            </a:r>
          </a:p>
          <a:p>
            <a:pPr>
              <a:buFontTx/>
              <a:buChar char="-"/>
            </a:pPr>
            <a:r>
              <a:rPr lang="pt-BR" dirty="0" smtClean="0"/>
              <a:t>Criação de nova funcionalidade de </a:t>
            </a:r>
            <a:r>
              <a:rPr lang="pt-BR" dirty="0"/>
              <a:t>submissão de vários arquivos num mesmo HTTP </a:t>
            </a:r>
            <a:r>
              <a:rPr lang="pt-BR" dirty="0" err="1"/>
              <a:t>Request</a:t>
            </a:r>
            <a:r>
              <a:rPr lang="pt-BR" dirty="0"/>
              <a:t> para o </a:t>
            </a:r>
            <a:r>
              <a:rPr lang="pt-BR" dirty="0" smtClean="0"/>
              <a:t>validador</a:t>
            </a:r>
            <a:endParaRPr lang="pt-BR" dirty="0"/>
          </a:p>
          <a:p>
            <a:pPr>
              <a:buFontTx/>
              <a:buChar char="-"/>
            </a:pPr>
            <a:r>
              <a:rPr lang="pt-BR" dirty="0"/>
              <a:t>C</a:t>
            </a:r>
            <a:r>
              <a:rPr lang="pt-BR" dirty="0" smtClean="0"/>
              <a:t>orreção </a:t>
            </a:r>
            <a:r>
              <a:rPr lang="pt-BR" dirty="0"/>
              <a:t>no campo </a:t>
            </a:r>
            <a:r>
              <a:rPr lang="pt-BR" dirty="0" err="1"/>
              <a:t>qtdErros</a:t>
            </a:r>
            <a:r>
              <a:rPr lang="pt-BR" dirty="0"/>
              <a:t> da resposta do </a:t>
            </a:r>
            <a:r>
              <a:rPr lang="pt-BR" dirty="0" err="1"/>
              <a:t>endpoint</a:t>
            </a:r>
            <a:r>
              <a:rPr lang="pt-BR" dirty="0"/>
              <a:t> /valida</a:t>
            </a:r>
            <a:r>
              <a:rPr lang="pt-BR" dirty="0" smtClean="0"/>
              <a:t>.</a:t>
            </a:r>
          </a:p>
          <a:p>
            <a:pPr>
              <a:buFontTx/>
              <a:buChar char="-"/>
            </a:pPr>
            <a:r>
              <a:rPr lang="pt-BR" dirty="0" smtClean="0"/>
              <a:t>Inclusão da validação </a:t>
            </a:r>
            <a:r>
              <a:rPr lang="pt-BR" dirty="0"/>
              <a:t>do órgão julgador (</a:t>
            </a:r>
            <a:r>
              <a:rPr lang="pt-BR" dirty="0" err="1"/>
              <a:t>tag</a:t>
            </a:r>
            <a:r>
              <a:rPr lang="pt-BR" dirty="0"/>
              <a:t> </a:t>
            </a:r>
            <a:r>
              <a:rPr lang="pt-BR" dirty="0" err="1"/>
              <a:t>orgaoJulgador</a:t>
            </a:r>
            <a:r>
              <a:rPr lang="pt-BR" dirty="0"/>
              <a:t> de </a:t>
            </a:r>
            <a:r>
              <a:rPr lang="pt-BR" dirty="0" err="1"/>
              <a:t>dadosBasicos</a:t>
            </a:r>
            <a:r>
              <a:rPr lang="pt-BR" dirty="0"/>
              <a:t>), de modo que o Tribunal ao qual pertence seja igual ao valor informado no atributo </a:t>
            </a:r>
            <a:r>
              <a:rPr lang="pt-BR" smtClean="0"/>
              <a:t>siglaTribunal</a:t>
            </a:r>
            <a:endParaRPr lang="pt-BR" dirty="0"/>
          </a:p>
        </p:txBody>
      </p:sp>
    </p:spTree>
    <p:extLst>
      <p:ext uri="{BB962C8B-B14F-4D97-AF65-F5344CB8AC3E}">
        <p14:creationId xmlns:p14="http://schemas.microsoft.com/office/powerpoint/2010/main" val="307238637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Cronograma Mensal de Envio de Dados</a:t>
            </a:r>
            <a:endParaRPr lang="pt-BR" dirty="0"/>
          </a:p>
        </p:txBody>
      </p:sp>
      <p:graphicFrame>
        <p:nvGraphicFramePr>
          <p:cNvPr id="4" name="Espaço Reservado para Conteúdo 3"/>
          <p:cNvGraphicFramePr>
            <a:graphicFrameLocks noGrp="1"/>
          </p:cNvGraphicFramePr>
          <p:nvPr>
            <p:ph idx="1"/>
            <p:extLst>
              <p:ext uri="{D42A27DB-BD31-4B8C-83A1-F6EECF244321}">
                <p14:modId xmlns:p14="http://schemas.microsoft.com/office/powerpoint/2010/main" val="3603582254"/>
              </p:ext>
            </p:extLst>
          </p:nvPr>
        </p:nvGraphicFramePr>
        <p:xfrm>
          <a:off x="965200" y="1690688"/>
          <a:ext cx="10261599" cy="4521443"/>
        </p:xfrm>
        <a:graphic>
          <a:graphicData uri="http://schemas.openxmlformats.org/drawingml/2006/table">
            <a:tbl>
              <a:tblPr firstRow="1" firstCol="1" bandRow="1">
                <a:tableStyleId>{5C22544A-7EE6-4342-B048-85BDC9FD1C3A}</a:tableStyleId>
              </a:tblPr>
              <a:tblGrid>
                <a:gridCol w="5555895">
                  <a:extLst>
                    <a:ext uri="{9D8B030D-6E8A-4147-A177-3AD203B41FA5}">
                      <a16:colId xmlns:a16="http://schemas.microsoft.com/office/drawing/2014/main" val="1049124147"/>
                    </a:ext>
                  </a:extLst>
                </a:gridCol>
                <a:gridCol w="4705704">
                  <a:extLst>
                    <a:ext uri="{9D8B030D-6E8A-4147-A177-3AD203B41FA5}">
                      <a16:colId xmlns:a16="http://schemas.microsoft.com/office/drawing/2014/main" val="1860755268"/>
                    </a:ext>
                  </a:extLst>
                </a:gridCol>
              </a:tblGrid>
              <a:tr h="360929">
                <a:tc>
                  <a:txBody>
                    <a:bodyPr/>
                    <a:lstStyle/>
                    <a:p>
                      <a:pPr>
                        <a:lnSpc>
                          <a:spcPct val="115000"/>
                        </a:lnSpc>
                        <a:spcAft>
                          <a:spcPts val="1000"/>
                        </a:spcAft>
                      </a:pPr>
                      <a:r>
                        <a:rPr lang="pt-BR" sz="2000" dirty="0">
                          <a:effectLst/>
                        </a:rPr>
                        <a:t>Segmento de Justiça e Porte</a:t>
                      </a:r>
                      <a:endParaRPr lang="pt-BR" sz="2000" dirty="0">
                        <a:effectLst/>
                        <a:latin typeface="Calibri" panose="020F0502020204030204" pitchFamily="34" charset="0"/>
                        <a:ea typeface="Calibri" panose="020F0502020204030204" pitchFamily="34" charset="0"/>
                        <a:cs typeface="Arial" panose="020B0604020202020204" pitchFamily="34" charset="0"/>
                      </a:endParaRPr>
                    </a:p>
                  </a:txBody>
                  <a:tcPr marL="9525" marR="9525" marT="9525" marB="0" anchor="ctr"/>
                </a:tc>
                <a:tc>
                  <a:txBody>
                    <a:bodyPr/>
                    <a:lstStyle/>
                    <a:p>
                      <a:pPr>
                        <a:lnSpc>
                          <a:spcPct val="115000"/>
                        </a:lnSpc>
                        <a:spcAft>
                          <a:spcPts val="1000"/>
                        </a:spcAft>
                      </a:pPr>
                      <a:r>
                        <a:rPr lang="pt-BR" sz="2000" dirty="0">
                          <a:effectLst/>
                        </a:rPr>
                        <a:t>Dias para remessa dos dados</a:t>
                      </a:r>
                      <a:endParaRPr lang="pt-BR" sz="2000" dirty="0">
                        <a:effectLst/>
                        <a:latin typeface="Calibri" panose="020F0502020204030204" pitchFamily="34" charset="0"/>
                        <a:ea typeface="Calibri" panose="020F0502020204030204" pitchFamily="34" charset="0"/>
                        <a:cs typeface="Arial" panose="020B0604020202020204" pitchFamily="34" charset="0"/>
                      </a:endParaRPr>
                    </a:p>
                  </a:txBody>
                  <a:tcPr marL="9525" marR="9525" marT="9525" marB="0" anchor="ctr"/>
                </a:tc>
                <a:extLst>
                  <a:ext uri="{0D108BD9-81ED-4DB2-BD59-A6C34878D82A}">
                    <a16:rowId xmlns:a16="http://schemas.microsoft.com/office/drawing/2014/main" val="971637910"/>
                  </a:ext>
                </a:extLst>
              </a:tr>
              <a:tr h="360929">
                <a:tc>
                  <a:txBody>
                    <a:bodyPr/>
                    <a:lstStyle/>
                    <a:p>
                      <a:pPr>
                        <a:lnSpc>
                          <a:spcPct val="115000"/>
                        </a:lnSpc>
                        <a:spcAft>
                          <a:spcPts val="1000"/>
                        </a:spcAft>
                      </a:pPr>
                      <a:r>
                        <a:rPr lang="pt-BR" sz="2000" dirty="0">
                          <a:effectLst/>
                        </a:rPr>
                        <a:t>Tribunais Superiores</a:t>
                      </a:r>
                      <a:endParaRPr lang="pt-BR" sz="2000" dirty="0">
                        <a:effectLst/>
                        <a:latin typeface="Calibri" panose="020F0502020204030204" pitchFamily="34" charset="0"/>
                        <a:ea typeface="Calibri" panose="020F0502020204030204" pitchFamily="34" charset="0"/>
                        <a:cs typeface="Arial" panose="020B0604020202020204" pitchFamily="34" charset="0"/>
                      </a:endParaRPr>
                    </a:p>
                  </a:txBody>
                  <a:tcPr marL="9525" marR="9525" marT="9525" marB="0" anchor="ctr"/>
                </a:tc>
                <a:tc>
                  <a:txBody>
                    <a:bodyPr/>
                    <a:lstStyle/>
                    <a:p>
                      <a:pPr>
                        <a:lnSpc>
                          <a:spcPct val="115000"/>
                        </a:lnSpc>
                        <a:spcAft>
                          <a:spcPts val="1000"/>
                        </a:spcAft>
                      </a:pPr>
                      <a:r>
                        <a:rPr lang="pt-BR" sz="2000" dirty="0">
                          <a:effectLst/>
                        </a:rPr>
                        <a:t>Dias 3 e 4</a:t>
                      </a:r>
                      <a:endParaRPr lang="pt-BR" sz="2000" dirty="0">
                        <a:effectLst/>
                        <a:latin typeface="Calibri" panose="020F0502020204030204" pitchFamily="34" charset="0"/>
                        <a:ea typeface="Calibri" panose="020F0502020204030204" pitchFamily="34" charset="0"/>
                        <a:cs typeface="Arial" panose="020B0604020202020204" pitchFamily="34" charset="0"/>
                      </a:endParaRPr>
                    </a:p>
                  </a:txBody>
                  <a:tcPr marL="9525" marR="9525" marT="9525" marB="0" anchor="ctr"/>
                </a:tc>
                <a:extLst>
                  <a:ext uri="{0D108BD9-81ED-4DB2-BD59-A6C34878D82A}">
                    <a16:rowId xmlns:a16="http://schemas.microsoft.com/office/drawing/2014/main" val="1624452517"/>
                  </a:ext>
                </a:extLst>
              </a:tr>
              <a:tr h="360929">
                <a:tc>
                  <a:txBody>
                    <a:bodyPr/>
                    <a:lstStyle/>
                    <a:p>
                      <a:pPr>
                        <a:lnSpc>
                          <a:spcPct val="115000"/>
                        </a:lnSpc>
                        <a:spcAft>
                          <a:spcPts val="1000"/>
                        </a:spcAft>
                      </a:pPr>
                      <a:r>
                        <a:rPr lang="pt-BR" sz="2000" dirty="0">
                          <a:effectLst/>
                        </a:rPr>
                        <a:t>Tribunais Eleitoral e Militar</a:t>
                      </a:r>
                      <a:endParaRPr lang="pt-BR" sz="2000" dirty="0">
                        <a:effectLst/>
                        <a:latin typeface="Calibri" panose="020F0502020204030204" pitchFamily="34" charset="0"/>
                        <a:ea typeface="Calibri" panose="020F0502020204030204" pitchFamily="34" charset="0"/>
                        <a:cs typeface="Arial" panose="020B0604020202020204" pitchFamily="34" charset="0"/>
                      </a:endParaRPr>
                    </a:p>
                  </a:txBody>
                  <a:tcPr marL="9525" marR="9525" marT="9525" marB="0" anchor="ctr"/>
                </a:tc>
                <a:tc>
                  <a:txBody>
                    <a:bodyPr/>
                    <a:lstStyle/>
                    <a:p>
                      <a:pPr>
                        <a:lnSpc>
                          <a:spcPct val="115000"/>
                        </a:lnSpc>
                        <a:spcAft>
                          <a:spcPts val="1000"/>
                        </a:spcAft>
                      </a:pPr>
                      <a:r>
                        <a:rPr lang="pt-BR" sz="2000" dirty="0">
                          <a:effectLst/>
                        </a:rPr>
                        <a:t>Dias 4 e 5</a:t>
                      </a:r>
                      <a:endParaRPr lang="pt-BR" sz="2000" dirty="0">
                        <a:effectLst/>
                        <a:latin typeface="Calibri" panose="020F0502020204030204" pitchFamily="34" charset="0"/>
                        <a:ea typeface="Calibri" panose="020F0502020204030204" pitchFamily="34" charset="0"/>
                        <a:cs typeface="Arial" panose="020B0604020202020204" pitchFamily="34" charset="0"/>
                      </a:endParaRPr>
                    </a:p>
                  </a:txBody>
                  <a:tcPr marL="9525" marR="9525" marT="9525" marB="0" anchor="ctr"/>
                </a:tc>
                <a:extLst>
                  <a:ext uri="{0D108BD9-81ED-4DB2-BD59-A6C34878D82A}">
                    <a16:rowId xmlns:a16="http://schemas.microsoft.com/office/drawing/2014/main" val="1355269004"/>
                  </a:ext>
                </a:extLst>
              </a:tr>
              <a:tr h="360929">
                <a:tc>
                  <a:txBody>
                    <a:bodyPr/>
                    <a:lstStyle/>
                    <a:p>
                      <a:pPr>
                        <a:lnSpc>
                          <a:spcPct val="115000"/>
                        </a:lnSpc>
                        <a:spcAft>
                          <a:spcPts val="1000"/>
                        </a:spcAft>
                      </a:pPr>
                      <a:r>
                        <a:rPr lang="pt-BR" sz="2000" dirty="0">
                          <a:effectLst/>
                        </a:rPr>
                        <a:t>Tribunais de Justiça de Grande Porte</a:t>
                      </a:r>
                      <a:endParaRPr lang="pt-BR" sz="2000" dirty="0">
                        <a:effectLst/>
                        <a:latin typeface="Calibri" panose="020F0502020204030204" pitchFamily="34" charset="0"/>
                        <a:ea typeface="Calibri" panose="020F0502020204030204" pitchFamily="34" charset="0"/>
                        <a:cs typeface="Arial" panose="020B0604020202020204" pitchFamily="34" charset="0"/>
                      </a:endParaRPr>
                    </a:p>
                  </a:txBody>
                  <a:tcPr marL="9525" marR="9525" marT="9525" marB="0" anchor="ctr"/>
                </a:tc>
                <a:tc>
                  <a:txBody>
                    <a:bodyPr/>
                    <a:lstStyle/>
                    <a:p>
                      <a:pPr>
                        <a:lnSpc>
                          <a:spcPct val="115000"/>
                        </a:lnSpc>
                        <a:spcAft>
                          <a:spcPts val="1000"/>
                        </a:spcAft>
                      </a:pPr>
                      <a:r>
                        <a:rPr lang="pt-BR" sz="2000" dirty="0">
                          <a:effectLst/>
                        </a:rPr>
                        <a:t>Dias 6, 7, 8 e 9</a:t>
                      </a:r>
                      <a:endParaRPr lang="pt-BR" sz="2000" dirty="0">
                        <a:effectLst/>
                        <a:latin typeface="Calibri" panose="020F0502020204030204" pitchFamily="34" charset="0"/>
                        <a:ea typeface="Calibri" panose="020F0502020204030204" pitchFamily="34" charset="0"/>
                        <a:cs typeface="Arial" panose="020B0604020202020204" pitchFamily="34" charset="0"/>
                      </a:endParaRPr>
                    </a:p>
                  </a:txBody>
                  <a:tcPr marL="9525" marR="9525" marT="9525" marB="0" anchor="ctr"/>
                </a:tc>
                <a:extLst>
                  <a:ext uri="{0D108BD9-81ED-4DB2-BD59-A6C34878D82A}">
                    <a16:rowId xmlns:a16="http://schemas.microsoft.com/office/drawing/2014/main" val="2737253278"/>
                  </a:ext>
                </a:extLst>
              </a:tr>
              <a:tr h="360929">
                <a:tc>
                  <a:txBody>
                    <a:bodyPr/>
                    <a:lstStyle/>
                    <a:p>
                      <a:pPr>
                        <a:lnSpc>
                          <a:spcPct val="115000"/>
                        </a:lnSpc>
                        <a:spcAft>
                          <a:spcPts val="1000"/>
                        </a:spcAft>
                      </a:pPr>
                      <a:r>
                        <a:rPr lang="pt-BR" sz="2000" dirty="0">
                          <a:effectLst/>
                        </a:rPr>
                        <a:t>Tribunais de Justiça de Médio Porte</a:t>
                      </a:r>
                      <a:endParaRPr lang="pt-BR" sz="2000" dirty="0">
                        <a:effectLst/>
                        <a:latin typeface="Calibri" panose="020F0502020204030204" pitchFamily="34" charset="0"/>
                        <a:ea typeface="Calibri" panose="020F0502020204030204" pitchFamily="34" charset="0"/>
                        <a:cs typeface="Arial" panose="020B0604020202020204" pitchFamily="34" charset="0"/>
                      </a:endParaRPr>
                    </a:p>
                  </a:txBody>
                  <a:tcPr marL="9525" marR="9525" marT="9525" marB="0" anchor="ctr"/>
                </a:tc>
                <a:tc>
                  <a:txBody>
                    <a:bodyPr/>
                    <a:lstStyle/>
                    <a:p>
                      <a:pPr>
                        <a:lnSpc>
                          <a:spcPct val="115000"/>
                        </a:lnSpc>
                        <a:spcAft>
                          <a:spcPts val="1000"/>
                        </a:spcAft>
                      </a:pPr>
                      <a:r>
                        <a:rPr lang="pt-BR" sz="2000" dirty="0">
                          <a:effectLst/>
                        </a:rPr>
                        <a:t>Dias 10, 11 e 12</a:t>
                      </a:r>
                      <a:endParaRPr lang="pt-BR" sz="2000" dirty="0">
                        <a:effectLst/>
                        <a:latin typeface="Calibri" panose="020F0502020204030204" pitchFamily="34" charset="0"/>
                        <a:ea typeface="Calibri" panose="020F0502020204030204" pitchFamily="34" charset="0"/>
                        <a:cs typeface="Arial" panose="020B0604020202020204" pitchFamily="34" charset="0"/>
                      </a:endParaRPr>
                    </a:p>
                  </a:txBody>
                  <a:tcPr marL="9525" marR="9525" marT="9525" marB="0" anchor="ctr"/>
                </a:tc>
                <a:extLst>
                  <a:ext uri="{0D108BD9-81ED-4DB2-BD59-A6C34878D82A}">
                    <a16:rowId xmlns:a16="http://schemas.microsoft.com/office/drawing/2014/main" val="1923135051"/>
                  </a:ext>
                </a:extLst>
              </a:tr>
              <a:tr h="360929">
                <a:tc>
                  <a:txBody>
                    <a:bodyPr/>
                    <a:lstStyle/>
                    <a:p>
                      <a:pPr>
                        <a:lnSpc>
                          <a:spcPct val="115000"/>
                        </a:lnSpc>
                        <a:spcAft>
                          <a:spcPts val="1000"/>
                        </a:spcAft>
                      </a:pPr>
                      <a:r>
                        <a:rPr lang="pt-BR" sz="2000" dirty="0">
                          <a:effectLst/>
                        </a:rPr>
                        <a:t>Tribunais de Justiça de Pequeno Porte</a:t>
                      </a:r>
                      <a:endParaRPr lang="pt-BR" sz="2000" dirty="0">
                        <a:effectLst/>
                        <a:latin typeface="Calibri" panose="020F0502020204030204" pitchFamily="34" charset="0"/>
                        <a:ea typeface="Calibri" panose="020F0502020204030204" pitchFamily="34" charset="0"/>
                        <a:cs typeface="Arial" panose="020B0604020202020204" pitchFamily="34" charset="0"/>
                      </a:endParaRPr>
                    </a:p>
                  </a:txBody>
                  <a:tcPr marL="9525" marR="9525" marT="9525" marB="0" anchor="ctr"/>
                </a:tc>
                <a:tc>
                  <a:txBody>
                    <a:bodyPr/>
                    <a:lstStyle/>
                    <a:p>
                      <a:pPr>
                        <a:lnSpc>
                          <a:spcPct val="115000"/>
                        </a:lnSpc>
                        <a:spcAft>
                          <a:spcPts val="1000"/>
                        </a:spcAft>
                      </a:pPr>
                      <a:r>
                        <a:rPr lang="pt-BR" sz="2000" dirty="0">
                          <a:effectLst/>
                        </a:rPr>
                        <a:t>Dias 13 e 14</a:t>
                      </a:r>
                      <a:endParaRPr lang="pt-BR" sz="2000" dirty="0">
                        <a:effectLst/>
                        <a:latin typeface="Calibri" panose="020F0502020204030204" pitchFamily="34" charset="0"/>
                        <a:ea typeface="Calibri" panose="020F0502020204030204" pitchFamily="34" charset="0"/>
                        <a:cs typeface="Arial" panose="020B0604020202020204" pitchFamily="34" charset="0"/>
                      </a:endParaRPr>
                    </a:p>
                  </a:txBody>
                  <a:tcPr marL="9525" marR="9525" marT="9525" marB="0" anchor="ctr"/>
                </a:tc>
                <a:extLst>
                  <a:ext uri="{0D108BD9-81ED-4DB2-BD59-A6C34878D82A}">
                    <a16:rowId xmlns:a16="http://schemas.microsoft.com/office/drawing/2014/main" val="1972776145"/>
                  </a:ext>
                </a:extLst>
              </a:tr>
              <a:tr h="360929">
                <a:tc>
                  <a:txBody>
                    <a:bodyPr/>
                    <a:lstStyle/>
                    <a:p>
                      <a:pPr>
                        <a:lnSpc>
                          <a:spcPct val="115000"/>
                        </a:lnSpc>
                        <a:spcAft>
                          <a:spcPts val="1000"/>
                        </a:spcAft>
                      </a:pPr>
                      <a:r>
                        <a:rPr lang="pt-BR" sz="2000" dirty="0">
                          <a:effectLst/>
                        </a:rPr>
                        <a:t>Tribunais Regionais Federais</a:t>
                      </a:r>
                      <a:endParaRPr lang="pt-BR" sz="2000" dirty="0">
                        <a:effectLst/>
                        <a:latin typeface="Calibri" panose="020F0502020204030204" pitchFamily="34" charset="0"/>
                        <a:ea typeface="Calibri" panose="020F0502020204030204" pitchFamily="34" charset="0"/>
                        <a:cs typeface="Arial" panose="020B0604020202020204" pitchFamily="34" charset="0"/>
                      </a:endParaRPr>
                    </a:p>
                  </a:txBody>
                  <a:tcPr marL="9525" marR="9525" marT="9525" marB="0" anchor="ctr"/>
                </a:tc>
                <a:tc>
                  <a:txBody>
                    <a:bodyPr/>
                    <a:lstStyle/>
                    <a:p>
                      <a:pPr>
                        <a:lnSpc>
                          <a:spcPct val="115000"/>
                        </a:lnSpc>
                        <a:spcAft>
                          <a:spcPts val="1000"/>
                        </a:spcAft>
                      </a:pPr>
                      <a:r>
                        <a:rPr lang="pt-BR" sz="2000" dirty="0">
                          <a:effectLst/>
                        </a:rPr>
                        <a:t>Dias 15, 16 e 17</a:t>
                      </a:r>
                      <a:endParaRPr lang="pt-BR" sz="2000" dirty="0">
                        <a:effectLst/>
                        <a:latin typeface="Calibri" panose="020F0502020204030204" pitchFamily="34" charset="0"/>
                        <a:ea typeface="Calibri" panose="020F0502020204030204" pitchFamily="34" charset="0"/>
                        <a:cs typeface="Arial" panose="020B0604020202020204" pitchFamily="34" charset="0"/>
                      </a:endParaRPr>
                    </a:p>
                  </a:txBody>
                  <a:tcPr marL="9525" marR="9525" marT="9525" marB="0" anchor="ctr"/>
                </a:tc>
                <a:extLst>
                  <a:ext uri="{0D108BD9-81ED-4DB2-BD59-A6C34878D82A}">
                    <a16:rowId xmlns:a16="http://schemas.microsoft.com/office/drawing/2014/main" val="2801807378"/>
                  </a:ext>
                </a:extLst>
              </a:tr>
              <a:tr h="364479">
                <a:tc>
                  <a:txBody>
                    <a:bodyPr/>
                    <a:lstStyle/>
                    <a:p>
                      <a:pPr>
                        <a:lnSpc>
                          <a:spcPct val="115000"/>
                        </a:lnSpc>
                        <a:spcAft>
                          <a:spcPts val="1000"/>
                        </a:spcAft>
                      </a:pPr>
                      <a:r>
                        <a:rPr lang="pt-BR" sz="2000" dirty="0">
                          <a:effectLst/>
                        </a:rPr>
                        <a:t>Tribunais Regionais do Trabalho de Grande Porte</a:t>
                      </a:r>
                      <a:endParaRPr lang="pt-BR" sz="2000" dirty="0">
                        <a:effectLst/>
                        <a:latin typeface="Calibri" panose="020F0502020204030204" pitchFamily="34" charset="0"/>
                        <a:ea typeface="Calibri" panose="020F0502020204030204" pitchFamily="34" charset="0"/>
                        <a:cs typeface="Arial" panose="020B0604020202020204" pitchFamily="34" charset="0"/>
                      </a:endParaRPr>
                    </a:p>
                  </a:txBody>
                  <a:tcPr marL="9525" marR="9525" marT="9525" marB="0" anchor="ctr"/>
                </a:tc>
                <a:tc>
                  <a:txBody>
                    <a:bodyPr/>
                    <a:lstStyle/>
                    <a:p>
                      <a:pPr>
                        <a:lnSpc>
                          <a:spcPct val="115000"/>
                        </a:lnSpc>
                        <a:spcAft>
                          <a:spcPts val="1000"/>
                        </a:spcAft>
                      </a:pPr>
                      <a:r>
                        <a:rPr lang="pt-BR" sz="2000" dirty="0">
                          <a:effectLst/>
                        </a:rPr>
                        <a:t>Dias 18, 19 e 20</a:t>
                      </a:r>
                      <a:endParaRPr lang="pt-BR" sz="2000" dirty="0">
                        <a:effectLst/>
                        <a:latin typeface="Calibri" panose="020F0502020204030204" pitchFamily="34" charset="0"/>
                        <a:ea typeface="Calibri" panose="020F0502020204030204" pitchFamily="34" charset="0"/>
                        <a:cs typeface="Arial" panose="020B0604020202020204" pitchFamily="34" charset="0"/>
                      </a:endParaRPr>
                    </a:p>
                  </a:txBody>
                  <a:tcPr marL="9525" marR="9525" marT="9525" marB="0" anchor="ctr"/>
                </a:tc>
                <a:extLst>
                  <a:ext uri="{0D108BD9-81ED-4DB2-BD59-A6C34878D82A}">
                    <a16:rowId xmlns:a16="http://schemas.microsoft.com/office/drawing/2014/main" val="3146521453"/>
                  </a:ext>
                </a:extLst>
              </a:tr>
              <a:tr h="489528">
                <a:tc>
                  <a:txBody>
                    <a:bodyPr/>
                    <a:lstStyle/>
                    <a:p>
                      <a:pPr>
                        <a:lnSpc>
                          <a:spcPct val="115000"/>
                        </a:lnSpc>
                        <a:spcAft>
                          <a:spcPts val="1000"/>
                        </a:spcAft>
                      </a:pPr>
                      <a:r>
                        <a:rPr lang="pt-BR" sz="2000" dirty="0">
                          <a:effectLst/>
                        </a:rPr>
                        <a:t>Tribunais Regionais do Trabalho de Médio Porte</a:t>
                      </a:r>
                      <a:endParaRPr lang="pt-BR" sz="2000" dirty="0">
                        <a:effectLst/>
                        <a:latin typeface="Calibri" panose="020F0502020204030204" pitchFamily="34" charset="0"/>
                        <a:ea typeface="Calibri" panose="020F0502020204030204" pitchFamily="34" charset="0"/>
                        <a:cs typeface="Arial" panose="020B0604020202020204" pitchFamily="34" charset="0"/>
                      </a:endParaRPr>
                    </a:p>
                  </a:txBody>
                  <a:tcPr marL="9525" marR="9525" marT="9525" marB="0" anchor="ctr"/>
                </a:tc>
                <a:tc>
                  <a:txBody>
                    <a:bodyPr/>
                    <a:lstStyle/>
                    <a:p>
                      <a:pPr>
                        <a:lnSpc>
                          <a:spcPct val="115000"/>
                        </a:lnSpc>
                        <a:spcAft>
                          <a:spcPts val="1000"/>
                        </a:spcAft>
                      </a:pPr>
                      <a:r>
                        <a:rPr lang="pt-BR" sz="2000" dirty="0">
                          <a:effectLst/>
                        </a:rPr>
                        <a:t>Dias 21 e 22</a:t>
                      </a:r>
                      <a:endParaRPr lang="pt-BR" sz="2000" dirty="0">
                        <a:effectLst/>
                        <a:latin typeface="Calibri" panose="020F0502020204030204" pitchFamily="34" charset="0"/>
                        <a:ea typeface="Calibri" panose="020F0502020204030204" pitchFamily="34" charset="0"/>
                        <a:cs typeface="Arial" panose="020B0604020202020204" pitchFamily="34" charset="0"/>
                      </a:endParaRPr>
                    </a:p>
                  </a:txBody>
                  <a:tcPr marL="9525" marR="9525" marT="9525" marB="0" anchor="ctr"/>
                </a:tc>
                <a:extLst>
                  <a:ext uri="{0D108BD9-81ED-4DB2-BD59-A6C34878D82A}">
                    <a16:rowId xmlns:a16="http://schemas.microsoft.com/office/drawing/2014/main" val="1789876010"/>
                  </a:ext>
                </a:extLst>
              </a:tr>
              <a:tr h="406400">
                <a:tc>
                  <a:txBody>
                    <a:bodyPr/>
                    <a:lstStyle/>
                    <a:p>
                      <a:pPr>
                        <a:lnSpc>
                          <a:spcPct val="115000"/>
                        </a:lnSpc>
                        <a:spcAft>
                          <a:spcPts val="1000"/>
                        </a:spcAft>
                      </a:pPr>
                      <a:r>
                        <a:rPr lang="pt-BR" sz="2000" dirty="0">
                          <a:effectLst/>
                        </a:rPr>
                        <a:t>Tribunais Regionais do Trabalho de Pequeno Porte</a:t>
                      </a:r>
                      <a:endParaRPr lang="pt-BR" sz="2000" dirty="0">
                        <a:effectLst/>
                        <a:latin typeface="Calibri" panose="020F0502020204030204" pitchFamily="34" charset="0"/>
                        <a:ea typeface="Calibri" panose="020F0502020204030204" pitchFamily="34" charset="0"/>
                        <a:cs typeface="Arial" panose="020B0604020202020204" pitchFamily="34" charset="0"/>
                      </a:endParaRPr>
                    </a:p>
                  </a:txBody>
                  <a:tcPr marL="9525" marR="9525" marT="9525" marB="0" anchor="ctr"/>
                </a:tc>
                <a:tc>
                  <a:txBody>
                    <a:bodyPr/>
                    <a:lstStyle/>
                    <a:p>
                      <a:pPr>
                        <a:lnSpc>
                          <a:spcPct val="115000"/>
                        </a:lnSpc>
                        <a:spcAft>
                          <a:spcPts val="1000"/>
                        </a:spcAft>
                      </a:pPr>
                      <a:r>
                        <a:rPr lang="pt-BR" sz="2000" dirty="0">
                          <a:effectLst/>
                        </a:rPr>
                        <a:t>Dias 23 e 24</a:t>
                      </a:r>
                      <a:endParaRPr lang="pt-BR" sz="2000" dirty="0">
                        <a:effectLst/>
                        <a:latin typeface="Calibri" panose="020F0502020204030204" pitchFamily="34" charset="0"/>
                        <a:ea typeface="Calibri" panose="020F0502020204030204" pitchFamily="34" charset="0"/>
                        <a:cs typeface="Arial" panose="020B0604020202020204" pitchFamily="34" charset="0"/>
                      </a:endParaRPr>
                    </a:p>
                  </a:txBody>
                  <a:tcPr marL="9525" marR="9525" marT="9525" marB="0" anchor="ctr"/>
                </a:tc>
                <a:extLst>
                  <a:ext uri="{0D108BD9-81ED-4DB2-BD59-A6C34878D82A}">
                    <a16:rowId xmlns:a16="http://schemas.microsoft.com/office/drawing/2014/main" val="700834365"/>
                  </a:ext>
                </a:extLst>
              </a:tr>
              <a:tr h="734533">
                <a:tc>
                  <a:txBody>
                    <a:bodyPr/>
                    <a:lstStyle/>
                    <a:p>
                      <a:pPr>
                        <a:lnSpc>
                          <a:spcPct val="115000"/>
                        </a:lnSpc>
                        <a:spcAft>
                          <a:spcPts val="1000"/>
                        </a:spcAft>
                      </a:pPr>
                      <a:r>
                        <a:rPr lang="pt-BR" sz="2000" dirty="0" smtClean="0">
                          <a:effectLst/>
                        </a:rPr>
                        <a:t>Tribunal </a:t>
                      </a:r>
                      <a:r>
                        <a:rPr lang="pt-BR" sz="2000" dirty="0">
                          <a:effectLst/>
                        </a:rPr>
                        <a:t>de Justiça do Estado de São Paulo</a:t>
                      </a:r>
                      <a:endParaRPr lang="pt-BR" sz="2000" dirty="0">
                        <a:effectLst/>
                        <a:latin typeface="Calibri" panose="020F0502020204030204" pitchFamily="34" charset="0"/>
                        <a:ea typeface="Calibri" panose="020F0502020204030204" pitchFamily="34" charset="0"/>
                        <a:cs typeface="Arial" panose="020B0604020202020204" pitchFamily="34" charset="0"/>
                      </a:endParaRPr>
                    </a:p>
                  </a:txBody>
                  <a:tcPr marL="9525" marR="9525" marT="9525" marB="0" anchor="ctr"/>
                </a:tc>
                <a:tc>
                  <a:txBody>
                    <a:bodyPr/>
                    <a:lstStyle/>
                    <a:p>
                      <a:pPr>
                        <a:lnSpc>
                          <a:spcPct val="115000"/>
                        </a:lnSpc>
                        <a:spcAft>
                          <a:spcPts val="1000"/>
                        </a:spcAft>
                      </a:pPr>
                      <a:r>
                        <a:rPr lang="pt-BR" sz="2000" dirty="0">
                          <a:effectLst/>
                        </a:rPr>
                        <a:t>Dias 25, 26, 27, 28, 29 e 30/31</a:t>
                      </a:r>
                      <a:endParaRPr lang="pt-BR" sz="2000" dirty="0">
                        <a:effectLst/>
                        <a:latin typeface="Calibri" panose="020F0502020204030204" pitchFamily="34" charset="0"/>
                        <a:ea typeface="Calibri" panose="020F0502020204030204" pitchFamily="34" charset="0"/>
                        <a:cs typeface="Arial" panose="020B0604020202020204" pitchFamily="34" charset="0"/>
                      </a:endParaRPr>
                    </a:p>
                  </a:txBody>
                  <a:tcPr marL="9525" marR="9525" marT="9525" marB="0" anchor="ctr"/>
                </a:tc>
                <a:extLst>
                  <a:ext uri="{0D108BD9-81ED-4DB2-BD59-A6C34878D82A}">
                    <a16:rowId xmlns:a16="http://schemas.microsoft.com/office/drawing/2014/main" val="4035071445"/>
                  </a:ext>
                </a:extLst>
              </a:tr>
            </a:tbl>
          </a:graphicData>
        </a:graphic>
      </p:graphicFrame>
    </p:spTree>
    <p:extLst>
      <p:ext uri="{BB962C8B-B14F-4D97-AF65-F5344CB8AC3E}">
        <p14:creationId xmlns:p14="http://schemas.microsoft.com/office/powerpoint/2010/main" val="52596101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977900"/>
            <a:ext cx="10515600" cy="712788"/>
          </a:xfrm>
        </p:spPr>
        <p:txBody>
          <a:bodyPr>
            <a:normAutofit fontScale="90000"/>
          </a:bodyPr>
          <a:lstStyle/>
          <a:p>
            <a:r>
              <a:rPr lang="pt-BR" dirty="0" smtClean="0"/>
              <a:t>Novo Cronograma do saneamento</a:t>
            </a:r>
            <a:r>
              <a:rPr lang="pt-BR" dirty="0"/>
              <a:t/>
            </a:r>
            <a:br>
              <a:rPr lang="pt-BR" dirty="0"/>
            </a:br>
            <a:endParaRPr lang="pt-BR" dirty="0"/>
          </a:p>
        </p:txBody>
      </p:sp>
      <p:sp>
        <p:nvSpPr>
          <p:cNvPr id="3" name="Espaço Reservado para Conteúdo 2"/>
          <p:cNvSpPr>
            <a:spLocks noGrp="1"/>
          </p:cNvSpPr>
          <p:nvPr>
            <p:ph idx="1"/>
          </p:nvPr>
        </p:nvSpPr>
        <p:spPr/>
        <p:txBody>
          <a:bodyPr>
            <a:normAutofit fontScale="70000" lnSpcReduction="20000"/>
          </a:bodyPr>
          <a:lstStyle/>
          <a:p>
            <a:r>
              <a:rPr lang="pt-BR" dirty="0"/>
              <a:t>I – no mês de maio, para envio da carga corretiva dos dados das partes que porventura estejam incompletos ou inconsistentes, conforme os dias estipulados, por segmento de justiça e porte do </a:t>
            </a:r>
            <a:r>
              <a:rPr lang="pt-BR" dirty="0" smtClean="0"/>
              <a:t>Tribunal, </a:t>
            </a:r>
            <a:r>
              <a:rPr lang="pt-BR" dirty="0"/>
              <a:t>constantes do anexo;</a:t>
            </a:r>
          </a:p>
          <a:p>
            <a:r>
              <a:rPr lang="pt-BR" dirty="0"/>
              <a:t>II – no mês de maio, envio da carga corretiva dos </a:t>
            </a:r>
            <a:r>
              <a:rPr lang="pt-BR" dirty="0" smtClean="0"/>
              <a:t>Movimentos </a:t>
            </a:r>
            <a:r>
              <a:rPr lang="pt-BR" dirty="0"/>
              <a:t>utilizados  a fim de que o cálculo das variáveis e dos indicadores constantes dos glossários do Justiça em Números e do Módulo de Produtividade, segundo os anexos I e II da Resolução CNJ nº 76, de 12 de maio de 2009, esteja em conformidade com as Tabelas Processuais Unificadas (TPUs) do CNJ, instituídas pela Resolução CNJ nº 46, de 18 de dezembro de 2007, conforme os dias estipulados, por segmento de justiça e porte do </a:t>
            </a:r>
            <a:r>
              <a:rPr lang="pt-BR" dirty="0" smtClean="0"/>
              <a:t>Tribunal, </a:t>
            </a:r>
            <a:r>
              <a:rPr lang="pt-BR" dirty="0"/>
              <a:t>constantes do anexo; </a:t>
            </a:r>
          </a:p>
          <a:p>
            <a:r>
              <a:rPr lang="pt-BR" dirty="0"/>
              <a:t>III – no mês de julho, para envio da carga corretiva de todos os códigos </a:t>
            </a:r>
            <a:r>
              <a:rPr lang="pt-BR" dirty="0" smtClean="0"/>
              <a:t>Assuntos </a:t>
            </a:r>
            <a:r>
              <a:rPr lang="pt-BR" dirty="0"/>
              <a:t>inseridos no DataJud que não estejam de acordo com o último nível de </a:t>
            </a:r>
            <a:r>
              <a:rPr lang="pt-BR" dirty="0" smtClean="0"/>
              <a:t>Assunto </a:t>
            </a:r>
            <a:r>
              <a:rPr lang="pt-BR" dirty="0"/>
              <a:t>das TPUs, conforme os dias estipulados, por segmento de justiça e porte do </a:t>
            </a:r>
            <a:r>
              <a:rPr lang="pt-BR" dirty="0" smtClean="0"/>
              <a:t>Tribunal, </a:t>
            </a:r>
            <a:r>
              <a:rPr lang="pt-BR" dirty="0"/>
              <a:t>constantes do anexo; </a:t>
            </a:r>
          </a:p>
          <a:p>
            <a:r>
              <a:rPr lang="pt-BR" dirty="0"/>
              <a:t>IV – no mês de julho, para envio da carga corretiva de todos os códigos de </a:t>
            </a:r>
            <a:r>
              <a:rPr lang="pt-BR" dirty="0" smtClean="0"/>
              <a:t>Movimentos </a:t>
            </a:r>
            <a:r>
              <a:rPr lang="pt-BR" dirty="0"/>
              <a:t>inseridos no DataJud que não estejam em consonância com o último nível de </a:t>
            </a:r>
            <a:r>
              <a:rPr lang="pt-BR" dirty="0" smtClean="0"/>
              <a:t>Movimentos </a:t>
            </a:r>
            <a:r>
              <a:rPr lang="pt-BR" dirty="0"/>
              <a:t>das TPUs, conforme os dias estipulados, por segmento de justiça, constantes do anexo. </a:t>
            </a:r>
          </a:p>
          <a:p>
            <a:endParaRPr lang="pt-BR" dirty="0"/>
          </a:p>
        </p:txBody>
      </p:sp>
    </p:spTree>
    <p:extLst>
      <p:ext uri="{BB962C8B-B14F-4D97-AF65-F5344CB8AC3E}">
        <p14:creationId xmlns:p14="http://schemas.microsoft.com/office/powerpoint/2010/main" val="301633391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4" name="Imagem 23"/>
          <p:cNvPicPr>
            <a:picLocks noChangeAspect="1"/>
          </p:cNvPicPr>
          <p:nvPr/>
        </p:nvPicPr>
        <p:blipFill rotWithShape="1">
          <a:blip r:embed="rId2"/>
          <a:srcRect t="6719" r="880" b="1"/>
          <a:stretch/>
        </p:blipFill>
        <p:spPr>
          <a:xfrm>
            <a:off x="838200" y="1803042"/>
            <a:ext cx="10185400" cy="1702158"/>
          </a:xfrm>
          <a:prstGeom prst="rect">
            <a:avLst/>
          </a:prstGeom>
        </p:spPr>
      </p:pic>
      <p:sp>
        <p:nvSpPr>
          <p:cNvPr id="2" name="Título 1"/>
          <p:cNvSpPr>
            <a:spLocks noGrp="1"/>
          </p:cNvSpPr>
          <p:nvPr>
            <p:ph type="title"/>
          </p:nvPr>
        </p:nvSpPr>
        <p:spPr/>
        <p:txBody>
          <a:bodyPr/>
          <a:lstStyle/>
          <a:p>
            <a:r>
              <a:rPr lang="pt-BR" dirty="0" smtClean="0"/>
              <a:t>Abas do Painel de Indicadores</a:t>
            </a:r>
            <a:endParaRPr lang="pt-BR" dirty="0"/>
          </a:p>
        </p:txBody>
      </p:sp>
      <p:sp>
        <p:nvSpPr>
          <p:cNvPr id="3" name="Espaço Reservado para Conteúdo 2"/>
          <p:cNvSpPr>
            <a:spLocks noGrp="1"/>
          </p:cNvSpPr>
          <p:nvPr>
            <p:ph idx="1"/>
          </p:nvPr>
        </p:nvSpPr>
        <p:spPr>
          <a:xfrm>
            <a:off x="689624" y="4035425"/>
            <a:ext cx="10515600" cy="2690619"/>
          </a:xfrm>
        </p:spPr>
        <p:txBody>
          <a:bodyPr/>
          <a:lstStyle/>
          <a:p>
            <a:r>
              <a:rPr lang="pt-BR" dirty="0" smtClean="0"/>
              <a:t>Informações Consolidadas por Tribunal:</a:t>
            </a:r>
          </a:p>
          <a:p>
            <a:pPr lvl="1"/>
            <a:r>
              <a:rPr lang="pt-BR" dirty="0" smtClean="0"/>
              <a:t>Erros Relacionados aos Processos</a:t>
            </a:r>
          </a:p>
          <a:p>
            <a:pPr lvl="1"/>
            <a:r>
              <a:rPr lang="pt-BR" dirty="0" smtClean="0"/>
              <a:t>Erros Relacionados as Partes</a:t>
            </a:r>
          </a:p>
          <a:p>
            <a:pPr lvl="1"/>
            <a:r>
              <a:rPr lang="pt-BR" dirty="0" smtClean="0"/>
              <a:t>Indicadores de Produtividade da Portaria do Prêmio CNJ de Qualidade</a:t>
            </a:r>
          </a:p>
          <a:p>
            <a:r>
              <a:rPr lang="pt-BR" dirty="0" smtClean="0"/>
              <a:t>Detalhamento das Informações das outras abas, por Processo</a:t>
            </a:r>
          </a:p>
        </p:txBody>
      </p:sp>
      <p:sp>
        <p:nvSpPr>
          <p:cNvPr id="61" name="Elipse 60"/>
          <p:cNvSpPr/>
          <p:nvPr/>
        </p:nvSpPr>
        <p:spPr>
          <a:xfrm>
            <a:off x="558800" y="2959100"/>
            <a:ext cx="10972800" cy="658454"/>
          </a:xfrm>
          <a:prstGeom prst="ellipse">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dirty="0"/>
          </a:p>
        </p:txBody>
      </p:sp>
    </p:spTree>
    <p:extLst>
      <p:ext uri="{BB962C8B-B14F-4D97-AF65-F5344CB8AC3E}">
        <p14:creationId xmlns:p14="http://schemas.microsoft.com/office/powerpoint/2010/main" val="325587460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Características Gerais do Painel</a:t>
            </a:r>
            <a:endParaRPr lang="pt-BR" dirty="0"/>
          </a:p>
        </p:txBody>
      </p:sp>
      <p:sp>
        <p:nvSpPr>
          <p:cNvPr id="3" name="Espaço Reservado para Conteúdo 2"/>
          <p:cNvSpPr>
            <a:spLocks noGrp="1"/>
          </p:cNvSpPr>
          <p:nvPr>
            <p:ph idx="1"/>
          </p:nvPr>
        </p:nvSpPr>
        <p:spPr/>
        <p:txBody>
          <a:bodyPr>
            <a:normAutofit fontScale="92500" lnSpcReduction="20000"/>
          </a:bodyPr>
          <a:lstStyle/>
          <a:p>
            <a:r>
              <a:rPr lang="pt-BR" dirty="0" smtClean="0"/>
              <a:t>Para acessar uma aba basta clicar no botão relacionado a aba;</a:t>
            </a:r>
          </a:p>
          <a:p>
            <a:r>
              <a:rPr lang="pt-BR" dirty="0" smtClean="0"/>
              <a:t>É obrigatório a escolha de um ‘Ramo de Justiça’. O painel se inicia com o ramo ‘Estadual’;</a:t>
            </a:r>
          </a:p>
          <a:p>
            <a:r>
              <a:rPr lang="pt-BR" dirty="0" smtClean="0"/>
              <a:t>O filtro obrigatório da variável Tribunal apresentado no início do painel só é válido para a aba ‘Detalhamento por Processos’.</a:t>
            </a:r>
          </a:p>
          <a:p>
            <a:r>
              <a:rPr lang="pt-BR" dirty="0" smtClean="0"/>
              <a:t>Na barra de filtros podem ser escolhidos outros ramos ou outros filtros disponibilizados;</a:t>
            </a:r>
          </a:p>
          <a:p>
            <a:r>
              <a:rPr lang="pt-BR" dirty="0" smtClean="0"/>
              <a:t>Nos casos em que as figuras ou tabelas estejam em “contêineres’, o usuário deverá clicar na imagem desejada.</a:t>
            </a:r>
          </a:p>
          <a:p>
            <a:r>
              <a:rPr lang="pt-BR" dirty="0" smtClean="0"/>
              <a:t>Existem botões específicos para exportação das tabelas. Caso o usuário deseje apenas os dados de uma figura específica, estes poderão ser exportados clicando com o botão direito do mouse e escolhendo a forma de exportação.</a:t>
            </a:r>
          </a:p>
        </p:txBody>
      </p:sp>
    </p:spTree>
    <p:extLst>
      <p:ext uri="{BB962C8B-B14F-4D97-AF65-F5344CB8AC3E}">
        <p14:creationId xmlns:p14="http://schemas.microsoft.com/office/powerpoint/2010/main" val="173527088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394200" y="941006"/>
            <a:ext cx="6959600" cy="749682"/>
          </a:xfrm>
        </p:spPr>
        <p:txBody>
          <a:bodyPr/>
          <a:lstStyle/>
          <a:p>
            <a:r>
              <a:rPr lang="pt-BR" dirty="0" smtClean="0"/>
              <a:t>Menu do Painel</a:t>
            </a:r>
            <a:endParaRPr lang="pt-BR" dirty="0"/>
          </a:p>
        </p:txBody>
      </p:sp>
      <p:sp>
        <p:nvSpPr>
          <p:cNvPr id="7" name="Retângulo 6"/>
          <p:cNvSpPr/>
          <p:nvPr/>
        </p:nvSpPr>
        <p:spPr>
          <a:xfrm>
            <a:off x="404439" y="1789770"/>
            <a:ext cx="2224461" cy="738664"/>
          </a:xfrm>
          <a:prstGeom prst="rect">
            <a:avLst/>
          </a:prstGeom>
        </p:spPr>
        <p:txBody>
          <a:bodyPr wrap="square">
            <a:spAutoFit/>
          </a:bodyPr>
          <a:lstStyle/>
          <a:p>
            <a:pPr algn="ctr"/>
            <a:r>
              <a:rPr lang="pt-BR" sz="1400" dirty="0">
                <a:ln w="0"/>
                <a:effectLst>
                  <a:outerShdw blurRad="38100" dist="19050" dir="2700000" algn="tl" rotWithShape="0">
                    <a:schemeClr val="dk1">
                      <a:alpha val="40000"/>
                    </a:schemeClr>
                  </a:outerShdw>
                </a:effectLst>
              </a:rPr>
              <a:t>Filtro obrigatório para </a:t>
            </a:r>
            <a:endParaRPr lang="pt-BR" sz="1400" dirty="0" smtClean="0">
              <a:ln w="0"/>
              <a:effectLst>
                <a:outerShdw blurRad="38100" dist="19050" dir="2700000" algn="tl" rotWithShape="0">
                  <a:schemeClr val="dk1">
                    <a:alpha val="40000"/>
                  </a:schemeClr>
                </a:outerShdw>
              </a:effectLst>
            </a:endParaRPr>
          </a:p>
          <a:p>
            <a:pPr algn="ctr"/>
            <a:r>
              <a:rPr lang="pt-BR" sz="1400" dirty="0" smtClean="0">
                <a:ln w="0"/>
                <a:effectLst>
                  <a:outerShdw blurRad="38100" dist="19050" dir="2700000" algn="tl" rotWithShape="0">
                    <a:schemeClr val="dk1">
                      <a:alpha val="40000"/>
                    </a:schemeClr>
                  </a:outerShdw>
                </a:effectLst>
              </a:rPr>
              <a:t>ramo </a:t>
            </a:r>
            <a:r>
              <a:rPr lang="pt-BR" sz="1400" dirty="0">
                <a:ln w="0"/>
                <a:effectLst>
                  <a:outerShdw blurRad="38100" dist="19050" dir="2700000" algn="tl" rotWithShape="0">
                    <a:schemeClr val="dk1">
                      <a:alpha val="40000"/>
                    </a:schemeClr>
                  </a:outerShdw>
                </a:effectLst>
              </a:rPr>
              <a:t>de justiça</a:t>
            </a:r>
            <a:r>
              <a:rPr lang="pt-BR" sz="1400" dirty="0" smtClean="0">
                <a:ln w="0"/>
                <a:effectLst>
                  <a:outerShdw blurRad="38100" dist="19050" dir="2700000" algn="tl" rotWithShape="0">
                    <a:schemeClr val="dk1">
                      <a:alpha val="40000"/>
                    </a:schemeClr>
                  </a:outerShdw>
                </a:effectLst>
              </a:rPr>
              <a:t>,</a:t>
            </a:r>
          </a:p>
          <a:p>
            <a:pPr algn="ctr"/>
            <a:r>
              <a:rPr lang="pt-BR" sz="1400" dirty="0" smtClean="0">
                <a:ln w="0"/>
                <a:effectLst>
                  <a:outerShdw blurRad="38100" dist="19050" dir="2700000" algn="tl" rotWithShape="0">
                    <a:schemeClr val="dk1">
                      <a:alpha val="40000"/>
                    </a:schemeClr>
                  </a:outerShdw>
                </a:effectLst>
              </a:rPr>
              <a:t> </a:t>
            </a:r>
            <a:r>
              <a:rPr lang="pt-BR" sz="1400" dirty="0">
                <a:ln w="0"/>
                <a:effectLst>
                  <a:outerShdw blurRad="38100" dist="19050" dir="2700000" algn="tl" rotWithShape="0">
                    <a:schemeClr val="dk1">
                      <a:alpha val="40000"/>
                    </a:schemeClr>
                  </a:outerShdw>
                </a:effectLst>
              </a:rPr>
              <a:t>iniciado em </a:t>
            </a:r>
            <a:r>
              <a:rPr lang="pt-BR" sz="1400" dirty="0" smtClean="0">
                <a:ln w="0"/>
                <a:effectLst>
                  <a:outerShdw blurRad="38100" dist="19050" dir="2700000" algn="tl" rotWithShape="0">
                    <a:schemeClr val="dk1">
                      <a:alpha val="40000"/>
                    </a:schemeClr>
                  </a:outerShdw>
                </a:effectLst>
              </a:rPr>
              <a:t>‘Estadual’</a:t>
            </a:r>
            <a:endParaRPr lang="pt-BR" sz="1400" dirty="0">
              <a:ln w="0"/>
              <a:effectLst>
                <a:outerShdw blurRad="38100" dist="19050" dir="2700000" algn="tl" rotWithShape="0">
                  <a:schemeClr val="dk1">
                    <a:alpha val="40000"/>
                  </a:schemeClr>
                </a:outerShdw>
              </a:effectLst>
            </a:endParaRPr>
          </a:p>
        </p:txBody>
      </p:sp>
      <p:pic>
        <p:nvPicPr>
          <p:cNvPr id="8" name="Imagem 7"/>
          <p:cNvPicPr>
            <a:picLocks noChangeAspect="1"/>
          </p:cNvPicPr>
          <p:nvPr/>
        </p:nvPicPr>
        <p:blipFill>
          <a:blip r:embed="rId2"/>
          <a:stretch>
            <a:fillRect/>
          </a:stretch>
        </p:blipFill>
        <p:spPr>
          <a:xfrm>
            <a:off x="736571" y="2857500"/>
            <a:ext cx="10617229" cy="2997200"/>
          </a:xfrm>
          <a:prstGeom prst="rect">
            <a:avLst/>
          </a:prstGeom>
        </p:spPr>
      </p:pic>
      <p:sp>
        <p:nvSpPr>
          <p:cNvPr id="10" name="Retângulo 9"/>
          <p:cNvSpPr/>
          <p:nvPr/>
        </p:nvSpPr>
        <p:spPr>
          <a:xfrm>
            <a:off x="3720967" y="1743603"/>
            <a:ext cx="2224461" cy="830997"/>
          </a:xfrm>
          <a:prstGeom prst="rect">
            <a:avLst/>
          </a:prstGeom>
        </p:spPr>
        <p:txBody>
          <a:bodyPr wrap="square">
            <a:spAutoFit/>
          </a:bodyPr>
          <a:lstStyle/>
          <a:p>
            <a:pPr algn="ctr"/>
            <a:r>
              <a:rPr lang="pt-BR" sz="1200" dirty="0">
                <a:ln w="0"/>
                <a:effectLst>
                  <a:outerShdw blurRad="38100" dist="19050" dir="2700000" algn="tl" rotWithShape="0">
                    <a:schemeClr val="dk1">
                      <a:alpha val="40000"/>
                    </a:schemeClr>
                  </a:outerShdw>
                </a:effectLst>
              </a:rPr>
              <a:t>Filtro obrigatório para </a:t>
            </a:r>
            <a:endParaRPr lang="pt-BR" sz="1200" dirty="0" smtClean="0">
              <a:ln w="0"/>
              <a:effectLst>
                <a:outerShdw blurRad="38100" dist="19050" dir="2700000" algn="tl" rotWithShape="0">
                  <a:schemeClr val="dk1">
                    <a:alpha val="40000"/>
                  </a:schemeClr>
                </a:outerShdw>
              </a:effectLst>
            </a:endParaRPr>
          </a:p>
          <a:p>
            <a:pPr algn="ctr"/>
            <a:r>
              <a:rPr lang="pt-BR" sz="1200" dirty="0" smtClean="0">
                <a:ln w="0"/>
                <a:effectLst>
                  <a:outerShdw blurRad="38100" dist="19050" dir="2700000" algn="tl" rotWithShape="0">
                    <a:schemeClr val="dk1">
                      <a:alpha val="40000"/>
                    </a:schemeClr>
                  </a:outerShdw>
                </a:effectLst>
              </a:rPr>
              <a:t>Tribunal.</a:t>
            </a:r>
          </a:p>
          <a:p>
            <a:pPr algn="ctr"/>
            <a:r>
              <a:rPr lang="pt-BR" sz="1200" dirty="0" smtClean="0">
                <a:ln w="0"/>
                <a:effectLst>
                  <a:outerShdw blurRad="38100" dist="19050" dir="2700000" algn="tl" rotWithShape="0">
                    <a:schemeClr val="dk1">
                      <a:alpha val="40000"/>
                    </a:schemeClr>
                  </a:outerShdw>
                </a:effectLst>
              </a:rPr>
              <a:t>Funciona somente na aba ‘Detalhamento por Processos’</a:t>
            </a:r>
            <a:endParaRPr lang="pt-BR" sz="1200" dirty="0">
              <a:ln w="0"/>
              <a:effectLst>
                <a:outerShdw blurRad="38100" dist="19050" dir="2700000" algn="tl" rotWithShape="0">
                  <a:schemeClr val="dk1">
                    <a:alpha val="40000"/>
                  </a:schemeClr>
                </a:outerShdw>
              </a:effectLst>
            </a:endParaRPr>
          </a:p>
        </p:txBody>
      </p:sp>
      <p:sp>
        <p:nvSpPr>
          <p:cNvPr id="11" name="Seta para a Direita 10"/>
          <p:cNvSpPr/>
          <p:nvPr/>
        </p:nvSpPr>
        <p:spPr>
          <a:xfrm rot="1476978">
            <a:off x="1604873" y="2468646"/>
            <a:ext cx="620786" cy="569199"/>
          </a:xfrm>
          <a:prstGeom prst="rightArrow">
            <a:avLst>
              <a:gd name="adj1" fmla="val 50000"/>
              <a:gd name="adj2" fmla="val 26087"/>
            </a:avLst>
          </a:prstGeom>
          <a:solidFill>
            <a:srgbClr val="FF7C80"/>
          </a:solidFill>
          <a:ln>
            <a:solidFill>
              <a:srgbClr val="FF7C8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dirty="0"/>
          </a:p>
        </p:txBody>
      </p:sp>
      <p:sp>
        <p:nvSpPr>
          <p:cNvPr id="12" name="Seta para a Direita 11"/>
          <p:cNvSpPr/>
          <p:nvPr/>
        </p:nvSpPr>
        <p:spPr>
          <a:xfrm rot="9143937">
            <a:off x="4115877" y="2476640"/>
            <a:ext cx="620786" cy="569199"/>
          </a:xfrm>
          <a:prstGeom prst="rightArrow">
            <a:avLst>
              <a:gd name="adj1" fmla="val 50000"/>
              <a:gd name="adj2" fmla="val 26087"/>
            </a:avLst>
          </a:prstGeom>
          <a:solidFill>
            <a:srgbClr val="FF7C80"/>
          </a:solidFill>
          <a:ln>
            <a:solidFill>
              <a:srgbClr val="FF7C8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dirty="0"/>
          </a:p>
        </p:txBody>
      </p:sp>
      <p:sp>
        <p:nvSpPr>
          <p:cNvPr id="13" name="Retângulo 12"/>
          <p:cNvSpPr/>
          <p:nvPr/>
        </p:nvSpPr>
        <p:spPr>
          <a:xfrm>
            <a:off x="7551129" y="3157260"/>
            <a:ext cx="2224461" cy="400110"/>
          </a:xfrm>
          <a:prstGeom prst="rect">
            <a:avLst/>
          </a:prstGeom>
        </p:spPr>
        <p:txBody>
          <a:bodyPr wrap="square">
            <a:spAutoFit/>
          </a:bodyPr>
          <a:lstStyle/>
          <a:p>
            <a:pPr algn="ctr"/>
            <a:r>
              <a:rPr lang="pt-BR" sz="2000" dirty="0" smtClean="0">
                <a:ln w="0"/>
                <a:effectLst>
                  <a:outerShdw blurRad="38100" dist="19050" dir="2700000" algn="tl" rotWithShape="0">
                    <a:schemeClr val="dk1">
                      <a:alpha val="40000"/>
                    </a:schemeClr>
                  </a:outerShdw>
                </a:effectLst>
              </a:rPr>
              <a:t>Abas</a:t>
            </a:r>
            <a:endParaRPr lang="pt-BR" sz="2000" dirty="0">
              <a:ln w="0"/>
              <a:effectLst>
                <a:outerShdw blurRad="38100" dist="19050" dir="2700000" algn="tl" rotWithShape="0">
                  <a:schemeClr val="dk1">
                    <a:alpha val="40000"/>
                  </a:schemeClr>
                </a:outerShdw>
              </a:effectLst>
            </a:endParaRPr>
          </a:p>
        </p:txBody>
      </p:sp>
      <p:sp>
        <p:nvSpPr>
          <p:cNvPr id="14" name="Retângulo 13"/>
          <p:cNvSpPr/>
          <p:nvPr/>
        </p:nvSpPr>
        <p:spPr>
          <a:xfrm>
            <a:off x="736570" y="4891854"/>
            <a:ext cx="10617229" cy="673100"/>
          </a:xfrm>
          <a:prstGeom prst="rect">
            <a:avLst/>
          </a:prstGeom>
          <a:noFill/>
          <a:ln w="57150">
            <a:solidFill>
              <a:srgbClr val="FF7C8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dirty="0"/>
          </a:p>
        </p:txBody>
      </p:sp>
      <p:sp>
        <p:nvSpPr>
          <p:cNvPr id="15" name="Seta para a Direita 14"/>
          <p:cNvSpPr/>
          <p:nvPr/>
        </p:nvSpPr>
        <p:spPr>
          <a:xfrm rot="5400000">
            <a:off x="8059279" y="4019851"/>
            <a:ext cx="1208163" cy="258719"/>
          </a:xfrm>
          <a:prstGeom prst="rightArrow">
            <a:avLst/>
          </a:prstGeom>
          <a:solidFill>
            <a:srgbClr val="FF7C80"/>
          </a:solidFill>
          <a:ln>
            <a:solidFill>
              <a:srgbClr val="FF7C8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dirty="0"/>
          </a:p>
        </p:txBody>
      </p:sp>
      <p:cxnSp>
        <p:nvCxnSpPr>
          <p:cNvPr id="17" name="Conector reto 16"/>
          <p:cNvCxnSpPr/>
          <p:nvPr/>
        </p:nvCxnSpPr>
        <p:spPr>
          <a:xfrm>
            <a:off x="4019342" y="5854700"/>
            <a:ext cx="7334458" cy="0"/>
          </a:xfrm>
          <a:prstGeom prst="line">
            <a:avLst/>
          </a:prstGeom>
          <a:ln w="38100">
            <a:solidFill>
              <a:srgbClr val="FF7C80"/>
            </a:solidFill>
            <a:prstDash val="sysDot"/>
          </a:ln>
        </p:spPr>
        <p:style>
          <a:lnRef idx="1">
            <a:schemeClr val="accent1"/>
          </a:lnRef>
          <a:fillRef idx="0">
            <a:schemeClr val="accent1"/>
          </a:fillRef>
          <a:effectRef idx="0">
            <a:schemeClr val="accent1"/>
          </a:effectRef>
          <a:fontRef idx="minor">
            <a:schemeClr val="tx1"/>
          </a:fontRef>
        </p:style>
      </p:cxnSp>
      <p:sp>
        <p:nvSpPr>
          <p:cNvPr id="19" name="Retângulo 18"/>
          <p:cNvSpPr/>
          <p:nvPr/>
        </p:nvSpPr>
        <p:spPr>
          <a:xfrm>
            <a:off x="6574338" y="6242569"/>
            <a:ext cx="2224461" cy="400110"/>
          </a:xfrm>
          <a:prstGeom prst="rect">
            <a:avLst/>
          </a:prstGeom>
        </p:spPr>
        <p:txBody>
          <a:bodyPr wrap="square">
            <a:spAutoFit/>
          </a:bodyPr>
          <a:lstStyle/>
          <a:p>
            <a:pPr algn="ctr"/>
            <a:r>
              <a:rPr lang="pt-BR" sz="2000" dirty="0" smtClean="0">
                <a:ln w="0"/>
                <a:effectLst>
                  <a:outerShdw blurRad="38100" dist="19050" dir="2700000" algn="tl" rotWithShape="0">
                    <a:schemeClr val="dk1">
                      <a:alpha val="40000"/>
                    </a:schemeClr>
                  </a:outerShdw>
                </a:effectLst>
              </a:rPr>
              <a:t>Filtros Alternativos</a:t>
            </a:r>
            <a:endParaRPr lang="pt-BR" sz="2000" dirty="0">
              <a:ln w="0"/>
              <a:effectLst>
                <a:outerShdw blurRad="38100" dist="19050" dir="2700000" algn="tl" rotWithShape="0">
                  <a:schemeClr val="dk1">
                    <a:alpha val="40000"/>
                  </a:schemeClr>
                </a:outerShdw>
              </a:effectLst>
            </a:endParaRPr>
          </a:p>
        </p:txBody>
      </p:sp>
      <p:sp>
        <p:nvSpPr>
          <p:cNvPr id="20" name="Seta para Baixo 19"/>
          <p:cNvSpPr/>
          <p:nvPr/>
        </p:nvSpPr>
        <p:spPr>
          <a:xfrm rot="10800000">
            <a:off x="7529354" y="5910798"/>
            <a:ext cx="314429" cy="331770"/>
          </a:xfrm>
          <a:prstGeom prst="downArrow">
            <a:avLst/>
          </a:prstGeom>
          <a:solidFill>
            <a:srgbClr val="FF7C80"/>
          </a:solidFill>
          <a:ln>
            <a:solidFill>
              <a:srgbClr val="FF7C8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dirty="0"/>
          </a:p>
        </p:txBody>
      </p:sp>
    </p:spTree>
    <p:extLst>
      <p:ext uri="{BB962C8B-B14F-4D97-AF65-F5344CB8AC3E}">
        <p14:creationId xmlns:p14="http://schemas.microsoft.com/office/powerpoint/2010/main" val="289819133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088640" y="763206"/>
            <a:ext cx="6959600" cy="749682"/>
          </a:xfrm>
        </p:spPr>
        <p:txBody>
          <a:bodyPr/>
          <a:lstStyle/>
          <a:p>
            <a:r>
              <a:rPr lang="pt-BR" dirty="0" smtClean="0"/>
              <a:t>Menu do Painel</a:t>
            </a:r>
            <a:endParaRPr lang="pt-BR" dirty="0"/>
          </a:p>
        </p:txBody>
      </p:sp>
      <p:pic>
        <p:nvPicPr>
          <p:cNvPr id="3" name="Imagem 2"/>
          <p:cNvPicPr>
            <a:picLocks noChangeAspect="1"/>
          </p:cNvPicPr>
          <p:nvPr/>
        </p:nvPicPr>
        <p:blipFill>
          <a:blip r:embed="rId2"/>
          <a:stretch>
            <a:fillRect/>
          </a:stretch>
        </p:blipFill>
        <p:spPr>
          <a:xfrm>
            <a:off x="939800" y="1866831"/>
            <a:ext cx="10108440" cy="2939161"/>
          </a:xfrm>
          <a:prstGeom prst="rect">
            <a:avLst/>
          </a:prstGeom>
        </p:spPr>
      </p:pic>
      <p:sp>
        <p:nvSpPr>
          <p:cNvPr id="16" name="Retângulo 15"/>
          <p:cNvSpPr/>
          <p:nvPr/>
        </p:nvSpPr>
        <p:spPr>
          <a:xfrm>
            <a:off x="1176838" y="1512888"/>
            <a:ext cx="7548062" cy="707886"/>
          </a:xfrm>
          <a:prstGeom prst="rect">
            <a:avLst/>
          </a:prstGeom>
        </p:spPr>
        <p:txBody>
          <a:bodyPr wrap="square">
            <a:spAutoFit/>
          </a:bodyPr>
          <a:lstStyle/>
          <a:p>
            <a:r>
              <a:rPr lang="pt-BR" sz="2000" dirty="0" smtClean="0">
                <a:ln w="0"/>
                <a:effectLst>
                  <a:outerShdw blurRad="38100" dist="19050" dir="2700000" algn="tl" rotWithShape="0">
                    <a:schemeClr val="dk1">
                      <a:alpha val="40000"/>
                    </a:schemeClr>
                  </a:outerShdw>
                </a:effectLst>
              </a:rPr>
              <a:t>Contêiner com várias figuras</a:t>
            </a:r>
          </a:p>
          <a:p>
            <a:r>
              <a:rPr lang="pt-BR" sz="2000" dirty="0" smtClean="0">
                <a:ln w="0"/>
                <a:effectLst>
                  <a:outerShdw blurRad="38100" dist="19050" dir="2700000" algn="tl" rotWithShape="0">
                    <a:schemeClr val="dk1">
                      <a:alpha val="40000"/>
                    </a:schemeClr>
                  </a:outerShdw>
                </a:effectLst>
              </a:rPr>
              <a:t>Basta clicar em outro nome para trocar a figura</a:t>
            </a:r>
            <a:endParaRPr lang="pt-BR" sz="2000" dirty="0">
              <a:ln w="0"/>
              <a:effectLst>
                <a:outerShdw blurRad="38100" dist="19050" dir="2700000" algn="tl" rotWithShape="0">
                  <a:schemeClr val="dk1">
                    <a:alpha val="40000"/>
                  </a:schemeClr>
                </a:outerShdw>
              </a:effectLst>
            </a:endParaRPr>
          </a:p>
        </p:txBody>
      </p:sp>
      <p:sp>
        <p:nvSpPr>
          <p:cNvPr id="21" name="Retângulo 20"/>
          <p:cNvSpPr/>
          <p:nvPr/>
        </p:nvSpPr>
        <p:spPr>
          <a:xfrm>
            <a:off x="-1684247" y="3535867"/>
            <a:ext cx="8267699" cy="409116"/>
          </a:xfrm>
          <a:prstGeom prst="rect">
            <a:avLst/>
          </a:prstGeom>
          <a:noFill/>
          <a:ln w="9525">
            <a:solidFill>
              <a:srgbClr val="FF7C8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dirty="0"/>
          </a:p>
        </p:txBody>
      </p:sp>
      <p:pic>
        <p:nvPicPr>
          <p:cNvPr id="22" name="Imagem 21"/>
          <p:cNvPicPr>
            <a:picLocks noChangeAspect="1"/>
          </p:cNvPicPr>
          <p:nvPr/>
        </p:nvPicPr>
        <p:blipFill>
          <a:blip r:embed="rId3"/>
          <a:stretch>
            <a:fillRect/>
          </a:stretch>
        </p:blipFill>
        <p:spPr>
          <a:xfrm>
            <a:off x="939800" y="4975465"/>
            <a:ext cx="9255982" cy="1140853"/>
          </a:xfrm>
          <a:prstGeom prst="rect">
            <a:avLst/>
          </a:prstGeom>
        </p:spPr>
      </p:pic>
      <p:sp>
        <p:nvSpPr>
          <p:cNvPr id="24" name="Retângulo 23"/>
          <p:cNvSpPr/>
          <p:nvPr/>
        </p:nvSpPr>
        <p:spPr>
          <a:xfrm>
            <a:off x="939800" y="6127592"/>
            <a:ext cx="8001000" cy="400110"/>
          </a:xfrm>
          <a:prstGeom prst="rect">
            <a:avLst/>
          </a:prstGeom>
        </p:spPr>
        <p:txBody>
          <a:bodyPr wrap="square">
            <a:spAutoFit/>
          </a:bodyPr>
          <a:lstStyle/>
          <a:p>
            <a:r>
              <a:rPr lang="pt-BR" sz="2000" dirty="0" smtClean="0">
                <a:ln w="0"/>
                <a:effectLst>
                  <a:outerShdw blurRad="38100" dist="19050" dir="2700000" algn="tl" rotWithShape="0">
                    <a:schemeClr val="dk1">
                      <a:alpha val="40000"/>
                    </a:schemeClr>
                  </a:outerShdw>
                </a:effectLst>
              </a:rPr>
              <a:t>Botão de exportação de dados, sempre localizado à baixo de alguma tabela</a:t>
            </a:r>
            <a:endParaRPr lang="pt-BR" sz="2000" dirty="0">
              <a:ln w="0"/>
              <a:effectLst>
                <a:outerShdw blurRad="38100" dist="19050" dir="2700000" algn="tl" rotWithShape="0">
                  <a:schemeClr val="dk1">
                    <a:alpha val="40000"/>
                  </a:schemeClr>
                </a:outerShdw>
              </a:effectLst>
            </a:endParaRPr>
          </a:p>
        </p:txBody>
      </p:sp>
      <p:cxnSp>
        <p:nvCxnSpPr>
          <p:cNvPr id="26" name="Conector reto 25"/>
          <p:cNvCxnSpPr/>
          <p:nvPr/>
        </p:nvCxnSpPr>
        <p:spPr>
          <a:xfrm flipV="1">
            <a:off x="646940" y="4593986"/>
            <a:ext cx="10897360" cy="1270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27" name="Retângulo 26"/>
          <p:cNvSpPr/>
          <p:nvPr/>
        </p:nvSpPr>
        <p:spPr>
          <a:xfrm>
            <a:off x="900112" y="5543550"/>
            <a:ext cx="2686051" cy="556727"/>
          </a:xfrm>
          <a:prstGeom prst="rect">
            <a:avLst/>
          </a:prstGeom>
          <a:noFill/>
          <a:ln w="9525">
            <a:solidFill>
              <a:srgbClr val="FF7C8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dirty="0"/>
          </a:p>
        </p:txBody>
      </p:sp>
    </p:spTree>
    <p:extLst>
      <p:ext uri="{BB962C8B-B14F-4D97-AF65-F5344CB8AC3E}">
        <p14:creationId xmlns:p14="http://schemas.microsoft.com/office/powerpoint/2010/main" val="290345495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Painel – Erros Relacionados a Processos</a:t>
            </a:r>
            <a:endParaRPr lang="pt-BR" dirty="0"/>
          </a:p>
        </p:txBody>
      </p:sp>
      <p:sp>
        <p:nvSpPr>
          <p:cNvPr id="3" name="Espaço Reservado para Conteúdo 2"/>
          <p:cNvSpPr>
            <a:spLocks noGrp="1"/>
          </p:cNvSpPr>
          <p:nvPr>
            <p:ph idx="1"/>
          </p:nvPr>
        </p:nvSpPr>
        <p:spPr/>
        <p:txBody>
          <a:bodyPr>
            <a:normAutofit fontScale="92500" lnSpcReduction="10000"/>
          </a:bodyPr>
          <a:lstStyle/>
          <a:p>
            <a:r>
              <a:rPr lang="pt-BR" dirty="0" smtClean="0"/>
              <a:t>Quantidade de Processos e Movimentos;</a:t>
            </a:r>
          </a:p>
          <a:p>
            <a:r>
              <a:rPr lang="pt-BR" dirty="0" smtClean="0"/>
              <a:t>Comparativo entre os tribunais:</a:t>
            </a:r>
          </a:p>
          <a:p>
            <a:pPr lvl="1"/>
            <a:r>
              <a:rPr lang="pt-BR" dirty="0" smtClean="0"/>
              <a:t>Percentual de Processos Aderentes ao Atual Modelo de Transmissão de Dados (MTD);</a:t>
            </a:r>
          </a:p>
          <a:p>
            <a:pPr lvl="1"/>
            <a:r>
              <a:rPr lang="pt-BR" dirty="0" smtClean="0"/>
              <a:t>Percentual Geral de Erros em Processos por Tribunal;</a:t>
            </a:r>
          </a:p>
          <a:p>
            <a:pPr lvl="1"/>
            <a:r>
              <a:rPr lang="pt-BR" dirty="0" smtClean="0"/>
              <a:t>Percentual de Erros relacionados a Movimentos: Movimentos Inválidos, Movimentos que exigem Complemento mas que estão inválidos, Movimentos que exigem Complemento, mas não têm;</a:t>
            </a:r>
          </a:p>
          <a:p>
            <a:pPr lvl="1"/>
            <a:r>
              <a:rPr lang="pt-BR" dirty="0" smtClean="0"/>
              <a:t>Percentual de Processos em que o último Movimentos ocorreu há mais de 3 anos;</a:t>
            </a:r>
          </a:p>
          <a:p>
            <a:pPr lvl="1"/>
            <a:r>
              <a:rPr lang="pt-BR" dirty="0" smtClean="0"/>
              <a:t>Percentual de Processos sem Movimentos de caso novo.</a:t>
            </a:r>
          </a:p>
          <a:p>
            <a:r>
              <a:rPr lang="pt-BR" dirty="0" smtClean="0"/>
              <a:t>Visualização Histórica da quantidade de erros em Processos e Assuntos;</a:t>
            </a:r>
          </a:p>
          <a:p>
            <a:r>
              <a:rPr lang="pt-BR" dirty="0" smtClean="0"/>
              <a:t>Tabela com as informações consolidadas por Tribunal.</a:t>
            </a:r>
          </a:p>
          <a:p>
            <a:endParaRPr lang="pt-BR" dirty="0"/>
          </a:p>
        </p:txBody>
      </p:sp>
    </p:spTree>
    <p:extLst>
      <p:ext uri="{BB962C8B-B14F-4D97-AF65-F5344CB8AC3E}">
        <p14:creationId xmlns:p14="http://schemas.microsoft.com/office/powerpoint/2010/main" val="4279128492"/>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o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535</TotalTime>
  <Words>1178</Words>
  <Application>Microsoft Office PowerPoint</Application>
  <PresentationFormat>Widescreen</PresentationFormat>
  <Paragraphs>119</Paragraphs>
  <Slides>14</Slides>
  <Notes>0</Notes>
  <HiddenSlides>0</HiddenSlides>
  <MMClips>0</MMClips>
  <ScaleCrop>false</ScaleCrop>
  <HeadingPairs>
    <vt:vector size="6" baseType="variant">
      <vt:variant>
        <vt:lpstr>Fontes usadas</vt:lpstr>
      </vt:variant>
      <vt:variant>
        <vt:i4>3</vt:i4>
      </vt:variant>
      <vt:variant>
        <vt:lpstr>Tema</vt:lpstr>
      </vt:variant>
      <vt:variant>
        <vt:i4>1</vt:i4>
      </vt:variant>
      <vt:variant>
        <vt:lpstr>Títulos de slides</vt:lpstr>
      </vt:variant>
      <vt:variant>
        <vt:i4>14</vt:i4>
      </vt:variant>
    </vt:vector>
  </HeadingPairs>
  <TitlesOfParts>
    <vt:vector size="18" baseType="lpstr">
      <vt:lpstr>Arial</vt:lpstr>
      <vt:lpstr>Calibri</vt:lpstr>
      <vt:lpstr>Calibri Light</vt:lpstr>
      <vt:lpstr>Tema do Office</vt:lpstr>
      <vt:lpstr>Apresentação do PowerPoint</vt:lpstr>
      <vt:lpstr>Validador de XML </vt:lpstr>
      <vt:lpstr>Cronograma Mensal de Envio de Dados</vt:lpstr>
      <vt:lpstr>Novo Cronograma do saneamento </vt:lpstr>
      <vt:lpstr>Abas do Painel de Indicadores</vt:lpstr>
      <vt:lpstr>Características Gerais do Painel</vt:lpstr>
      <vt:lpstr>Menu do Painel</vt:lpstr>
      <vt:lpstr>Menu do Painel</vt:lpstr>
      <vt:lpstr>Painel – Erros Relacionados a Processos</vt:lpstr>
      <vt:lpstr>Painel – Erros Relacionados a Partes</vt:lpstr>
      <vt:lpstr>Painel – Indicadores da Portaria do Prêmio Critérios de produtividade a partir do DataJud, sendo o Regulamento do Prêmio CNJ de Qualidade de 2020. Os requisitos de avaliação para o ano de 2021 ainda não foram publicados. </vt:lpstr>
      <vt:lpstr>Painel – Detalhamento por Processos </vt:lpstr>
      <vt:lpstr>Painel – Detalhamento por Processos </vt:lpstr>
      <vt:lpstr>Mais informações:</vt:lpstr>
    </vt:vector>
  </TitlesOfParts>
  <Company>CNJ</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Apresentação do PowerPoint</dc:title>
  <dc:creator>Virginia Gomes Paiva Cerqueira</dc:creator>
  <cp:lastModifiedBy>Isabely Fontana da Mota</cp:lastModifiedBy>
  <cp:revision>48</cp:revision>
  <dcterms:created xsi:type="dcterms:W3CDTF">2021-02-09T13:08:00Z</dcterms:created>
  <dcterms:modified xsi:type="dcterms:W3CDTF">2021-03-05T17:12:17Z</dcterms:modified>
</cp:coreProperties>
</file>