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9" r:id="rId6"/>
    <p:sldId id="264" r:id="rId7"/>
    <p:sldId id="258" r:id="rId8"/>
    <p:sldId id="265" r:id="rId9"/>
    <p:sldId id="260" r:id="rId10"/>
    <p:sldId id="263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Tribunais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Planilha1!$A$2:$A$17</c:f>
              <c:strCache>
                <c:ptCount val="16"/>
                <c:pt idx="0">
                  <c:v>TJSP</c:v>
                </c:pt>
                <c:pt idx="1">
                  <c:v>TJRJ</c:v>
                </c:pt>
                <c:pt idx="2">
                  <c:v>TJRS</c:v>
                </c:pt>
                <c:pt idx="3">
                  <c:v>TJPR</c:v>
                </c:pt>
                <c:pt idx="4">
                  <c:v>TRF4</c:v>
                </c:pt>
                <c:pt idx="5">
                  <c:v>TJBA</c:v>
                </c:pt>
                <c:pt idx="6">
                  <c:v>TRF3</c:v>
                </c:pt>
                <c:pt idx="7">
                  <c:v>TJSC</c:v>
                </c:pt>
                <c:pt idx="8">
                  <c:v>TJMG </c:v>
                </c:pt>
                <c:pt idx="9">
                  <c:v>TRF1</c:v>
                </c:pt>
                <c:pt idx="10">
                  <c:v>TJMT</c:v>
                </c:pt>
                <c:pt idx="11">
                  <c:v>TJPE</c:v>
                </c:pt>
                <c:pt idx="12">
                  <c:v>TJDFT</c:v>
                </c:pt>
                <c:pt idx="13">
                  <c:v>TJMS</c:v>
                </c:pt>
                <c:pt idx="14">
                  <c:v>TJPA</c:v>
                </c:pt>
                <c:pt idx="15">
                  <c:v>TRF5</c:v>
                </c:pt>
              </c:strCache>
            </c:strRef>
          </c:cat>
          <c:val>
            <c:numRef>
              <c:f>Planilha1!$B$2:$B$17</c:f>
              <c:numCache>
                <c:formatCode>#,##0</c:formatCode>
                <c:ptCount val="16"/>
                <c:pt idx="0">
                  <c:v>98000000</c:v>
                </c:pt>
                <c:pt idx="1">
                  <c:v>37000000</c:v>
                </c:pt>
                <c:pt idx="2">
                  <c:v>18000000</c:v>
                </c:pt>
                <c:pt idx="3">
                  <c:v>12000000</c:v>
                </c:pt>
                <c:pt idx="4">
                  <c:v>9000000</c:v>
                </c:pt>
                <c:pt idx="5">
                  <c:v>8000000</c:v>
                </c:pt>
                <c:pt idx="6">
                  <c:v>8000000</c:v>
                </c:pt>
                <c:pt idx="7">
                  <c:v>8000000</c:v>
                </c:pt>
                <c:pt idx="8">
                  <c:v>7000000</c:v>
                </c:pt>
                <c:pt idx="9">
                  <c:v>6000000</c:v>
                </c:pt>
                <c:pt idx="10">
                  <c:v>6000000</c:v>
                </c:pt>
                <c:pt idx="11">
                  <c:v>5000000</c:v>
                </c:pt>
                <c:pt idx="12">
                  <c:v>4000000</c:v>
                </c:pt>
                <c:pt idx="13">
                  <c:v>4000000</c:v>
                </c:pt>
                <c:pt idx="14">
                  <c:v>4000000</c:v>
                </c:pt>
                <c:pt idx="15">
                  <c:v>4000000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5B-4DE3-B019-134004C7859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075291552"/>
        <c:axId val="2075296544"/>
      </c:barChart>
      <c:catAx>
        <c:axId val="2075291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75296544"/>
        <c:crosses val="autoZero"/>
        <c:auto val="1"/>
        <c:lblAlgn val="ctr"/>
        <c:lblOffset val="100"/>
        <c:noMultiLvlLbl val="0"/>
      </c:catAx>
      <c:valAx>
        <c:axId val="207529654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75291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81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08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9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5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83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29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43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09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97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30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52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941006"/>
            <a:ext cx="10515600" cy="749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CCC0C-54AD-4061-9736-B70633A9FB8A}" type="datetimeFigureOut">
              <a:rPr lang="pt-BR" smtClean="0"/>
              <a:t>19/02/2021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3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071417" y="4309160"/>
            <a:ext cx="87098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dirty="0" err="1"/>
              <a:t>Webinar</a:t>
            </a:r>
            <a:r>
              <a:rPr lang="pt-BR" sz="3000" dirty="0"/>
              <a:t> de Aprimoramento do </a:t>
            </a:r>
            <a:r>
              <a:rPr lang="pt-BR" sz="3000" dirty="0" err="1"/>
              <a:t>Datajud</a:t>
            </a:r>
            <a:r>
              <a:rPr lang="pt-BR" sz="3000" dirty="0"/>
              <a:t> - Módulo 01</a:t>
            </a:r>
            <a:r>
              <a:rPr lang="pt-BR" dirty="0"/>
              <a:t> </a:t>
            </a:r>
          </a:p>
          <a:p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975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informações: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www.cnj.jus.br/sistemas/datajud</a:t>
            </a:r>
            <a:endParaRPr lang="pt-BR" dirty="0"/>
          </a:p>
          <a:p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1210" y="3434080"/>
            <a:ext cx="2772590" cy="274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66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Dados do </a:t>
            </a:r>
            <a:r>
              <a:rPr lang="pt-BR" dirty="0" err="1" smtClean="0"/>
              <a:t>DataJud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pt-BR" dirty="0" smtClean="0"/>
              <a:t>Mais </a:t>
            </a:r>
            <a:r>
              <a:rPr lang="pt-BR" dirty="0"/>
              <a:t>de 330 milhões de processos</a:t>
            </a:r>
          </a:p>
          <a:p>
            <a:pPr lvl="1"/>
            <a:r>
              <a:rPr lang="pt-BR" dirty="0"/>
              <a:t>Quase 10 bilhões de movimentos</a:t>
            </a:r>
          </a:p>
          <a:p>
            <a:pPr lvl="1"/>
            <a:r>
              <a:rPr lang="pt-BR" dirty="0"/>
              <a:t>Mais de 3,5 TB de armazenamento</a:t>
            </a:r>
          </a:p>
          <a:p>
            <a:endParaRPr lang="pt-BR" dirty="0" smtClean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4197207807"/>
              </p:ext>
            </p:extLst>
          </p:nvPr>
        </p:nvGraphicFramePr>
        <p:xfrm>
          <a:off x="1696719" y="3211100"/>
          <a:ext cx="8798560" cy="2948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4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Melhorias recebimento arquivos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Alterações na estrutura, </a:t>
            </a:r>
            <a:r>
              <a:rPr lang="pt-BR" dirty="0"/>
              <a:t>em especial </a:t>
            </a:r>
            <a:r>
              <a:rPr lang="pt-BR" dirty="0" smtClean="0"/>
              <a:t>da conexão </a:t>
            </a:r>
            <a:r>
              <a:rPr lang="pt-BR" dirty="0"/>
              <a:t>ao serviço de </a:t>
            </a:r>
            <a:r>
              <a:rPr lang="pt-BR" dirty="0" smtClean="0"/>
              <a:t>mensageria – até 15 milhões de processo por dia</a:t>
            </a:r>
          </a:p>
          <a:p>
            <a:r>
              <a:rPr lang="pt-BR" dirty="0" smtClean="0"/>
              <a:t>Mudança </a:t>
            </a:r>
            <a:r>
              <a:rPr lang="pt-BR" dirty="0"/>
              <a:t>na </a:t>
            </a:r>
            <a:r>
              <a:rPr lang="pt-BR" dirty="0" smtClean="0"/>
              <a:t>arquitetura </a:t>
            </a:r>
            <a:r>
              <a:rPr lang="pt-BR" dirty="0"/>
              <a:t>dos </a:t>
            </a:r>
            <a:r>
              <a:rPr lang="pt-BR" dirty="0" smtClean="0"/>
              <a:t>índices do </a:t>
            </a:r>
            <a:r>
              <a:rPr lang="pt-BR" dirty="0" err="1" smtClean="0"/>
              <a:t>Elastic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TJSP</a:t>
            </a:r>
          </a:p>
          <a:p>
            <a:pPr lvl="1"/>
            <a:r>
              <a:rPr lang="pt-BR" dirty="0" smtClean="0"/>
              <a:t>TJPR</a:t>
            </a:r>
          </a:p>
          <a:p>
            <a:pPr lvl="1"/>
            <a:r>
              <a:rPr lang="pt-BR" dirty="0" smtClean="0"/>
              <a:t>TJRS</a:t>
            </a:r>
          </a:p>
          <a:p>
            <a:pPr lvl="1"/>
            <a:r>
              <a:rPr lang="pt-BR" dirty="0" smtClean="0"/>
              <a:t>TRF1</a:t>
            </a:r>
          </a:p>
          <a:p>
            <a:pPr lvl="1"/>
            <a:r>
              <a:rPr lang="pt-BR" dirty="0" smtClean="0"/>
              <a:t>TRF4</a:t>
            </a:r>
          </a:p>
          <a:p>
            <a:pPr lvl="1"/>
            <a:r>
              <a:rPr lang="pt-BR" dirty="0" smtClean="0"/>
              <a:t>TJMG</a:t>
            </a:r>
          </a:p>
          <a:p>
            <a:pPr lvl="1"/>
            <a:r>
              <a:rPr lang="pt-BR" dirty="0" smtClean="0"/>
              <a:t>TJRJ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3280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Validações do XML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Validações que são impeditivas para o envio de </a:t>
            </a:r>
            <a:r>
              <a:rPr lang="pt-BR" dirty="0" err="1"/>
              <a:t>XMLs</a:t>
            </a:r>
            <a:r>
              <a:rPr lang="pt-BR" dirty="0"/>
              <a:t> para a API </a:t>
            </a:r>
            <a:r>
              <a:rPr lang="pt-BR" dirty="0" err="1" smtClean="0"/>
              <a:t>Datajud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Dígito </a:t>
            </a:r>
            <a:r>
              <a:rPr lang="pt-BR" dirty="0"/>
              <a:t>verificador inconsistente com o número do processo (Res. 65 CNJ);  </a:t>
            </a:r>
            <a:endParaRPr lang="pt-BR" dirty="0" smtClean="0"/>
          </a:p>
          <a:p>
            <a:pPr lvl="1"/>
            <a:r>
              <a:rPr lang="pt-BR" dirty="0" smtClean="0"/>
              <a:t>Código </a:t>
            </a:r>
            <a:r>
              <a:rPr lang="pt-BR" dirty="0"/>
              <a:t>do órgão não bate com os órgãos oficiais (Anexo II Res. 76 CNJ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Código </a:t>
            </a:r>
            <a:r>
              <a:rPr lang="pt-BR" dirty="0"/>
              <a:t>CNJ da classe não bate com a TPU (Res. 46 CNJ</a:t>
            </a:r>
            <a:r>
              <a:rPr lang="pt-BR" dirty="0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0824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Validações do XML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Validações do </a:t>
            </a:r>
            <a:r>
              <a:rPr lang="pt-BR" dirty="0" smtClean="0"/>
              <a:t>inciso </a:t>
            </a:r>
            <a:r>
              <a:rPr lang="pt-BR" dirty="0" smtClean="0"/>
              <a:t>I da Portaria 160/2020: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Dados </a:t>
            </a:r>
            <a:r>
              <a:rPr lang="pt-BR" dirty="0"/>
              <a:t>das partes que porventura estejam incompletos ou </a:t>
            </a:r>
            <a:r>
              <a:rPr lang="pt-BR" dirty="0" smtClean="0"/>
              <a:t>inconsistentes</a:t>
            </a:r>
          </a:p>
        </p:txBody>
      </p:sp>
    </p:spTree>
    <p:extLst>
      <p:ext uri="{BB962C8B-B14F-4D97-AF65-F5344CB8AC3E}">
        <p14:creationId xmlns:p14="http://schemas.microsoft.com/office/powerpoint/2010/main" val="38167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Validações do incido I da Portaria 160/2020: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pt-BR" dirty="0" smtClean="0"/>
              <a:t>Processo sem parte no polo ativo;</a:t>
            </a:r>
          </a:p>
          <a:p>
            <a:pPr lvl="1"/>
            <a:r>
              <a:rPr lang="pt-BR" dirty="0" smtClean="0"/>
              <a:t>Processo </a:t>
            </a:r>
            <a:r>
              <a:rPr lang="pt-BR" dirty="0"/>
              <a:t>sem nome no polo ativo ou passivo (atributo nome da </a:t>
            </a:r>
            <a:r>
              <a:rPr lang="pt-BR" dirty="0" err="1"/>
              <a:t>tag</a:t>
            </a:r>
            <a:r>
              <a:rPr lang="pt-BR" dirty="0"/>
              <a:t> pessoa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Processo </a:t>
            </a:r>
            <a:r>
              <a:rPr lang="pt-BR" dirty="0"/>
              <a:t>com parte sem o atributo </a:t>
            </a:r>
            <a:r>
              <a:rPr lang="pt-BR" dirty="0" err="1"/>
              <a:t>numeroDocumentoPrincial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Processo </a:t>
            </a:r>
            <a:r>
              <a:rPr lang="pt-BR" dirty="0"/>
              <a:t>com parte sem documento (ausência da </a:t>
            </a:r>
            <a:r>
              <a:rPr lang="pt-BR" dirty="0" err="1"/>
              <a:t>tag</a:t>
            </a:r>
            <a:r>
              <a:rPr lang="pt-BR" dirty="0"/>
              <a:t> documento na </a:t>
            </a:r>
            <a:r>
              <a:rPr lang="pt-BR" dirty="0" err="1"/>
              <a:t>tag</a:t>
            </a:r>
            <a:r>
              <a:rPr lang="pt-BR" dirty="0"/>
              <a:t> pessoa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Processo </a:t>
            </a:r>
            <a:r>
              <a:rPr lang="pt-BR" dirty="0"/>
              <a:t>com parte com documento do tipo CMF (CPF ou CNPJ), mas sem a </a:t>
            </a:r>
            <a:r>
              <a:rPr lang="pt-BR" dirty="0" err="1"/>
              <a:t>tag</a:t>
            </a:r>
            <a:r>
              <a:rPr lang="pt-BR" dirty="0"/>
              <a:t> </a:t>
            </a:r>
            <a:r>
              <a:rPr lang="pt-BR" dirty="0" err="1"/>
              <a:t>numeroDocumentoPrincipal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Grau </a:t>
            </a:r>
            <a:r>
              <a:rPr lang="pt-BR" dirty="0"/>
              <a:t>vazio</a:t>
            </a:r>
            <a:r>
              <a:rPr lang="pt-BR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963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Validações do XML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Validações do inciso II da Portaria 160/2020:</a:t>
            </a:r>
          </a:p>
          <a:p>
            <a:endParaRPr lang="pt-BR" dirty="0"/>
          </a:p>
          <a:p>
            <a:pPr marL="0" indent="0" algn="ctr">
              <a:buNone/>
            </a:pPr>
            <a:r>
              <a:rPr lang="pt-BR" dirty="0"/>
              <a:t>M</a:t>
            </a:r>
            <a:r>
              <a:rPr lang="pt-BR" dirty="0" smtClean="0"/>
              <a:t>ovimentos</a:t>
            </a:r>
            <a:r>
              <a:rPr lang="pt-BR" dirty="0"/>
              <a:t> utilizados  a fim de que o cálculo das variáveis e dos indicadores constantes dos glossários do Justiça em Números e do Módulo de </a:t>
            </a:r>
            <a:r>
              <a:rPr lang="pt-BR" dirty="0" smtClean="0"/>
              <a:t>Produtividade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20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Validações do inciso II da Portaria 160/2020: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pt-BR" dirty="0" smtClean="0"/>
              <a:t>Código </a:t>
            </a:r>
            <a:r>
              <a:rPr lang="pt-BR" dirty="0"/>
              <a:t>CNJ do movimento nacional (atributo </a:t>
            </a:r>
            <a:r>
              <a:rPr lang="pt-BR" dirty="0" err="1"/>
              <a:t>codigoNacional</a:t>
            </a:r>
            <a:r>
              <a:rPr lang="pt-BR" dirty="0"/>
              <a:t>) não bate com a TPU (Res. 46 CNJ</a:t>
            </a:r>
            <a:r>
              <a:rPr lang="pt-BR" dirty="0" smtClean="0"/>
              <a:t>) ou não esta em último nível;</a:t>
            </a:r>
          </a:p>
          <a:p>
            <a:pPr lvl="1"/>
            <a:r>
              <a:rPr lang="pt-BR" dirty="0" smtClean="0"/>
              <a:t>Código </a:t>
            </a:r>
            <a:r>
              <a:rPr lang="pt-BR" dirty="0"/>
              <a:t>CNJ do movimento local (atributo </a:t>
            </a:r>
            <a:r>
              <a:rPr lang="pt-BR" dirty="0" err="1"/>
              <a:t>codigoPaiNacional</a:t>
            </a:r>
            <a:r>
              <a:rPr lang="pt-BR" dirty="0"/>
              <a:t>) não corresponde a código válido ou não folha (movimento em nível não folha é considerado folha, caso todos filhos estejam inativados</a:t>
            </a:r>
            <a:r>
              <a:rPr lang="pt-BR" dirty="0" smtClean="0"/>
              <a:t>);</a:t>
            </a:r>
          </a:p>
          <a:p>
            <a:pPr lvl="1"/>
            <a:r>
              <a:rPr lang="pt-BR" dirty="0"/>
              <a:t>Se possui movimento que considera caso novo (movimentos 26, 132, 981, 391, 393);</a:t>
            </a:r>
          </a:p>
          <a:p>
            <a:pPr lvl="1"/>
            <a:r>
              <a:rPr lang="pt-BR" dirty="0" smtClean="0"/>
              <a:t>Tempo </a:t>
            </a:r>
            <a:r>
              <a:rPr lang="pt-BR" dirty="0"/>
              <a:t>desde última movimentação acima de 3 anos desde que não esteja arquivado ou suspenso (desconsiderar movimentos 246, 22, 265, </a:t>
            </a:r>
            <a:r>
              <a:rPr lang="pt-BR" dirty="0" smtClean="0"/>
              <a:t>11975);</a:t>
            </a:r>
          </a:p>
          <a:p>
            <a:pPr lvl="1"/>
            <a:r>
              <a:rPr lang="pt-BR" dirty="0" smtClean="0"/>
              <a:t>Movimento </a:t>
            </a:r>
            <a:r>
              <a:rPr lang="pt-BR" dirty="0"/>
              <a:t>de remessa sem complemento nacional (</a:t>
            </a:r>
            <a:r>
              <a:rPr lang="pt-BR" dirty="0" err="1"/>
              <a:t>tag</a:t>
            </a:r>
            <a:r>
              <a:rPr lang="pt-BR" dirty="0"/>
              <a:t> </a:t>
            </a:r>
            <a:r>
              <a:rPr lang="pt-BR" dirty="0" err="1"/>
              <a:t>complementoNacional</a:t>
            </a:r>
            <a:r>
              <a:rPr lang="pt-BR" dirty="0"/>
              <a:t> do </a:t>
            </a:r>
            <a:r>
              <a:rPr lang="pt-BR" dirty="0"/>
              <a:t>movimento) (movimento 82, 123</a:t>
            </a:r>
            <a:r>
              <a:rPr lang="pt-BR" dirty="0" smtClean="0"/>
              <a:t>);</a:t>
            </a:r>
            <a:endParaRPr lang="pt-BR" dirty="0" smtClean="0"/>
          </a:p>
          <a:p>
            <a:pPr lvl="1"/>
            <a:r>
              <a:rPr lang="pt-BR" dirty="0" smtClean="0"/>
              <a:t>Movimento </a:t>
            </a:r>
            <a:r>
              <a:rPr lang="pt-BR" dirty="0"/>
              <a:t>de audiência sem complemento nacional (</a:t>
            </a:r>
            <a:r>
              <a:rPr lang="pt-BR" dirty="0" err="1"/>
              <a:t>tag</a:t>
            </a:r>
            <a:r>
              <a:rPr lang="pt-BR" dirty="0"/>
              <a:t> </a:t>
            </a:r>
            <a:r>
              <a:rPr lang="pt-BR" dirty="0" err="1"/>
              <a:t>complementoNacional</a:t>
            </a:r>
            <a:r>
              <a:rPr lang="pt-BR" dirty="0"/>
              <a:t> do </a:t>
            </a:r>
            <a:r>
              <a:rPr lang="pt-BR" dirty="0" smtClean="0"/>
              <a:t>movimentos) </a:t>
            </a:r>
            <a:r>
              <a:rPr lang="pt-BR" dirty="0" smtClean="0"/>
              <a:t>(</a:t>
            </a:r>
            <a:r>
              <a:rPr lang="pt-BR" dirty="0"/>
              <a:t>movimento 970, 12739, 12740, 12741, 12742, 12743, 12744, 12745, 12746, 12747, 12749, 12750, 12751, 12753, 12624, </a:t>
            </a:r>
            <a:r>
              <a:rPr lang="pt-BR" dirty="0" smtClean="0"/>
              <a:t>14096).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380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Validações do XML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Outras validações da Portaria 160/2020:</a:t>
            </a:r>
          </a:p>
          <a:p>
            <a:pPr lvl="1"/>
            <a:r>
              <a:rPr lang="pt-BR" dirty="0"/>
              <a:t>Número CNJ do processo não bate com a Justiça ou o Tribunal (Res. 65 CNJ);</a:t>
            </a:r>
          </a:p>
          <a:p>
            <a:pPr lvl="1"/>
            <a:r>
              <a:rPr lang="pt-BR" dirty="0"/>
              <a:t>Validação do segmento de justiça do número de processo;</a:t>
            </a:r>
          </a:p>
          <a:p>
            <a:pPr lvl="1"/>
            <a:r>
              <a:rPr lang="pt-BR" dirty="0" smtClean="0"/>
              <a:t>Assunto </a:t>
            </a:r>
            <a:r>
              <a:rPr lang="pt-BR" dirty="0"/>
              <a:t>vazio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Assunto </a:t>
            </a:r>
            <a:r>
              <a:rPr lang="pt-BR" dirty="0"/>
              <a:t>genérico, ou seja, assuntos que não estão no nível folha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Código </a:t>
            </a:r>
            <a:r>
              <a:rPr lang="pt-BR" dirty="0"/>
              <a:t>CNJ do assunto nacional (atributo </a:t>
            </a:r>
            <a:r>
              <a:rPr lang="pt-BR" dirty="0" err="1"/>
              <a:t>codigoNacional</a:t>
            </a:r>
            <a:r>
              <a:rPr lang="pt-BR" dirty="0"/>
              <a:t>) não bate com a TPU (Res. 46 CNJ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Código </a:t>
            </a:r>
            <a:r>
              <a:rPr lang="pt-BR" dirty="0"/>
              <a:t>CNJ do assunto local (atributo </a:t>
            </a:r>
            <a:r>
              <a:rPr lang="pt-BR" dirty="0" err="1"/>
              <a:t>codigoPaiNacional</a:t>
            </a:r>
            <a:r>
              <a:rPr lang="pt-BR" dirty="0"/>
              <a:t>) não corresponde a código válido ou não folha (movimento em nível não folha é considerado folha, caso todos filhos estejam inativados</a:t>
            </a:r>
            <a:r>
              <a:rPr lang="pt-BR" dirty="0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08719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519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Dados do DataJud</vt:lpstr>
      <vt:lpstr>Melhorias recebimento arquivos</vt:lpstr>
      <vt:lpstr>Validações do XML</vt:lpstr>
      <vt:lpstr>Validações do XML</vt:lpstr>
      <vt:lpstr>Validações do incido I da Portaria 160/2020:</vt:lpstr>
      <vt:lpstr>Validações do XML</vt:lpstr>
      <vt:lpstr>Validações do inciso II da Portaria 160/2020:</vt:lpstr>
      <vt:lpstr>Validações do XML</vt:lpstr>
      <vt:lpstr>Mais informações: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Virginia Gomes Paiva Cerqueira</dc:creator>
  <cp:lastModifiedBy>Isabely Fontana da Mota</cp:lastModifiedBy>
  <cp:revision>15</cp:revision>
  <dcterms:created xsi:type="dcterms:W3CDTF">2021-02-09T13:08:00Z</dcterms:created>
  <dcterms:modified xsi:type="dcterms:W3CDTF">2021-02-19T20:13:11Z</dcterms:modified>
</cp:coreProperties>
</file>