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72" r:id="rId5"/>
    <p:sldId id="271" r:id="rId6"/>
    <p:sldId id="260" r:id="rId7"/>
    <p:sldId id="263" r:id="rId8"/>
    <p:sldId id="264" r:id="rId9"/>
    <p:sldId id="265" r:id="rId10"/>
    <p:sldId id="273" r:id="rId11"/>
    <p:sldId id="268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20000"/>
    <a:srgbClr val="990033"/>
    <a:srgbClr val="A50021"/>
    <a:srgbClr val="AB1D1D"/>
    <a:srgbClr val="000099"/>
    <a:srgbClr val="0F24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39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8FB34-93F0-47FD-B9FB-EF45C525B067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FEFBD-3205-4122-B662-0A59D11B08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2831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FEFBD-3205-4122-B662-0A59D11B082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10179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FEFBD-3205-4122-B662-0A59D11B0829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8415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4368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3696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6182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536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3969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4864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7635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7836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62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174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8051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E5235-C946-4219-A3A5-AFBB4EF4207A}" type="datetimeFigureOut">
              <a:rPr lang="pt-BR" smtClean="0"/>
              <a:pPr/>
              <a:t>06/08/2020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F9B0E-7FBB-4A7B-B47C-AB7A9BFE88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8604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2" Type="http://schemas.openxmlformats.org/officeDocument/2006/relationships/image" Target="../../word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395536" y="6453336"/>
            <a:ext cx="760795" cy="513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:w16se="http://schemas.microsoft.com/office/word/2015/wordml/symex" xmlns:w16cid="http://schemas.microsoft.com/office/word/2016/wordml/cid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F8F07CD2-036A-49DA-998C-3CCA8EEAAED6}"/>
              </a:ext>
            </a:extLst>
          </p:cNvPr>
          <p:cNvPicPr/>
          <p:nvPr/>
        </p:nvPicPr>
        <p:blipFill>
          <a:blip r:embed="rId3">
            <a:extLst>
              <a:ext uri="{96DAC541-7B7A-43D3-8B79-37D633B846F1}">
                <asvg:svgBlip xmlns:lc="http://schemas.openxmlformats.org/drawingml/2006/lockedCanvas" xmlns:asvg="http://schemas.microsoft.com/office/drawing/2016/SVG/main" xmlns:w16se="http://schemas.microsoft.com/office/word/2015/wordml/symex" xmlns:w16cid="http://schemas.microsoft.com/office/word/2016/wordml/cid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r:embed="rId12"/>
              </a:ext>
            </a:extLst>
          </a:blip>
          <a:stretch>
            <a:fillRect/>
          </a:stretch>
        </p:blipFill>
        <p:spPr>
          <a:xfrm>
            <a:off x="1829691" y="1052736"/>
            <a:ext cx="514628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003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solidFill>
            <a:srgbClr val="990033"/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QUANTO VAI CUSTAR?</a:t>
            </a:r>
            <a:r>
              <a:rPr lang="pt-BR" sz="2800" b="1" dirty="0">
                <a:latin typeface="Book Antiqua" pitchFamily="18" charset="0"/>
              </a:rPr>
              <a:t/>
            </a:r>
            <a:br>
              <a:rPr lang="pt-BR" sz="2800" b="1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Recursos</a:t>
            </a:r>
            <a:br>
              <a:rPr lang="pt-BR" sz="2800" b="1" dirty="0" smtClean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1043608" y="2489716"/>
            <a:ext cx="1968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pt-BR" sz="2400" b="1" dirty="0" smtClean="0"/>
              <a:t> Sem custos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693233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90033"/>
          </a:solidFill>
        </p:spPr>
        <p:txBody>
          <a:bodyPr>
            <a:normAutofit/>
          </a:bodyPr>
          <a:lstStyle/>
          <a:p>
            <a:pPr algn="l"/>
            <a:r>
              <a:rPr lang="pt-BR" sz="2400" b="1" dirty="0" smtClean="0">
                <a:latin typeface="Book Antiqua" pitchFamily="18" charset="0"/>
              </a:rPr>
              <a:t>OBSERVAÇÃO</a:t>
            </a:r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9258" y="198884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pt-BR" sz="2400" b="1" dirty="0" smtClean="0"/>
              <a:t> A </a:t>
            </a:r>
            <a:r>
              <a:rPr lang="pt-BR" sz="2400" b="1" dirty="0"/>
              <a:t>meta estará cumprida se, até o </a:t>
            </a:r>
            <a:r>
              <a:rPr lang="pt-BR" sz="2400" b="1" dirty="0" err="1"/>
              <a:t>ﬁnal</a:t>
            </a:r>
            <a:r>
              <a:rPr lang="pt-BR" sz="2400" b="1" dirty="0"/>
              <a:t> do ano, o tribunal elaborar e encaminhar o plano de ação para um dos 3 assuntos mais demandados correlacionado ao ODS (50% da meta) e </a:t>
            </a:r>
            <a:r>
              <a:rPr lang="pt-BR" sz="2400" b="1" dirty="0" err="1"/>
              <a:t>executá</a:t>
            </a:r>
            <a:r>
              <a:rPr lang="pt-BR" sz="2400" b="1" dirty="0"/>
              <a:t>- </a:t>
            </a:r>
            <a:r>
              <a:rPr lang="pt-BR" sz="2400" b="1" dirty="0" err="1"/>
              <a:t>lo</a:t>
            </a:r>
            <a:r>
              <a:rPr lang="pt-BR" sz="2400" b="1" dirty="0"/>
              <a:t> (50% da meta).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27313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16527"/>
            <a:ext cx="7123236" cy="4748825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913268" y="5373216"/>
            <a:ext cx="7139136" cy="418058"/>
          </a:xfrm>
          <a:solidFill>
            <a:srgbClr val="99003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sz="2400" b="1" dirty="0"/>
              <a:t>“O TRABALHO ENOBRECE E DIGNIFICA O HOMEM”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7491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50296" y="1033997"/>
            <a:ext cx="4026024" cy="402602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95536" y="1916832"/>
            <a:ext cx="3861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 smtClean="0">
                <a:solidFill>
                  <a:prstClr val="white"/>
                </a:solidFill>
                <a:latin typeface="Book Antiqua" pitchFamily="18" charset="0"/>
                <a:cs typeface="Arial" pitchFamily="34" charset="0"/>
              </a:rPr>
              <a:t>META  </a:t>
            </a:r>
            <a:r>
              <a:rPr lang="pt-BR" sz="2800" b="1" dirty="0">
                <a:solidFill>
                  <a:prstClr val="white"/>
                </a:solidFill>
                <a:latin typeface="Book Antiqua" pitchFamily="18" charset="0"/>
                <a:cs typeface="Arial" pitchFamily="34" charset="0"/>
              </a:rPr>
              <a:t>9  </a:t>
            </a:r>
            <a:r>
              <a:rPr lang="pt-BR" sz="2800" b="1" dirty="0" smtClean="0">
                <a:solidFill>
                  <a:prstClr val="white"/>
                </a:solidFill>
                <a:latin typeface="Book Antiqua" pitchFamily="18" charset="0"/>
                <a:cs typeface="Arial" pitchFamily="34" charset="0"/>
              </a:rPr>
              <a:t>-  </a:t>
            </a:r>
            <a:r>
              <a:rPr lang="pt-BR" sz="2800" b="1" dirty="0">
                <a:solidFill>
                  <a:prstClr val="white"/>
                </a:solidFill>
                <a:latin typeface="Book Antiqua" pitchFamily="18" charset="0"/>
                <a:cs typeface="Arial" pitchFamily="34" charset="0"/>
              </a:rPr>
              <a:t>CNJ </a:t>
            </a:r>
            <a:r>
              <a:rPr lang="pt-BR" sz="2800" b="1" dirty="0" smtClean="0">
                <a:solidFill>
                  <a:prstClr val="white"/>
                </a:solidFill>
                <a:latin typeface="Book Antiqu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7504" y="3023672"/>
            <a:ext cx="4149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400" b="1" dirty="0">
                <a:solidFill>
                  <a:prstClr val="white"/>
                </a:solidFill>
                <a:latin typeface="Book Antiqua" pitchFamily="18" charset="0"/>
                <a:cs typeface="Arial" pitchFamily="34" charset="0"/>
              </a:rPr>
              <a:t>Integrar a Agenda 2030 do Poder Judiciário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95536" y="1287260"/>
            <a:ext cx="3318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atin typeface="Book Antiqua" pitchFamily="18" charset="0"/>
              </a:rPr>
              <a:t>PLANO DE AÇÃO</a:t>
            </a:r>
            <a:endParaRPr lang="pt-BR" sz="2800" b="1" dirty="0">
              <a:latin typeface="Book Antiqua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251520" y="2780928"/>
            <a:ext cx="3744416" cy="0"/>
          </a:xfrm>
          <a:prstGeom prst="line">
            <a:avLst/>
          </a:prstGeom>
          <a:ln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54635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0033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pt-BR" sz="2800" b="1" dirty="0" smtClean="0">
                <a:latin typeface="Book Antiqua" pitchFamily="18" charset="0"/>
              </a:rPr>
              <a:t>O QUE É ?</a:t>
            </a:r>
            <a:br>
              <a:rPr lang="pt-BR" sz="2800" b="1" dirty="0" smtClean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Descrição da Meta</a:t>
            </a:r>
            <a:endParaRPr lang="pt-BR" sz="2800" b="1" dirty="0">
              <a:latin typeface="Book Antiqua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25000" lnSpcReduction="20000"/>
          </a:bodyPr>
          <a:lstStyle/>
          <a:p>
            <a:pPr algn="just"/>
            <a:endParaRPr lang="pt-BR" sz="6200" dirty="0" smtClean="0"/>
          </a:p>
          <a:p>
            <a:pPr algn="just">
              <a:buFont typeface="Wingdings" pitchFamily="2" charset="2"/>
              <a:buChar char="v"/>
            </a:pPr>
            <a:r>
              <a:rPr lang="pt-BR" sz="7200" dirty="0" smtClean="0"/>
              <a:t>A Meta 9 de 2020 – Integrar a Agenda  2030 ao Poder Judiciário-  foi aprovada </a:t>
            </a:r>
            <a:r>
              <a:rPr lang="pt-BR" sz="7200" dirty="0"/>
              <a:t>durante a realização do XIII Encontro Nacional </a:t>
            </a:r>
            <a:r>
              <a:rPr lang="pt-BR" sz="7200" dirty="0" smtClean="0"/>
              <a:t>, </a:t>
            </a:r>
            <a:r>
              <a:rPr lang="pt-BR" sz="7200" dirty="0"/>
              <a:t>realizado em novembro de 2019, em </a:t>
            </a:r>
            <a:r>
              <a:rPr lang="pt-BR" sz="7200" dirty="0" smtClean="0"/>
              <a:t>Maceió/AL.  Conforme dispõe o Glossário, os Tribunais devem realizar ações de prevenção ou desjudicialização de litígios voltadas aos objetivos de desenvolvimento sustentável (ODS). Dentre os 17 objetivos, foi escolhido por este Regional o ODS 8 com o Tema: Trabalho Decente e Crescimento Econômico.  Após,  o plano de ação  foi baseado em um dos três assuntos correlacionados ao ODS 8, conforme descrição abaixo: </a:t>
            </a:r>
          </a:p>
          <a:p>
            <a:pPr algn="just">
              <a:buFont typeface="Wingdings" pitchFamily="2" charset="2"/>
              <a:buChar char="v"/>
            </a:pPr>
            <a:r>
              <a:rPr lang="pt-BR" sz="7200" dirty="0" smtClean="0"/>
              <a:t>código assuntos – 864 (Direito do Trabalho) </a:t>
            </a:r>
          </a:p>
          <a:p>
            <a:pPr algn="just">
              <a:buFont typeface="Wingdings" pitchFamily="2" charset="2"/>
              <a:buChar char="v"/>
            </a:pPr>
            <a:r>
              <a:rPr lang="pt-BR" sz="7200" dirty="0" smtClean="0"/>
              <a:t> assunto específico da TPU</a:t>
            </a:r>
          </a:p>
          <a:p>
            <a:pPr algn="just">
              <a:buNone/>
            </a:pPr>
            <a:r>
              <a:rPr lang="pt-BR" sz="7200" dirty="0" smtClean="0"/>
              <a:t>        -1º nível – Ramo do Direito com Direito do Trabalho- código 864; </a:t>
            </a:r>
          </a:p>
          <a:p>
            <a:pPr algn="just">
              <a:buNone/>
            </a:pPr>
            <a:r>
              <a:rPr lang="pt-BR" sz="7200" dirty="0" smtClean="0"/>
              <a:t>        -2º nível –Responsabilidade Civil do Empregador- código 2567;</a:t>
            </a:r>
          </a:p>
          <a:p>
            <a:pPr algn="just">
              <a:buNone/>
            </a:pPr>
            <a:r>
              <a:rPr lang="pt-BR" sz="7200" dirty="0" smtClean="0"/>
              <a:t>        -3º </a:t>
            </a:r>
            <a:r>
              <a:rPr lang="pt-BR" sz="7200" dirty="0"/>
              <a:t>nível </a:t>
            </a:r>
            <a:r>
              <a:rPr lang="pt-BR" sz="7200" dirty="0" smtClean="0"/>
              <a:t>Indenização por Dano Moral- código 1855; </a:t>
            </a:r>
          </a:p>
          <a:p>
            <a:pPr algn="just">
              <a:buNone/>
            </a:pPr>
            <a:r>
              <a:rPr lang="pt-BR" sz="7200" dirty="0" smtClean="0"/>
              <a:t>        -4º nível –Acidente de Trabalho- código 2569 – assunto escolhido-  Plano de Ação com foco  em ações de prevenção  relacionados a matéria. </a:t>
            </a:r>
          </a:p>
          <a:p>
            <a:pPr marL="0" indent="0" algn="just">
              <a:buNone/>
            </a:pPr>
            <a:r>
              <a:rPr lang="pt-BR" sz="5000" dirty="0" smtClean="0"/>
              <a:t> </a:t>
            </a:r>
            <a:endParaRPr lang="pt-BR" sz="5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6786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70499" y="334689"/>
            <a:ext cx="7327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atin typeface="Book Antiqua" pitchFamily="18" charset="0"/>
              </a:rPr>
              <a:t> Objetivo de Desenvolvimento Sustentável </a:t>
            </a:r>
            <a:endParaRPr lang="pt-BR" sz="2800" b="1" dirty="0">
              <a:latin typeface="Book Antiqua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60220" y="917543"/>
            <a:ext cx="269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Book Antiqua" pitchFamily="18" charset="0"/>
              </a:rPr>
              <a:t>TRT 16ª REGIÃO</a:t>
            </a:r>
            <a:endParaRPr lang="pt-BR" sz="2400" b="1" dirty="0">
              <a:latin typeface="Book Antiqua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541" y="2068837"/>
            <a:ext cx="2836362" cy="283636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740868" y="1844551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AB1D1D"/>
                </a:solidFill>
                <a:latin typeface="Book Antiqua" pitchFamily="18" charset="0"/>
              </a:rPr>
              <a:t>OBJETIVO: </a:t>
            </a:r>
            <a:endParaRPr lang="pt-BR" sz="2400" b="1" dirty="0">
              <a:solidFill>
                <a:srgbClr val="AB1D1D"/>
              </a:solidFill>
              <a:latin typeface="Book Antiqua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451020" y="2578079"/>
            <a:ext cx="53285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Promover o crescimento econômico sustentado, inclusivo </a:t>
            </a:r>
            <a:r>
              <a:rPr lang="pt-BR" sz="2400" b="1" dirty="0" smtClean="0"/>
              <a:t>e sustentável</a:t>
            </a:r>
            <a:r>
              <a:rPr lang="pt-BR" sz="2400" b="1" dirty="0"/>
              <a:t>, emprego pleno e produtivo e trabalho decente para todas e </a:t>
            </a:r>
            <a:r>
              <a:rPr lang="pt-BR" sz="2400" b="1" dirty="0" smtClean="0"/>
              <a:t>todos.</a:t>
            </a:r>
          </a:p>
          <a:p>
            <a:pPr algn="just"/>
            <a:endParaRPr lang="pt-BR" sz="2400" b="1" dirty="0"/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627784" y="5294538"/>
            <a:ext cx="5062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ASSUNTO: </a:t>
            </a:r>
            <a:r>
              <a:rPr lang="pt-BR" sz="2000" dirty="0"/>
              <a:t>Acidente de </a:t>
            </a:r>
            <a:r>
              <a:rPr lang="pt-BR" sz="2000" dirty="0" smtClean="0"/>
              <a:t>Trabalho (código 2569)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57480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990033"/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POR QUÊ </a:t>
            </a:r>
            <a:r>
              <a:rPr lang="pt-BR" sz="2800" b="1" dirty="0">
                <a:latin typeface="Book Antiqua" pitchFamily="18" charset="0"/>
              </a:rPr>
              <a:t>?</a:t>
            </a:r>
            <a:br>
              <a:rPr lang="pt-BR" sz="2800" b="1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Objetivo do Trabalho</a:t>
            </a: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27584" y="1916832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pt-BR" sz="2400" b="1" dirty="0" smtClean="0"/>
              <a:t> Realizar </a:t>
            </a:r>
            <a:r>
              <a:rPr lang="pt-BR" sz="2400" b="1" dirty="0"/>
              <a:t>ações </a:t>
            </a:r>
            <a:r>
              <a:rPr lang="pt-BR" sz="2400" b="1" dirty="0" smtClean="0"/>
              <a:t>de prevenção e adotar medidas que incentivem a solução de conflitos nos processos judiciais referentes à acidente de trabalho,  </a:t>
            </a:r>
            <a:r>
              <a:rPr lang="pt-BR" sz="2400" b="1" dirty="0"/>
              <a:t>garantindo, assim,  os direitos dos </a:t>
            </a:r>
            <a:r>
              <a:rPr lang="pt-BR" sz="2400" b="1" dirty="0" smtClean="0"/>
              <a:t>trabalhadores.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39783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990033"/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QUANDO </a:t>
            </a:r>
            <a:r>
              <a:rPr lang="pt-BR" sz="2800" b="1" dirty="0">
                <a:latin typeface="Book Antiqua" pitchFamily="18" charset="0"/>
              </a:rPr>
              <a:t>?</a:t>
            </a:r>
            <a:br>
              <a:rPr lang="pt-BR" sz="2800" b="1" dirty="0">
                <a:latin typeface="Book Antiqua" pitchFamily="18" charset="0"/>
              </a:rPr>
            </a:br>
            <a:r>
              <a:rPr lang="pt-BR" sz="2800" b="1" dirty="0">
                <a:latin typeface="Book Antiqua" pitchFamily="18" charset="0"/>
              </a:rPr>
              <a:t>Prazo </a:t>
            </a:r>
            <a:r>
              <a:rPr lang="pt-BR" sz="2800" b="1" dirty="0" smtClean="0">
                <a:latin typeface="Book Antiqua" pitchFamily="18" charset="0"/>
              </a:rPr>
              <a:t>final </a:t>
            </a:r>
            <a:r>
              <a:rPr lang="pt-BR" sz="2800" b="1" dirty="0">
                <a:latin typeface="Book Antiqua" pitchFamily="18" charset="0"/>
              </a:rPr>
              <a:t>para execução</a:t>
            </a: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endParaRPr lang="pt-BR" sz="2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  <p:sp>
        <p:nvSpPr>
          <p:cNvPr id="5" name="CaixaDeTexto 4"/>
          <p:cNvSpPr txBox="1"/>
          <p:nvPr/>
        </p:nvSpPr>
        <p:spPr>
          <a:xfrm>
            <a:off x="937957" y="2539062"/>
            <a:ext cx="3150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Até Dezembro de 2020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40245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rgbClr val="990033"/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QUEM </a:t>
            </a:r>
            <a:r>
              <a:rPr lang="pt-BR" sz="2800" b="1" dirty="0">
                <a:latin typeface="Book Antiqua" pitchFamily="18" charset="0"/>
              </a:rPr>
              <a:t>?</a:t>
            </a:r>
            <a:br>
              <a:rPr lang="pt-BR" sz="2800" b="1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Nome do Gestor da Meta</a:t>
            </a:r>
            <a:br>
              <a:rPr lang="pt-BR" sz="2800" b="1" dirty="0" smtClean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/>
            </a:r>
            <a:br>
              <a:rPr lang="pt-BR" sz="2800" b="1" dirty="0" smtClean="0">
                <a:latin typeface="Book Antiqua" pitchFamily="18" charset="0"/>
              </a:rPr>
            </a:br>
            <a:endParaRPr lang="pt-BR" sz="28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7957" y="2308230"/>
            <a:ext cx="647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Desembargador Presidente, Américo </a:t>
            </a:r>
            <a:r>
              <a:rPr lang="pt-BR" sz="2400" b="1" dirty="0" err="1" smtClean="0"/>
              <a:t>Bedê</a:t>
            </a:r>
            <a:r>
              <a:rPr lang="pt-BR" sz="2400" b="1" dirty="0" smtClean="0"/>
              <a:t> Freire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28429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90033"/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ONDE?</a:t>
            </a:r>
            <a:r>
              <a:rPr lang="pt-BR" sz="2800" b="1" dirty="0">
                <a:latin typeface="Book Antiqua" pitchFamily="18" charset="0"/>
              </a:rPr>
              <a:t/>
            </a:r>
            <a:br>
              <a:rPr lang="pt-BR" sz="2800" b="1" dirty="0">
                <a:latin typeface="Book Antiqua" pitchFamily="18" charset="0"/>
              </a:rPr>
            </a:br>
            <a:r>
              <a:rPr lang="pt-BR" sz="2800" b="1" dirty="0" smtClean="0">
                <a:latin typeface="Book Antiqua" pitchFamily="18" charset="0"/>
              </a:rPr>
              <a:t>Área responsável pela execução e acompanhamento da Meta</a:t>
            </a:r>
            <a:br>
              <a:rPr lang="pt-BR" sz="2800" b="1" dirty="0" smtClean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endParaRPr lang="pt-BR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37957" y="2308230"/>
            <a:ext cx="6514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pt-BR" sz="2400" b="1" dirty="0" smtClean="0"/>
              <a:t> Assessoria da Presidência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t-BR" sz="2400" b="1" dirty="0" smtClean="0"/>
              <a:t>Corregedoria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t-BR" sz="2400" b="1" dirty="0" smtClean="0"/>
              <a:t> Coordenadoria de Gestão Estratégica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807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720080"/>
          </a:xfrm>
          <a:solidFill>
            <a:srgbClr val="990033"/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400" b="1" dirty="0" smtClean="0">
                <a:latin typeface="Book Antiqua" pitchFamily="18" charset="0"/>
              </a:rPr>
              <a:t>COMO</a:t>
            </a:r>
            <a:r>
              <a:rPr lang="pt-BR" sz="2400" b="1" dirty="0">
                <a:latin typeface="Book Antiqua" pitchFamily="18" charset="0"/>
              </a:rPr>
              <a:t>?</a:t>
            </a:r>
            <a:r>
              <a:rPr lang="pt-BR" sz="2400" b="1" dirty="0" smtClean="0">
                <a:latin typeface="Book Antiqua" pitchFamily="18" charset="0"/>
              </a:rPr>
              <a:t> </a:t>
            </a:r>
            <a:r>
              <a:rPr lang="pt-BR" sz="2700" b="1" dirty="0" smtClean="0">
                <a:latin typeface="Book Antiqua" pitchFamily="18" charset="0"/>
              </a:rPr>
              <a:t/>
            </a:r>
            <a:br>
              <a:rPr lang="pt-BR" sz="2700" b="1" dirty="0" smtClean="0">
                <a:latin typeface="Book Antiqua" pitchFamily="18" charset="0"/>
              </a:rPr>
            </a:br>
            <a:r>
              <a:rPr lang="pt-BR" sz="2700" b="1" dirty="0" smtClean="0">
                <a:latin typeface="Book Antiqua" pitchFamily="18" charset="0"/>
              </a:rPr>
              <a:t>Estratégia de ação - Metodologia</a:t>
            </a:r>
            <a:r>
              <a:rPr lang="pt-BR" sz="2700" b="1" dirty="0">
                <a:latin typeface="Book Antiqua" pitchFamily="18" charset="0"/>
              </a:rPr>
              <a:t/>
            </a:r>
            <a:br>
              <a:rPr lang="pt-BR" sz="2700" b="1" dirty="0">
                <a:latin typeface="Book Antiqua" pitchFamily="18" charset="0"/>
              </a:rPr>
            </a:br>
            <a:r>
              <a:rPr lang="pt-BR" sz="2800" dirty="0">
                <a:latin typeface="Book Antiqua" pitchFamily="18" charset="0"/>
              </a:rPr>
              <a:t/>
            </a:r>
            <a:br>
              <a:rPr lang="pt-BR" sz="2800" dirty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r>
              <a:rPr lang="pt-BR" sz="2800" dirty="0" smtClean="0">
                <a:latin typeface="Book Antiqua" pitchFamily="18" charset="0"/>
              </a:rPr>
              <a:t/>
            </a:r>
            <a:br>
              <a:rPr lang="pt-BR" sz="2800" dirty="0" smtClean="0">
                <a:latin typeface="Book Antiqua" pitchFamily="18" charset="0"/>
              </a:rPr>
            </a:br>
            <a:endParaRPr lang="pt-BR" sz="28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5421503"/>
              </p:ext>
            </p:extLst>
          </p:nvPr>
        </p:nvGraphicFramePr>
        <p:xfrm>
          <a:off x="1065312" y="1043581"/>
          <a:ext cx="6567131" cy="41821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31740"/>
                <a:gridCol w="1451825"/>
                <a:gridCol w="1641783"/>
                <a:gridCol w="1641783"/>
              </a:tblGrid>
              <a:tr h="44093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ATIVIDADE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DATA DE INÍCIO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DATA DE TÉRMINO</a:t>
                      </a:r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ÁREA RESPONSÁVEL</a:t>
                      </a:r>
                      <a:endParaRPr lang="pt-BR" sz="1400" dirty="0"/>
                    </a:p>
                  </a:txBody>
                  <a:tcPr/>
                </a:tc>
              </a:tr>
              <a:tr h="466872"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 smtClean="0"/>
                        <a:t>Levantar os processos de acidentes de trabalho pendentes no Tribunal .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01.06.2020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03.06.2020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CGE e CTIC</a:t>
                      </a:r>
                      <a:endParaRPr lang="pt-BR" sz="1400" dirty="0"/>
                    </a:p>
                  </a:txBody>
                  <a:tcPr/>
                </a:tc>
              </a:tr>
              <a:tr h="482824"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 smtClean="0"/>
                        <a:t>Acompanhar mensalmente os processos de acidentes de trabalho.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03.06.2020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31.12.2020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CGE e CTIC</a:t>
                      </a:r>
                      <a:endParaRPr lang="pt-BR" sz="1400" dirty="0"/>
                    </a:p>
                  </a:txBody>
                  <a:tcPr/>
                </a:tc>
              </a:tr>
              <a:tr h="9596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Adotar políticas</a:t>
                      </a:r>
                      <a:r>
                        <a:rPr lang="pt-BR" sz="1200" baseline="0" dirty="0" smtClean="0"/>
                        <a:t> de segurança e p</a:t>
                      </a:r>
                      <a:r>
                        <a:rPr lang="pt-BR" sz="1200" dirty="0" smtClean="0"/>
                        <a:t>romover ações de conscientização do trabalho seguro e prevenção de acidentes de Trabalho.</a:t>
                      </a:r>
                    </a:p>
                    <a:p>
                      <a:pPr algn="just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bg1"/>
                          </a:solidFill>
                        </a:rPr>
                        <a:t>27.07.2020</a:t>
                      </a:r>
                    </a:p>
                    <a:p>
                      <a:pPr algn="ct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31.12.2020</a:t>
                      </a:r>
                    </a:p>
                    <a:p>
                      <a:pPr algn="ct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PRESIDÊNCIA e</a:t>
                      </a:r>
                      <a:r>
                        <a:rPr lang="pt-BR" sz="1400" baseline="0" dirty="0" smtClean="0"/>
                        <a:t> </a:t>
                      </a:r>
                      <a:r>
                        <a:rPr lang="pt-BR" sz="1400" dirty="0" smtClean="0"/>
                        <a:t>CGE </a:t>
                      </a:r>
                    </a:p>
                    <a:p>
                      <a:pPr algn="ctr"/>
                      <a:endParaRPr lang="pt-BR" sz="1400" dirty="0"/>
                    </a:p>
                  </a:txBody>
                  <a:tcPr/>
                </a:tc>
              </a:tr>
              <a:tr h="829375"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 smtClean="0"/>
                        <a:t>Realizar pautas de julgamento de ações que versem sobre acidentes de trabalho.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21.09.2020</a:t>
                      </a:r>
                    </a:p>
                    <a:p>
                      <a:pPr algn="ct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25.09.2020</a:t>
                      </a:r>
                    </a:p>
                    <a:p>
                      <a:pPr algn="ct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VARAS DO TRABALHO 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93832"/>
            <a:ext cx="2130624" cy="36416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169486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438</Words>
  <Application>Microsoft Office PowerPoint</Application>
  <PresentationFormat>Apresentação na tela (4:3)</PresentationFormat>
  <Paragraphs>56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O QUE É ? Descrição da Meta</vt:lpstr>
      <vt:lpstr>Slide 4</vt:lpstr>
      <vt:lpstr>  POR QUÊ ? Objetivo do Trabalho  </vt:lpstr>
      <vt:lpstr>  QUANDO ? Prazo final para execução  </vt:lpstr>
      <vt:lpstr>  QUEM ? Nome do Gestor da Meta  </vt:lpstr>
      <vt:lpstr>  ONDE? Área responsável pela execução e acompanhamento da Meta  </vt:lpstr>
      <vt:lpstr>    COMO?  Estratégia de ação - Metodologia    </vt:lpstr>
      <vt:lpstr>  QUANTO VAI CUSTAR? Recursos  </vt:lpstr>
      <vt:lpstr>OBSERVAÇÃO</vt:lpstr>
      <vt:lpstr>“O TRABALHO ENOBRECE E DIGNIFICA O HOMEM”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Moreira</dc:creator>
  <cp:lastModifiedBy>TELETRABALHO</cp:lastModifiedBy>
  <cp:revision>119</cp:revision>
  <dcterms:created xsi:type="dcterms:W3CDTF">2020-05-13T00:43:09Z</dcterms:created>
  <dcterms:modified xsi:type="dcterms:W3CDTF">2020-08-06T19:19:57Z</dcterms:modified>
</cp:coreProperties>
</file>