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413" r:id="rId2"/>
    <p:sldId id="389" r:id="rId3"/>
    <p:sldId id="414" r:id="rId4"/>
    <p:sldId id="391" r:id="rId5"/>
    <p:sldId id="393" r:id="rId6"/>
    <p:sldId id="421" r:id="rId7"/>
    <p:sldId id="420" r:id="rId8"/>
    <p:sldId id="419" r:id="rId9"/>
    <p:sldId id="392" r:id="rId10"/>
    <p:sldId id="417" r:id="rId11"/>
    <p:sldId id="397" r:id="rId12"/>
    <p:sldId id="416" r:id="rId13"/>
    <p:sldId id="398" r:id="rId14"/>
    <p:sldId id="418" r:id="rId15"/>
    <p:sldId id="399" r:id="rId16"/>
    <p:sldId id="400" r:id="rId17"/>
    <p:sldId id="401" r:id="rId18"/>
    <p:sldId id="402" r:id="rId19"/>
    <p:sldId id="422" r:id="rId20"/>
    <p:sldId id="423" r:id="rId21"/>
    <p:sldId id="424" r:id="rId22"/>
    <p:sldId id="403" r:id="rId23"/>
    <p:sldId id="406" r:id="rId24"/>
    <p:sldId id="415" r:id="rId25"/>
    <p:sldId id="409" r:id="rId26"/>
    <p:sldId id="410" r:id="rId27"/>
    <p:sldId id="411" r:id="rId28"/>
    <p:sldId id="412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40"/>
    <a:srgbClr val="1A9284"/>
    <a:srgbClr val="AF4427"/>
    <a:srgbClr val="D6A300"/>
    <a:srgbClr val="D1962D"/>
    <a:srgbClr val="FFFF66"/>
    <a:srgbClr val="0070C0"/>
    <a:srgbClr val="E6F743"/>
    <a:srgbClr val="F89442"/>
    <a:srgbClr val="F5C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AD7F2-0570-4E40-9E9D-A869D35FD5F4}" v="112" dt="2020-06-04T20:36:21.932"/>
    <p1510:client id="{77E331C3-A8BC-46DE-A934-6F6304A728FC}" v="8" dt="2020-06-04T20:00:30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3817" autoAdjust="0"/>
  </p:normalViewPr>
  <p:slideViewPr>
    <p:cSldViewPr snapToGrid="0">
      <p:cViewPr varScale="1">
        <p:scale>
          <a:sx n="107" d="100"/>
          <a:sy n="107" d="100"/>
        </p:scale>
        <p:origin x="67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BCBA2-618E-0848-A0E0-18049C26DFFA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36731-D83D-2B40-A34A-A988219AE1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73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D985F-CE18-0B42-8ADF-DAE2DCF21B7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DE316-E3F1-1548-8C11-5DE2FE4665A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9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944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222536"/>
            <a:ext cx="1315422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B2D04D36-FE58-314D-9C31-C83F683853F9}" type="datetime1">
              <a:rPr lang="pt-BR" smtClean="0"/>
              <a:pPr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3971" y="6222536"/>
            <a:ext cx="7124056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43655" y="6222536"/>
            <a:ext cx="1383145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6C90B046-B4FF-4FDF-A279-CADC73F92D53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-1" y="6748136"/>
            <a:ext cx="12192001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75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30978" y="6316516"/>
            <a:ext cx="2472271" cy="3651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D4E6582B-7724-0043-B102-B3A371904DD9}" type="datetime1">
              <a:rPr lang="pt-BR" smtClean="0"/>
              <a:pPr/>
              <a:t>15/06/2020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9883" y="6316516"/>
            <a:ext cx="4822804" cy="3651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59321" y="6316516"/>
            <a:ext cx="1312025" cy="3651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6C90B046-B4FF-4FDF-A279-CADC73F92D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ctangle 8"/>
          <p:cNvSpPr/>
          <p:nvPr userDrawn="1"/>
        </p:nvSpPr>
        <p:spPr>
          <a:xfrm>
            <a:off x="0" y="6753811"/>
            <a:ext cx="12192001" cy="108000"/>
          </a:xfrm>
          <a:prstGeom prst="rect">
            <a:avLst/>
          </a:prstGeom>
          <a:solidFill>
            <a:srgbClr val="009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agem 2" descr="Uma imagem contendo verde, desenho&#10;&#10;Descrição gerada automaticamente">
            <a:extLst>
              <a:ext uri="{FF2B5EF4-FFF2-40B4-BE49-F238E27FC236}">
                <a16:creationId xmlns:a16="http://schemas.microsoft.com/office/drawing/2014/main" id="{29FE6047-6ABD-4CED-BFF5-31DE7ED1B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4708" cy="675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5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30978" y="6316516"/>
            <a:ext cx="2472271" cy="3651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D4E6582B-7724-0043-B102-B3A371904DD9}" type="datetime1">
              <a:rPr lang="pt-BR" smtClean="0"/>
              <a:pPr/>
              <a:t>15/06/2020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9883" y="6316516"/>
            <a:ext cx="4822804" cy="3651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59321" y="6316516"/>
            <a:ext cx="1312025" cy="3651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6C90B046-B4FF-4FDF-A279-CADC73F92D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ctangle 8"/>
          <p:cNvSpPr/>
          <p:nvPr userDrawn="1"/>
        </p:nvSpPr>
        <p:spPr>
          <a:xfrm>
            <a:off x="0" y="6753811"/>
            <a:ext cx="12192001" cy="108000"/>
          </a:xfrm>
          <a:prstGeom prst="rect">
            <a:avLst/>
          </a:prstGeom>
          <a:solidFill>
            <a:srgbClr val="009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Imagem 2" descr="Uma imagem contendo verde, desenho&#10;&#10;Descrição gerada automaticamente">
            <a:extLst>
              <a:ext uri="{FF2B5EF4-FFF2-40B4-BE49-F238E27FC236}">
                <a16:creationId xmlns:a16="http://schemas.microsoft.com/office/drawing/2014/main" id="{29FE6047-6ABD-4CED-BFF5-31DE7ED1B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4708" cy="675381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E01B3BF-BEA3-46DE-AEB5-EB679944BC3A}"/>
              </a:ext>
            </a:extLst>
          </p:cNvPr>
          <p:cNvSpPr/>
          <p:nvPr userDrawn="1"/>
        </p:nvSpPr>
        <p:spPr>
          <a:xfrm>
            <a:off x="0" y="32018"/>
            <a:ext cx="12192000" cy="682598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63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ide de título_com_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-1" y="2201779"/>
            <a:ext cx="12172349" cy="44879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-1"/>
            <a:ext cx="12192000" cy="2502569"/>
          </a:xfrm>
          <a:prstGeom prst="rect">
            <a:avLst/>
          </a:prstGeom>
          <a:solidFill>
            <a:srgbClr val="009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944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222536"/>
            <a:ext cx="1315422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B2D04D36-FE58-314D-9C31-C83F683853F9}" type="datetime1">
              <a:rPr lang="pt-BR" smtClean="0"/>
              <a:pPr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3971" y="6222536"/>
            <a:ext cx="7124056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43655" y="6222536"/>
            <a:ext cx="1383145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6C90B046-B4FF-4FDF-A279-CADC73F92D53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-1" y="6776712"/>
            <a:ext cx="12192001" cy="108000"/>
          </a:xfrm>
          <a:prstGeom prst="rect">
            <a:avLst/>
          </a:prstGeom>
          <a:solidFill>
            <a:srgbClr val="009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77CC910-1A5E-4BA3-9BC6-B30E1584B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5965" y="3522"/>
            <a:ext cx="6828543" cy="249552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D4E9932-E92E-4042-B75E-2A3765E03A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76789" y="3522"/>
            <a:ext cx="1019175" cy="247761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ED880E4-D10E-4CCA-A116-0BB599A114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7692" y="-1"/>
            <a:ext cx="1019175" cy="247761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81400C0-3DCD-4E62-BDB7-CB112F758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l="5355"/>
          <a:stretch/>
        </p:blipFill>
        <p:spPr>
          <a:xfrm>
            <a:off x="9424508" y="24953"/>
            <a:ext cx="964598" cy="247761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171BAC1-872E-4187-9675-DC80208F7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/>
          <a:srcRect l="8032"/>
          <a:stretch/>
        </p:blipFill>
        <p:spPr>
          <a:xfrm>
            <a:off x="10413606" y="24953"/>
            <a:ext cx="937310" cy="247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2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E5602-BC37-134A-91C7-8CE00E362B8C}" type="datetime1">
              <a:rPr lang="pt-BR" smtClean="0"/>
              <a:pPr/>
              <a:t>15/06/2020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B046-B4FF-4FDF-A279-CADC73F92D5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34FCC94-AB65-42C2-89AF-17C9F3EAE2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40323" y="169696"/>
            <a:ext cx="1248663" cy="40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16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1938" y="205323"/>
            <a:ext cx="11353502" cy="902117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938" y="1500294"/>
            <a:ext cx="5472000" cy="4023360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440" y="1500294"/>
            <a:ext cx="5436000" cy="4023360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1EDFC-8EEF-034D-AA7C-2166A2FE0D5E}" type="datetime1">
              <a:rPr lang="pt-BR" smtClean="0"/>
              <a:pPr/>
              <a:t>15/06/2020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B046-B4FF-4FDF-A279-CADC73F92D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00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0042-AE38-474E-946A-C8A476603D82}" type="datetime1">
              <a:rPr lang="pt-BR" smtClean="0"/>
              <a:pPr/>
              <a:t>15/06/2020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B046-B4FF-4FDF-A279-CADC73F92D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76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30978" y="6316516"/>
            <a:ext cx="2472271" cy="3651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D4E6582B-7724-0043-B102-B3A371904DD9}" type="datetime1">
              <a:rPr lang="pt-BR" smtClean="0"/>
              <a:pPr/>
              <a:t>15/06/2020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19883" y="6316516"/>
            <a:ext cx="4822804" cy="3651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59321" y="6316516"/>
            <a:ext cx="1312025" cy="365125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6C90B046-B4FF-4FDF-A279-CADC73F92D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ctangle 8"/>
          <p:cNvSpPr/>
          <p:nvPr userDrawn="1"/>
        </p:nvSpPr>
        <p:spPr>
          <a:xfrm>
            <a:off x="0" y="6753811"/>
            <a:ext cx="12192001" cy="108000"/>
          </a:xfrm>
          <a:prstGeom prst="rect">
            <a:avLst/>
          </a:prstGeom>
          <a:solidFill>
            <a:srgbClr val="009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965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0" y="0"/>
            <a:ext cx="4200525" cy="6858000"/>
          </a:xfrm>
          <a:prstGeom prst="rect">
            <a:avLst/>
          </a:prstGeom>
          <a:solidFill>
            <a:srgbClr val="009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725" y="731520"/>
            <a:ext cx="6635115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57725" y="6113005"/>
            <a:ext cx="4791075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80815" y="6094660"/>
            <a:ext cx="131202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90B046-B4FF-4FDF-A279-CADC73F92D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13005"/>
            <a:ext cx="2472271" cy="365125"/>
          </a:xfrm>
        </p:spPr>
        <p:txBody>
          <a:bodyPr/>
          <a:lstStyle/>
          <a:p>
            <a:fld id="{E1EC0042-AE38-474E-946A-C8A476603D82}" type="datetime1">
              <a:rPr lang="pt-BR" smtClean="0"/>
              <a:pPr/>
              <a:t>15/06/2020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93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64056-54FE-3840-89C2-2FAD022FA577}" type="datetime1">
              <a:rPr lang="pt-BR" smtClean="0"/>
              <a:pPr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B046-B4FF-4FDF-A279-CADC73F92D5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8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04255"/>
            <a:ext cx="1315422" cy="365125"/>
          </a:xfrm>
        </p:spPr>
        <p:txBody>
          <a:bodyPr/>
          <a:lstStyle/>
          <a:p>
            <a:fld id="{146BBBA3-C9D7-5944-8984-F183B61C1FA8}" type="datetime1">
              <a:rPr lang="pt-BR" smtClean="0"/>
              <a:pPr/>
              <a:t>15/06/2020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9664" y="6304255"/>
            <a:ext cx="48228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89744" y="6304255"/>
            <a:ext cx="1312025" cy="365125"/>
          </a:xfrm>
        </p:spPr>
        <p:txBody>
          <a:bodyPr/>
          <a:lstStyle/>
          <a:p>
            <a:fld id="{6C90B046-B4FF-4FDF-A279-CADC73F92D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ctangle 8"/>
          <p:cNvSpPr/>
          <p:nvPr userDrawn="1"/>
        </p:nvSpPr>
        <p:spPr>
          <a:xfrm>
            <a:off x="0" y="6753811"/>
            <a:ext cx="12192001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846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2274"/>
            <a:ext cx="12192001" cy="635726"/>
          </a:xfrm>
          <a:prstGeom prst="rect">
            <a:avLst/>
          </a:prstGeom>
          <a:solidFill>
            <a:srgbClr val="009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548" y="286603"/>
            <a:ext cx="9949030" cy="825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547" y="1497106"/>
            <a:ext cx="11225605" cy="43719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1619" y="6354616"/>
            <a:ext cx="13154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F2CE5602-BC37-134A-91C7-8CE00E362B8C}" type="datetime1">
              <a:rPr lang="pt-BR" smtClean="0"/>
              <a:pPr/>
              <a:t>15/06/2020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3083" y="635461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3163" y="635461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6C90B046-B4FF-4FDF-A279-CADC73F92D53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401618" y="1235821"/>
            <a:ext cx="9966960" cy="0"/>
          </a:xfrm>
          <a:prstGeom prst="line">
            <a:avLst/>
          </a:prstGeom>
          <a:ln>
            <a:solidFill>
              <a:srgbClr val="00944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8588" y="6238520"/>
            <a:ext cx="989302" cy="59731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A35AEAF-20B4-4061-856C-354CB343B3F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1681" y="6238520"/>
            <a:ext cx="2287972" cy="59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5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j.jus.br/wp-content/uploads/2020/06/PJECor-ManualInclusaoUsuarios1.1.0.pdf.pdf" TargetMode="External"/><Relationship Id="rId2" Type="http://schemas.openxmlformats.org/officeDocument/2006/relationships/hyperlink" Target="https://www.cnj.jus.br/corregedoriacnj/pjecor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hyperlink" Target="https://www.cnj.jus.br/corregedoriacnj/pjecor/treinamento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sistemasnacionais@cnj.jus.br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pjecor@cnj.jus.br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mailto:pjecor@cnj.jus.br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ítulo 3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PJe Corregedoria</a:t>
            </a:r>
            <a:endParaRPr lang="pt-BR" dirty="0">
              <a:cs typeface="Segoe UI Semibold"/>
            </a:endParaRPr>
          </a:p>
        </p:txBody>
      </p:sp>
      <p:sp>
        <p:nvSpPr>
          <p:cNvPr id="36" name="Subtítulo 3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1800" dirty="0" err="1"/>
              <a:t>MArcio</a:t>
            </a:r>
            <a:r>
              <a:rPr lang="pt-BR" sz="1800" dirty="0"/>
              <a:t> Luiz Coelho de Freitas</a:t>
            </a:r>
          </a:p>
          <a:p>
            <a:r>
              <a:rPr lang="pt-BR" sz="1800" dirty="0"/>
              <a:t>Juiz auxiliar da Corregedoria Nacional de Justiça</a:t>
            </a:r>
          </a:p>
        </p:txBody>
      </p:sp>
    </p:spTree>
    <p:extLst>
      <p:ext uri="{BB962C8B-B14F-4D97-AF65-F5344CB8AC3E}">
        <p14:creationId xmlns:p14="http://schemas.microsoft.com/office/powerpoint/2010/main" val="59588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DE IMPLANTAÇÃO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7602" y="1346104"/>
            <a:ext cx="11576709" cy="4895305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latin typeface="Calibri" pitchFamily="34" charset="0"/>
                <a:cs typeface="Calibri" pitchFamily="34" charset="0"/>
              </a:rPr>
              <a:t>Art. 5º </a:t>
            </a:r>
            <a:r>
              <a:rPr lang="pt-BR" dirty="0">
                <a:latin typeface="Calibri" pitchFamily="34" charset="0"/>
                <a:cs typeface="Calibri" pitchFamily="34" charset="0"/>
              </a:rPr>
              <a:t>No prazo de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15 dias</a:t>
            </a:r>
            <a:r>
              <a:rPr lang="pt-BR" dirty="0">
                <a:latin typeface="Calibri" pitchFamily="34" charset="0"/>
                <a:cs typeface="Calibri" pitchFamily="34" charset="0"/>
              </a:rPr>
              <a:t> após a publicação deste provimento, as Corregedorias deverão apresentar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projeto de implantação</a:t>
            </a:r>
            <a:r>
              <a:rPr lang="pt-BR" dirty="0">
                <a:latin typeface="Calibri" pitchFamily="34" charset="0"/>
                <a:cs typeface="Calibri" pitchFamily="34" charset="0"/>
              </a:rPr>
              <a:t> do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PJeCor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que deverá contemplar a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edição de norma</a:t>
            </a:r>
            <a:r>
              <a:rPr lang="pt-BR" dirty="0">
                <a:latin typeface="Calibri" pitchFamily="34" charset="0"/>
                <a:cs typeface="Calibri" pitchFamily="34" charset="0"/>
              </a:rPr>
              <a:t> interna regulamentando o uso do sistema, um período de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treinamento</a:t>
            </a:r>
            <a:r>
              <a:rPr lang="pt-BR" dirty="0">
                <a:latin typeface="Calibri" pitchFamily="34" charset="0"/>
                <a:cs typeface="Calibri" pitchFamily="34" charset="0"/>
              </a:rPr>
              <a:t> e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cronograma de implantação</a:t>
            </a:r>
            <a:r>
              <a:rPr lang="pt-BR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§ 1º Até 31 de dezembro de 2020 todos os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novos</a:t>
            </a:r>
            <a:r>
              <a:rPr lang="pt-BR" dirty="0">
                <a:latin typeface="Calibri" pitchFamily="34" charset="0"/>
                <a:cs typeface="Calibri" pitchFamily="34" charset="0"/>
              </a:rPr>
              <a:t> procedimentos de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pedidos de providências, atos normativos, representações por excesso de prazo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bem como de todos os procedimentos de natureza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disciplinar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deverão ser autuados no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PJeCor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no qual deverão tramitar até sua conclusão, inclusive em grau de recurso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. </a:t>
            </a:r>
            <a:r>
              <a:rPr lang="pt-BR" sz="2400" b="1" dirty="0">
                <a:solidFill>
                  <a:srgbClr val="009440"/>
                </a:solidFill>
                <a:latin typeface="Calibri" pitchFamily="34" charset="0"/>
                <a:cs typeface="Calibri" pitchFamily="34" charset="0"/>
              </a:rPr>
              <a:t>(meta 1)</a:t>
            </a:r>
            <a:endParaRPr lang="pt-BR" b="1" dirty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§ 2º O cronograma de implantação apresentado pelas corregedorias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poderá</a:t>
            </a:r>
            <a:r>
              <a:rPr lang="pt-BR" dirty="0">
                <a:latin typeface="Calibri" pitchFamily="34" charset="0"/>
                <a:cs typeface="Calibri" pitchFamily="34" charset="0"/>
              </a:rPr>
              <a:t> prever a inclusão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gradual de classes </a:t>
            </a:r>
            <a:r>
              <a:rPr lang="pt-BR" dirty="0">
                <a:latin typeface="Calibri" pitchFamily="34" charset="0"/>
                <a:cs typeface="Calibri" pitchFamily="34" charset="0"/>
              </a:rPr>
              <a:t>processuais ou que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inicialmente</a:t>
            </a:r>
            <a:r>
              <a:rPr lang="pt-BR" dirty="0">
                <a:latin typeface="Calibri" pitchFamily="34" charset="0"/>
                <a:cs typeface="Calibri" pitchFamily="34" charset="0"/>
              </a:rPr>
              <a:t> sua utilização seja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limitada ao fluxo monocrático.</a:t>
            </a:r>
            <a:r>
              <a:rPr lang="pt-BR" dirty="0">
                <a:latin typeface="Calibri" pitchFamily="34" charset="0"/>
                <a:cs typeface="Calibri" pitchFamily="34" charset="0"/>
              </a:rPr>
              <a:t>  </a:t>
            </a:r>
          </a:p>
          <a:p>
            <a:pPr lvl="1"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§ 3º As corregedorias poderão incluir no sistema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PJeCor</a:t>
            </a:r>
            <a:r>
              <a:rPr lang="pt-BR" dirty="0">
                <a:latin typeface="Calibri" pitchFamily="34" charset="0"/>
                <a:cs typeface="Calibri" pitchFamily="34" charset="0"/>
              </a:rPr>
              <a:t> procedimentos administrativos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que não se enquadrem</a:t>
            </a:r>
            <a:r>
              <a:rPr lang="pt-BR" dirty="0">
                <a:latin typeface="Calibri" pitchFamily="34" charset="0"/>
                <a:cs typeface="Calibri" pitchFamily="34" charset="0"/>
              </a:rPr>
              <a:t> nas classes descritas no parágrafo anterior.</a:t>
            </a:r>
          </a:p>
          <a:p>
            <a:pPr lvl="1"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§ 4º As Corregedorias poderão promover a digitalização e inclusão no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PJeCor</a:t>
            </a:r>
            <a:r>
              <a:rPr lang="pt-BR" dirty="0">
                <a:latin typeface="Calibri" pitchFamily="34" charset="0"/>
                <a:cs typeface="Calibri" pitchFamily="34" charset="0"/>
              </a:rPr>
              <a:t> do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acervo</a:t>
            </a:r>
            <a:r>
              <a:rPr lang="pt-BR" dirty="0">
                <a:latin typeface="Calibri" pitchFamily="34" charset="0"/>
                <a:cs typeface="Calibri" pitchFamily="34" charset="0"/>
              </a:rPr>
              <a:t> que atualmente tramita em autos físicos, bem como poderão fazer a migração de processos que tramitem em sistemas computacionais diversos ou em versão local do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PJe</a:t>
            </a:r>
            <a:r>
              <a:rPr lang="pt-BR" dirty="0">
                <a:latin typeface="Calibri" pitchFamily="34" charset="0"/>
                <a:cs typeface="Calibri" pitchFamily="34" charset="0"/>
              </a:rPr>
              <a:t>. </a:t>
            </a:r>
            <a:r>
              <a:rPr lang="pt-BR" b="1" dirty="0">
                <a:solidFill>
                  <a:srgbClr val="009440"/>
                </a:solidFill>
                <a:latin typeface="Calibri" pitchFamily="34" charset="0"/>
                <a:cs typeface="Calibri" pitchFamily="34" charset="0"/>
              </a:rPr>
              <a:t>(Migração do acervo)</a:t>
            </a:r>
            <a:r>
              <a:rPr lang="pt-BR" dirty="0">
                <a:solidFill>
                  <a:srgbClr val="00944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§ 5</a:t>
            </a:r>
            <a:r>
              <a:rPr lang="pt-BR" u="sng" baseline="30000" dirty="0">
                <a:latin typeface="Calibri" pitchFamily="34" charset="0"/>
                <a:cs typeface="Calibri" pitchFamily="34" charset="0"/>
              </a:rPr>
              <a:t>o</a:t>
            </a:r>
            <a:r>
              <a:rPr lang="pt-BR" dirty="0">
                <a:latin typeface="Calibri" pitchFamily="34" charset="0"/>
                <a:cs typeface="Calibri" pitchFamily="34" charset="0"/>
              </a:rPr>
              <a:t> Os procedimentos em autos físicos que forem migrados para o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PJeCor</a:t>
            </a:r>
            <a:r>
              <a:rPr lang="pt-BR" dirty="0">
                <a:latin typeface="Calibri" pitchFamily="34" charset="0"/>
                <a:cs typeface="Calibri" pitchFamily="34" charset="0"/>
              </a:rPr>
              <a:t> deverão ser digitalizados na sua integralidade.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B046-B4FF-4FDF-A279-CADC73F92D5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70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10759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6286"/>
          <a:stretch/>
        </p:blipFill>
        <p:spPr>
          <a:xfrm>
            <a:off x="77117" y="1363472"/>
            <a:ext cx="12059798" cy="4884217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9548" y="286603"/>
            <a:ext cx="9007481" cy="825021"/>
          </a:xfrm>
        </p:spPr>
        <p:txBody>
          <a:bodyPr/>
          <a:lstStyle/>
          <a:p>
            <a:r>
              <a:rPr lang="pt-BR" dirty="0"/>
              <a:t>Classes Processuais a serem incluídas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3163" y="6354616"/>
            <a:ext cx="1312025" cy="365125"/>
          </a:xfrm>
        </p:spPr>
        <p:txBody>
          <a:bodyPr/>
          <a:lstStyle/>
          <a:p>
            <a:fld id="{6C90B046-B4FF-4FDF-A279-CADC73F92D53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25" name="Título 7"/>
          <p:cNvSpPr txBox="1">
            <a:spLocks/>
          </p:cNvSpPr>
          <p:nvPr/>
        </p:nvSpPr>
        <p:spPr>
          <a:xfrm>
            <a:off x="274225" y="1987264"/>
            <a:ext cx="5745388" cy="4055389"/>
          </a:xfrm>
          <a:prstGeom prst="roundRect">
            <a:avLst/>
          </a:prstGeom>
          <a:solidFill>
            <a:schemeClr val="bg1">
              <a:lumMod val="65000"/>
              <a:alpha val="7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800" b="1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800" b="1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800" b="1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800" b="1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800" b="1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800" b="1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t-BR" sz="2800" b="1" dirty="0"/>
              <a:t>Competências</a:t>
            </a:r>
          </a:p>
          <a:p>
            <a:pPr>
              <a:lnSpc>
                <a:spcPct val="100000"/>
              </a:lnSpc>
            </a:pPr>
            <a:endParaRPr lang="pt-BR" sz="2800" b="1" dirty="0"/>
          </a:p>
          <a:p>
            <a:pPr>
              <a:lnSpc>
                <a:spcPct val="100000"/>
              </a:lnSpc>
            </a:pPr>
            <a:r>
              <a:rPr lang="pt-BR" sz="2800" b="1" dirty="0"/>
              <a:t>Disciplinar</a:t>
            </a:r>
          </a:p>
          <a:p>
            <a:pPr>
              <a:lnSpc>
                <a:spcPct val="100000"/>
              </a:lnSpc>
            </a:pPr>
            <a:r>
              <a:rPr lang="pt-BR" sz="2800" b="1" dirty="0"/>
              <a:t>Correição</a:t>
            </a:r>
          </a:p>
          <a:p>
            <a:pPr>
              <a:lnSpc>
                <a:spcPct val="100000"/>
              </a:lnSpc>
            </a:pPr>
            <a:r>
              <a:rPr lang="pt-BR" sz="2800" b="1" dirty="0"/>
              <a:t>Extrajudicial</a:t>
            </a:r>
          </a:p>
          <a:p>
            <a:pPr>
              <a:lnSpc>
                <a:spcPct val="100000"/>
              </a:lnSpc>
            </a:pPr>
            <a:r>
              <a:rPr lang="pt-BR" sz="2800" b="1" dirty="0"/>
              <a:t>Residual</a:t>
            </a:r>
          </a:p>
          <a:p>
            <a:pPr>
              <a:lnSpc>
                <a:spcPct val="100000"/>
              </a:lnSpc>
            </a:pPr>
            <a:endParaRPr lang="pt-BR" sz="2800" b="1" dirty="0"/>
          </a:p>
          <a:p>
            <a:pPr>
              <a:lnSpc>
                <a:spcPct val="100000"/>
              </a:lnSpc>
            </a:pPr>
            <a:endParaRPr lang="pt-BR" sz="2800" b="1" dirty="0"/>
          </a:p>
          <a:p>
            <a:pPr>
              <a:lnSpc>
                <a:spcPct val="100000"/>
              </a:lnSpc>
            </a:pPr>
            <a:endParaRPr lang="pt-BR" sz="2800" b="1" dirty="0"/>
          </a:p>
          <a:p>
            <a:pPr>
              <a:lnSpc>
                <a:spcPct val="100000"/>
              </a:lnSpc>
            </a:pPr>
            <a:endParaRPr lang="pt-BR" sz="2800" b="1" dirty="0"/>
          </a:p>
          <a:p>
            <a:pPr>
              <a:lnSpc>
                <a:spcPct val="100000"/>
              </a:lnSpc>
            </a:pPr>
            <a:endParaRPr lang="pt-BR" sz="2800" b="1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800" b="1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pt-BR" sz="2800" b="1" dirty="0"/>
          </a:p>
        </p:txBody>
      </p:sp>
      <p:sp>
        <p:nvSpPr>
          <p:cNvPr id="26" name="Título 7"/>
          <p:cNvSpPr txBox="1">
            <a:spLocks/>
          </p:cNvSpPr>
          <p:nvPr/>
        </p:nvSpPr>
        <p:spPr>
          <a:xfrm>
            <a:off x="6310773" y="1929916"/>
            <a:ext cx="5745388" cy="4199743"/>
          </a:xfrm>
          <a:prstGeom prst="roundRect">
            <a:avLst/>
          </a:prstGeom>
          <a:solidFill>
            <a:schemeClr val="bg1">
              <a:lumMod val="65000"/>
              <a:alpha val="7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b="1" i="1" dirty="0"/>
              <a:t>pedidos de providências;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400" b="1" i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b="1" i="1" dirty="0"/>
              <a:t>atos normativos;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400" b="1" i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b="1" i="1" dirty="0"/>
              <a:t>representações por excesso de prazo;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400" b="1" i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b="1" i="1" dirty="0"/>
              <a:t>todos os procedimentos de natureza disciplinar</a:t>
            </a:r>
            <a:endParaRPr lang="pt-BR" sz="24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/>
          <a:srcRect l="19787" r="23159"/>
          <a:stretch/>
        </p:blipFill>
        <p:spPr>
          <a:xfrm>
            <a:off x="10081817" y="234519"/>
            <a:ext cx="1868446" cy="804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192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546" y="429324"/>
            <a:ext cx="11284773" cy="825021"/>
          </a:xfrm>
        </p:spPr>
        <p:txBody>
          <a:bodyPr>
            <a:normAutofit/>
          </a:bodyPr>
          <a:lstStyle/>
          <a:p>
            <a:r>
              <a:rPr lang="pt-BR" dirty="0"/>
              <a:t>Provimento 102 da Corregedoria Nacional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Art. 2º </a:t>
            </a:r>
            <a:r>
              <a:rPr lang="pt-BR" dirty="0"/>
              <a:t>O registro, o controle e a tramitação dos procedimentos das corregedorias dos tribunais de todos os segmentos de justiça deverão ser promovidos no sistema </a:t>
            </a:r>
            <a:r>
              <a:rPr lang="pt-BR" dirty="0" err="1"/>
              <a:t>PJeCor</a:t>
            </a:r>
            <a:r>
              <a:rPr lang="pt-BR" dirty="0"/>
              <a:t>.</a:t>
            </a:r>
          </a:p>
          <a:p>
            <a:r>
              <a:rPr lang="pt-BR" dirty="0"/>
              <a:t>§ 1º O Conselho Nacional de Justiça concederá o acesso ao </a:t>
            </a:r>
            <a:r>
              <a:rPr lang="pt-BR" dirty="0" err="1"/>
              <a:t>PJeCor</a:t>
            </a:r>
            <a:r>
              <a:rPr lang="pt-BR" dirty="0"/>
              <a:t> a todas as Corregedorias, a fim de possibilitar o processamento padronizado dos procedimentos administrativos.</a:t>
            </a:r>
          </a:p>
          <a:p>
            <a:r>
              <a:rPr lang="pt-BR" dirty="0"/>
              <a:t>§ 2º A Corregedoria Nacional de Justiça fará os </a:t>
            </a:r>
            <a:r>
              <a:rPr lang="pt-BR" b="1" dirty="0"/>
              <a:t>cadastros iniciais </a:t>
            </a:r>
            <a:r>
              <a:rPr lang="pt-BR" dirty="0"/>
              <a:t>das Corregedorias e dos </a:t>
            </a:r>
            <a:r>
              <a:rPr lang="pt-BR" b="1" dirty="0"/>
              <a:t>representantes de implantação </a:t>
            </a:r>
            <a:r>
              <a:rPr lang="pt-BR" dirty="0"/>
              <a:t>por elas indicados, os quais </a:t>
            </a:r>
            <a:r>
              <a:rPr lang="pt-BR" b="1" dirty="0"/>
              <a:t>se encarregarão do cadastramento de usuários e da disseminação das demais informações necessárias </a:t>
            </a:r>
            <a:r>
              <a:rPr lang="pt-BR" dirty="0"/>
              <a:t>ao seu funcionamento.</a:t>
            </a:r>
          </a:p>
          <a:p>
            <a:r>
              <a:rPr lang="pt-BR" dirty="0"/>
              <a:t>§ 3º Após o seu cadastramento, as corregedorias locais poderão ter acesso </a:t>
            </a:r>
            <a:r>
              <a:rPr lang="pt-BR" b="1" dirty="0"/>
              <a:t>ao ambiente de treinamento do </a:t>
            </a:r>
            <a:r>
              <a:rPr lang="pt-BR" b="1" dirty="0" err="1"/>
              <a:t>PJeCor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0B046-B4FF-4FDF-A279-CADC73F92D53}" type="slidenum">
              <a:rPr kumimoji="0" lang="pt-B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8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B046-B4FF-4FDF-A279-CADC73F92D53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/>
          <a:srcRect l="19787" r="23159"/>
          <a:stretch/>
        </p:blipFill>
        <p:spPr>
          <a:xfrm>
            <a:off x="10081817" y="234519"/>
            <a:ext cx="1868446" cy="804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riângulo isósceles 5"/>
          <p:cNvSpPr/>
          <p:nvPr/>
        </p:nvSpPr>
        <p:spPr>
          <a:xfrm>
            <a:off x="2790188" y="1510198"/>
            <a:ext cx="6658493" cy="4471432"/>
          </a:xfrm>
          <a:prstGeom prst="triangle">
            <a:avLst/>
          </a:prstGeom>
          <a:gradFill flip="none" rotWithShape="1">
            <a:gsLst>
              <a:gs pos="71450">
                <a:srgbClr val="92D050"/>
              </a:gs>
              <a:gs pos="0">
                <a:srgbClr val="92D050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009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4064"/>
              </a:buClr>
            </a:pPr>
            <a:r>
              <a:rPr lang="pt-B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MAGISTRADO</a:t>
            </a:r>
          </a:p>
          <a:p>
            <a:pPr lvl="0" algn="ctr">
              <a:buClr>
                <a:srgbClr val="004064"/>
              </a:buClr>
            </a:pPr>
            <a:r>
              <a:rPr lang="pt-B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SERVIDOR ASSESSOR</a:t>
            </a:r>
          </a:p>
          <a:p>
            <a:pPr algn="ctr"/>
            <a:r>
              <a:rPr lang="pt-BR" sz="2000" b="1" dirty="0">
                <a:solidFill>
                  <a:srgbClr val="009440"/>
                </a:solidFill>
              </a:rPr>
              <a:t>SERVIDOR DE CADASTRO</a:t>
            </a:r>
          </a:p>
          <a:p>
            <a:pPr lvl="0" algn="ctr">
              <a:buClr>
                <a:srgbClr val="004064"/>
              </a:buClr>
            </a:pPr>
            <a:r>
              <a:rPr lang="pt-BR" sz="2000" b="1" dirty="0"/>
              <a:t>SERVIDOR GERAL</a:t>
            </a:r>
          </a:p>
          <a:p>
            <a:pPr lvl="0" algn="ctr">
              <a:buClr>
                <a:srgbClr val="004064"/>
              </a:buClr>
            </a:pPr>
            <a:r>
              <a:rPr lang="pt-BR" sz="2000" b="1" dirty="0"/>
              <a:t>SERVIDOR DE CUMPRIMENTO</a:t>
            </a:r>
          </a:p>
          <a:p>
            <a:pPr lvl="0">
              <a:lnSpc>
                <a:spcPct val="120000"/>
              </a:lnSpc>
              <a:spcAft>
                <a:spcPts val="300"/>
              </a:spcAft>
              <a:buClr>
                <a:srgbClr val="004064"/>
              </a:buClr>
              <a:buSzPct val="100000"/>
            </a:pPr>
            <a:endParaRPr lang="pt-BR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890" y="3516691"/>
            <a:ext cx="2619375" cy="17430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16" y="1878753"/>
            <a:ext cx="2229161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2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546" y="429324"/>
            <a:ext cx="11284773" cy="825021"/>
          </a:xfrm>
        </p:spPr>
        <p:txBody>
          <a:bodyPr>
            <a:normAutofit/>
          </a:bodyPr>
          <a:lstStyle/>
          <a:p>
            <a:r>
              <a:rPr lang="pt-BR" dirty="0"/>
              <a:t>Provimento 102 da Corregedoria Nacional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Art. 3° </a:t>
            </a:r>
            <a:r>
              <a:rPr lang="pt-BR" dirty="0"/>
              <a:t>A gestão do </a:t>
            </a:r>
            <a:r>
              <a:rPr lang="pt-BR" dirty="0" err="1"/>
              <a:t>PJeCor</a:t>
            </a:r>
            <a:r>
              <a:rPr lang="pt-BR" dirty="0"/>
              <a:t> será realizada pela Corregedoria Nacional de Justiça, que definirá os fluxos dos procedimentos</a:t>
            </a:r>
          </a:p>
          <a:p>
            <a:r>
              <a:rPr lang="pt-BR" dirty="0"/>
              <a:t>§ 1º O sistema é orientado a </a:t>
            </a:r>
            <a:r>
              <a:rPr lang="pt-BR" b="1" dirty="0"/>
              <a:t>eventos</a:t>
            </a:r>
            <a:r>
              <a:rPr lang="pt-BR" dirty="0"/>
              <a:t>, apresentando um fluxo para as </a:t>
            </a:r>
            <a:r>
              <a:rPr lang="pt-BR" b="1" dirty="0"/>
              <a:t>decisões monocráticas </a:t>
            </a:r>
            <a:r>
              <a:rPr lang="pt-BR" dirty="0"/>
              <a:t>e outro para as </a:t>
            </a:r>
            <a:r>
              <a:rPr lang="pt-BR" b="1" dirty="0"/>
              <a:t>decisões colegiadas</a:t>
            </a:r>
            <a:r>
              <a:rPr lang="pt-BR" dirty="0"/>
              <a:t>. </a:t>
            </a:r>
          </a:p>
          <a:p>
            <a:r>
              <a:rPr lang="pt-BR" dirty="0"/>
              <a:t>§ 2º As corregedorias locais poderão apresentar à Corregedoria Nacional sugestões de alteração do fluxo.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0B046-B4FF-4FDF-A279-CADC73F92D53}" type="slidenum">
              <a:rPr kumimoji="0" lang="pt-B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8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Fluxo Unificado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B046-B4FF-4FDF-A279-CADC73F92D53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26" name="Picture 2" descr="Resultado de imagem para flux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852" y="1393840"/>
            <a:ext cx="6818883" cy="45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7"/>
          <p:cNvSpPr txBox="1">
            <a:spLocks/>
          </p:cNvSpPr>
          <p:nvPr/>
        </p:nvSpPr>
        <p:spPr>
          <a:xfrm>
            <a:off x="3174124" y="1426758"/>
            <a:ext cx="8964772" cy="4513969"/>
          </a:xfrm>
          <a:prstGeom prst="roundRect">
            <a:avLst/>
          </a:prstGeom>
          <a:solidFill>
            <a:schemeClr val="accent5">
              <a:lumMod val="75000"/>
              <a:alpha val="4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O fluxo será único para todas as Corregedorias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A partir de dois fluxos iniciais (monocrático e colegiado) as Corregedorias poderão colaborar com sugestões para o CNJ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32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3200" b="1" dirty="0"/>
              <a:t>O fluxo do </a:t>
            </a:r>
            <a:r>
              <a:rPr lang="pt-BR" sz="3200" b="1" dirty="0" err="1"/>
              <a:t>PJeCor</a:t>
            </a:r>
            <a:r>
              <a:rPr lang="pt-BR" sz="3200" b="1" dirty="0"/>
              <a:t> está orientado a eventos e não a ritos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6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/>
          <a:srcRect l="19787" r="23159"/>
          <a:stretch/>
        </p:blipFill>
        <p:spPr>
          <a:xfrm>
            <a:off x="10081817" y="234519"/>
            <a:ext cx="1868446" cy="804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0328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218" y="1242575"/>
            <a:ext cx="11991975" cy="4943475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9548" y="286603"/>
            <a:ext cx="10605503" cy="825021"/>
          </a:xfrm>
        </p:spPr>
        <p:txBody>
          <a:bodyPr>
            <a:normAutofit/>
          </a:bodyPr>
          <a:lstStyle/>
          <a:p>
            <a:r>
              <a:rPr lang="pt-BR" dirty="0">
                <a:cs typeface="Segoe UI Semibold"/>
              </a:rPr>
              <a:t>Fluxo Principal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3163" y="6354616"/>
            <a:ext cx="1312025" cy="365125"/>
          </a:xfrm>
        </p:spPr>
        <p:txBody>
          <a:bodyPr/>
          <a:lstStyle/>
          <a:p>
            <a:fld id="{6C90B046-B4FF-4FDF-A279-CADC73F92D53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21218" y="1265274"/>
            <a:ext cx="11981136" cy="1958483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12338" y="3223758"/>
            <a:ext cx="11990016" cy="2962292"/>
          </a:xfrm>
          <a:prstGeom prst="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/>
          <p:cNvSpPr/>
          <p:nvPr/>
        </p:nvSpPr>
        <p:spPr>
          <a:xfrm>
            <a:off x="8427498" y="2431580"/>
            <a:ext cx="3402799" cy="595641"/>
          </a:xfrm>
          <a:prstGeom prst="round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Gabinete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8427497" y="5416477"/>
            <a:ext cx="3402799" cy="670335"/>
          </a:xfrm>
          <a:prstGeom prst="roundRect">
            <a:avLst/>
          </a:prstGeom>
          <a:solidFill>
            <a:srgbClr val="00B0F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Secretaria</a:t>
            </a:r>
          </a:p>
        </p:txBody>
      </p:sp>
    </p:spTree>
    <p:extLst>
      <p:ext uri="{BB962C8B-B14F-4D97-AF65-F5344CB8AC3E}">
        <p14:creationId xmlns:p14="http://schemas.microsoft.com/office/powerpoint/2010/main" val="12445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9548" y="286603"/>
            <a:ext cx="10605503" cy="825021"/>
          </a:xfrm>
        </p:spPr>
        <p:txBody>
          <a:bodyPr>
            <a:normAutofit/>
          </a:bodyPr>
          <a:lstStyle/>
          <a:p>
            <a:r>
              <a:rPr lang="pt-BR" dirty="0">
                <a:cs typeface="Segoe UI Semibold"/>
              </a:rPr>
              <a:t>Processo no Gabinete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3163" y="6354616"/>
            <a:ext cx="1312025" cy="365125"/>
          </a:xfrm>
        </p:spPr>
        <p:txBody>
          <a:bodyPr/>
          <a:lstStyle/>
          <a:p>
            <a:fld id="{6C90B046-B4FF-4FDF-A279-CADC73F92D53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218" y="1242575"/>
            <a:ext cx="11991975" cy="494347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6800" y="1280675"/>
            <a:ext cx="4419600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3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0416 0.198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Fluxo Colegiado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45071" y="4365693"/>
            <a:ext cx="3207657" cy="8450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 Competência</a:t>
            </a:r>
          </a:p>
          <a:p>
            <a:pPr marL="0" indent="0">
              <a:buNone/>
            </a:pPr>
            <a:endParaRPr lang="pt-B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B046-B4FF-4FDF-A279-CADC73F92D53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78" y="2201631"/>
            <a:ext cx="3503065" cy="1743075"/>
          </a:xfrm>
          <a:prstGeom prst="rect">
            <a:avLst/>
          </a:prstGeom>
        </p:spPr>
      </p:pic>
      <p:sp>
        <p:nvSpPr>
          <p:cNvPr id="10" name="Espaço Reservado para Conteúdo 8"/>
          <p:cNvSpPr txBox="1">
            <a:spLocks/>
          </p:cNvSpPr>
          <p:nvPr/>
        </p:nvSpPr>
        <p:spPr>
          <a:xfrm>
            <a:off x="4301518" y="4429002"/>
            <a:ext cx="3207657" cy="7183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 </a:t>
            </a:r>
            <a:r>
              <a:rPr lang="pt-BR" sz="3200" dirty="0" err="1"/>
              <a:t>PADs</a:t>
            </a: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 marL="0" indent="0">
              <a:buFont typeface="Calibri" panose="020F0502020204030204" pitchFamily="34" charset="0"/>
              <a:buNone/>
            </a:pPr>
            <a:endParaRPr lang="pt-BR" sz="3200" dirty="0"/>
          </a:p>
        </p:txBody>
      </p:sp>
      <p:sp>
        <p:nvSpPr>
          <p:cNvPr id="11" name="Espaço Reservado para Conteúdo 8"/>
          <p:cNvSpPr txBox="1">
            <a:spLocks/>
          </p:cNvSpPr>
          <p:nvPr/>
        </p:nvSpPr>
        <p:spPr>
          <a:xfrm>
            <a:off x="7509175" y="4429002"/>
            <a:ext cx="4953991" cy="120451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 Acesso para os </a:t>
            </a:r>
          </a:p>
          <a:p>
            <a:r>
              <a:rPr lang="pt-BR" sz="3200" dirty="0"/>
              <a:t>integrantes do colegiado</a:t>
            </a:r>
          </a:p>
          <a:p>
            <a:pPr marL="0" indent="0">
              <a:buNone/>
            </a:pPr>
            <a:endParaRPr lang="pt-BR" sz="3200" dirty="0"/>
          </a:p>
          <a:p>
            <a:pPr marL="0" indent="0">
              <a:buFont typeface="Calibri" panose="020F0502020204030204" pitchFamily="34" charset="0"/>
              <a:buNone/>
            </a:pPr>
            <a:endParaRPr lang="pt-BR" sz="3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2" y="2181280"/>
            <a:ext cx="2696854" cy="178377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62" y="2201631"/>
            <a:ext cx="2767697" cy="18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67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9546" y="429324"/>
            <a:ext cx="11284773" cy="825021"/>
          </a:xfrm>
        </p:spPr>
        <p:txBody>
          <a:bodyPr>
            <a:normAutofit/>
          </a:bodyPr>
          <a:lstStyle/>
          <a:p>
            <a:r>
              <a:rPr lang="pt-BR" dirty="0"/>
              <a:t>Provimento 102 – Regulamentação local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Art. 8º</a:t>
            </a:r>
            <a:r>
              <a:rPr lang="pt-BR" dirty="0"/>
              <a:t> A regulamentação pelas corregedorias locais do uso do sistema deverá obedecer ao presente provimento e prever: </a:t>
            </a:r>
          </a:p>
          <a:p>
            <a:r>
              <a:rPr lang="pt-BR" b="1" dirty="0"/>
              <a:t>I </a:t>
            </a:r>
            <a:r>
              <a:rPr lang="pt-BR" dirty="0"/>
              <a:t>– a forma pela qual as corregedorias receberão as </a:t>
            </a:r>
            <a:r>
              <a:rPr lang="pt-BR" b="1" dirty="0"/>
              <a:t>petições e reclamações de partes que não tenham acesso ao </a:t>
            </a:r>
            <a:r>
              <a:rPr lang="pt-BR" b="1" dirty="0" err="1"/>
              <a:t>PJeCor</a:t>
            </a:r>
            <a:r>
              <a:rPr lang="pt-BR" dirty="0"/>
              <a:t>, podendo ser previsto recebimento por </a:t>
            </a:r>
            <a:r>
              <a:rPr lang="pt-BR" b="1" i="1" dirty="0"/>
              <a:t>e-mail</a:t>
            </a:r>
            <a:r>
              <a:rPr lang="pt-BR" dirty="0"/>
              <a:t>, por unidade de </a:t>
            </a:r>
            <a:r>
              <a:rPr lang="pt-BR" b="1" dirty="0" err="1"/>
              <a:t>atermação</a:t>
            </a:r>
            <a:r>
              <a:rPr lang="pt-BR" dirty="0"/>
              <a:t> ou em </a:t>
            </a:r>
            <a:r>
              <a:rPr lang="pt-BR" b="1" dirty="0"/>
              <a:t>meio físico</a:t>
            </a:r>
            <a:r>
              <a:rPr lang="pt-BR" dirty="0"/>
              <a:t>, hipóteses em que a corregedoria providenciará a autuação no sistema; </a:t>
            </a:r>
          </a:p>
          <a:p>
            <a:r>
              <a:rPr lang="pt-BR" b="1" dirty="0"/>
              <a:t>II </a:t>
            </a:r>
            <a:r>
              <a:rPr lang="pt-BR" dirty="0"/>
              <a:t>– a distribuição dos perfis de acesso ao sistema entre magistrados e servidores da corregedoria;</a:t>
            </a:r>
          </a:p>
          <a:p>
            <a:r>
              <a:rPr lang="pt-BR" b="1" dirty="0"/>
              <a:t>III </a:t>
            </a:r>
            <a:r>
              <a:rPr lang="pt-BR" dirty="0"/>
              <a:t>– a forma como se dará </a:t>
            </a:r>
            <a:r>
              <a:rPr lang="pt-BR" b="1" dirty="0"/>
              <a:t>a </a:t>
            </a:r>
            <a:r>
              <a:rPr lang="pt-BR" b="1" dirty="0" err="1"/>
              <a:t>cientificação</a:t>
            </a:r>
            <a:r>
              <a:rPr lang="pt-BR" b="1" dirty="0"/>
              <a:t> </a:t>
            </a:r>
            <a:r>
              <a:rPr lang="pt-BR" dirty="0"/>
              <a:t>de magistrados, servidores e </a:t>
            </a:r>
            <a:r>
              <a:rPr lang="pt-BR" dirty="0" err="1"/>
              <a:t>delegatários</a:t>
            </a:r>
            <a:r>
              <a:rPr lang="pt-BR" dirty="0"/>
              <a:t> acerca da existência de processos relativos a eles em trâmite nas corregedorias, podendo permitir que os magistrados deleguem a condição de procurador ou representante da unidade judiciária para um servidor.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0B046-B4FF-4FDF-A279-CADC73F92D53}" type="slidenum">
              <a:rPr kumimoji="0" lang="pt-BR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8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" y="1474173"/>
            <a:ext cx="12168583" cy="4973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tângulo Arredondado 3"/>
          <p:cNvSpPr/>
          <p:nvPr/>
        </p:nvSpPr>
        <p:spPr>
          <a:xfrm>
            <a:off x="906751" y="1809293"/>
            <a:ext cx="10389474" cy="4113400"/>
          </a:xfrm>
          <a:prstGeom prst="round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FDD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B046-B4FF-4FDF-A279-CADC73F92D53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210160" y="2135260"/>
            <a:ext cx="9782656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Transparência; </a:t>
            </a: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Economicidade </a:t>
            </a: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Padronização dos procedimentos; e </a:t>
            </a: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Agilidade na prestação de informações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34081" y="580122"/>
            <a:ext cx="542616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pt-BR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Objetivos do </a:t>
            </a:r>
            <a:r>
              <a:rPr lang="pt-BR" sz="28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Pje</a:t>
            </a:r>
            <a:r>
              <a:rPr lang="pt-BR" sz="2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Corregedorias</a:t>
            </a:r>
            <a:endParaRPr lang="pt-BR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6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2" y="2730137"/>
            <a:ext cx="12170198" cy="347472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9548" y="286603"/>
            <a:ext cx="9638852" cy="825021"/>
          </a:xfrm>
        </p:spPr>
        <p:txBody>
          <a:bodyPr>
            <a:normAutofit/>
          </a:bodyPr>
          <a:lstStyle/>
          <a:p>
            <a:r>
              <a:rPr lang="pt-BR" dirty="0"/>
              <a:t>Responsabilidades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3163" y="6354616"/>
            <a:ext cx="1312025" cy="365125"/>
          </a:xfrm>
        </p:spPr>
        <p:txBody>
          <a:bodyPr/>
          <a:lstStyle/>
          <a:p>
            <a:fld id="{6C90B046-B4FF-4FDF-A279-CADC73F92D53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7" name="Título 7"/>
          <p:cNvSpPr txBox="1">
            <a:spLocks/>
          </p:cNvSpPr>
          <p:nvPr/>
        </p:nvSpPr>
        <p:spPr>
          <a:xfrm>
            <a:off x="534959" y="1482372"/>
            <a:ext cx="11530714" cy="4872244"/>
          </a:xfrm>
          <a:prstGeom prst="roundRect">
            <a:avLst/>
          </a:prstGeom>
          <a:solidFill>
            <a:schemeClr val="bg1">
              <a:lumMod val="65000"/>
              <a:alpha val="50000"/>
            </a:schemeClr>
          </a:solidFill>
          <a:effectLst>
            <a:glow>
              <a:schemeClr val="accent1">
                <a:alpha val="56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>
            <a:defPPr>
              <a:defRPr lang="pt-BR"/>
            </a:defPPr>
            <a:lvl1pPr marL="342900" indent="-342900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2400" b="1" spc="-50" baseline="0"/>
            </a:lvl1pPr>
          </a:lstStyle>
          <a:p>
            <a:endParaRPr lang="pt-BR" sz="2200" dirty="0"/>
          </a:p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Treinamento para todas Corregedorias (vídeos e </a:t>
            </a:r>
            <a:r>
              <a:rPr lang="pt-BR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webinário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 infraestrutura tecnológica para o funcionamento do sistema;</a:t>
            </a:r>
          </a:p>
          <a:p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Criação e manutenção </a:t>
            </a:r>
            <a:r>
              <a:rPr lang="pt-BR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exclusiva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 fluxos processuais;</a:t>
            </a:r>
          </a:p>
          <a:p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Corrigir erros e problemas reportados;</a:t>
            </a:r>
          </a:p>
          <a:p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Receber sugestões para novos fluxos/mudanças em fluxos;</a:t>
            </a:r>
          </a:p>
          <a:p>
            <a:endParaRPr lang="pt-B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pt-B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 os cadastros iniciais das corregedorias e de um representante de implantação indicado pelos(as) corregedores(as);</a:t>
            </a:r>
          </a:p>
          <a:p>
            <a:pPr fontAlgn="base"/>
            <a:endParaRPr lang="pt-B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pt-B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Estabelecimento do Cronograma de implantação </a:t>
            </a:r>
          </a:p>
          <a:p>
            <a:endParaRPr lang="pt-BR" sz="2100" dirty="0"/>
          </a:p>
        </p:txBody>
      </p:sp>
      <p:pic>
        <p:nvPicPr>
          <p:cNvPr id="18" name="Picture 2" descr="Resultado de imagem para cn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95" y="411138"/>
            <a:ext cx="830318" cy="77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19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2" y="2730137"/>
            <a:ext cx="12170198" cy="347472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90451" y="284643"/>
            <a:ext cx="10171043" cy="857388"/>
          </a:xfrm>
        </p:spPr>
        <p:txBody>
          <a:bodyPr>
            <a:normAutofit/>
          </a:bodyPr>
          <a:lstStyle/>
          <a:p>
            <a:r>
              <a:rPr lang="pt-BR" dirty="0"/>
              <a:t>Responsabilidades - </a:t>
            </a:r>
            <a:r>
              <a:rPr lang="pt-BR" b="1" dirty="0"/>
              <a:t>Corregedorias</a:t>
            </a:r>
            <a:endParaRPr lang="pt-BR" dirty="0"/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490451" y="1278385"/>
            <a:ext cx="11459812" cy="4822188"/>
          </a:xfrm>
          <a:prstGeom prst="roundRect">
            <a:avLst/>
          </a:prstGeom>
          <a:solidFill>
            <a:schemeClr val="bg1">
              <a:lumMod val="65000"/>
              <a:alpha val="50000"/>
            </a:schemeClr>
          </a:solidFill>
          <a:effectLst>
            <a:glow>
              <a:schemeClr val="accent1">
                <a:alpha val="56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Utilização </a:t>
            </a:r>
            <a:r>
              <a:rPr lang="pt-B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obrigatória</a:t>
            </a: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pt-BR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PJeCor</a:t>
            </a: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tramitação de processos (</a:t>
            </a:r>
            <a:r>
              <a:rPr lang="pt-BR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novos pedidos de providências, atos normativos, representações por excesso de prazo, bem como todos os procedimentos de natureza disciplinar)</a:t>
            </a: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Apresentar proposta de cronograma de implantação a ser enviado para a Corregedoria Nacional.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Editar norma regulamentando o uso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cadastro e manutenção de seus usuários;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reportar incidentes e problemas ao CNJ pelos canais de atendimento disponibilizados;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encaminhar sugestões de melhorias;</a:t>
            </a:r>
          </a:p>
          <a:p>
            <a:pPr fontAlgn="base"/>
            <a:endParaRPr lang="pt-B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229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19547" y="1497106"/>
            <a:ext cx="5371653" cy="2695208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pt-BR" sz="3300" dirty="0"/>
              <a:t>Migração;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pt-BR" sz="3300" dirty="0"/>
              <a:t>Classes a serem incluídas; 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pt-BR" sz="3300" dirty="0"/>
              <a:t>Comunicação processual; 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Ø"/>
            </a:pPr>
            <a:r>
              <a:rPr lang="pt-BR" sz="3300" dirty="0"/>
              <a:t>BI para controles estatísticos (liberação do banco de dados);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endParaRPr lang="pt-BR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B046-B4FF-4FDF-A279-CADC73F92D53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03" y="1464509"/>
            <a:ext cx="4977065" cy="296448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/>
          <a:srcRect l="19787" r="23159"/>
          <a:stretch/>
        </p:blipFill>
        <p:spPr>
          <a:xfrm>
            <a:off x="10659979" y="234519"/>
            <a:ext cx="1290283" cy="555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eta para a Direita 8"/>
          <p:cNvSpPr/>
          <p:nvPr/>
        </p:nvSpPr>
        <p:spPr>
          <a:xfrm>
            <a:off x="6187452" y="5213082"/>
            <a:ext cx="1321723" cy="357447"/>
          </a:xfrm>
          <a:prstGeom prst="rightArrow">
            <a:avLst/>
          </a:prstGeom>
          <a:solidFill>
            <a:srgbClr val="009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327451" y="4854634"/>
            <a:ext cx="4606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Formação de grupos de trabalho </a:t>
            </a:r>
          </a:p>
        </p:txBody>
      </p:sp>
      <p:sp>
        <p:nvSpPr>
          <p:cNvPr id="11" name="Espaço Reservado para Conteúdo 3"/>
          <p:cNvSpPr txBox="1">
            <a:spLocks/>
          </p:cNvSpPr>
          <p:nvPr/>
        </p:nvSpPr>
        <p:spPr>
          <a:xfrm>
            <a:off x="303744" y="4577796"/>
            <a:ext cx="5371653" cy="1367739"/>
          </a:xfrm>
          <a:prstGeom prst="rect">
            <a:avLst/>
          </a:prstGeom>
        </p:spPr>
        <p:txBody>
          <a:bodyPr vert="horz" lIns="0" tIns="45720" rIns="0" bIns="45720" rtlCol="0"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5100" dirty="0" err="1"/>
              <a:t>TPUs</a:t>
            </a:r>
            <a:r>
              <a:rPr lang="pt-BR" sz="5100" dirty="0"/>
              <a:t>;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5100" dirty="0"/>
              <a:t>Uniformização de procedimentos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209344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286603"/>
            <a:ext cx="10449098" cy="825021"/>
          </a:xfrm>
        </p:spPr>
        <p:txBody>
          <a:bodyPr>
            <a:normAutofit/>
          </a:bodyPr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B046-B4FF-4FDF-A279-CADC73F92D53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46919" y="4789406"/>
            <a:ext cx="10970860" cy="107968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>
              <a:schemeClr val="accent6">
                <a:lumMod val="75000"/>
                <a:alpha val="76000"/>
              </a:schemeClr>
            </a:innerShdw>
            <a:softEdge rad="63500"/>
          </a:effectLst>
          <a:scene3d>
            <a:camera prst="orthographicFront"/>
            <a:lightRig rig="threePt" dir="t"/>
          </a:scene3d>
          <a:sp3d extrusionH="76200" contourW="44450">
            <a:bevelT w="133350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lvl="2" indent="-95250"/>
            <a:r>
              <a:rPr lang="pt-BR" sz="1400" dirty="0">
                <a:solidFill>
                  <a:schemeClr val="tx1"/>
                </a:solidFill>
              </a:rPr>
              <a:t>Sobre o </a:t>
            </a:r>
            <a:r>
              <a:rPr lang="pt-BR" sz="1400" dirty="0" err="1">
                <a:solidFill>
                  <a:schemeClr val="tx1"/>
                </a:solidFill>
              </a:rPr>
              <a:t>PJeCor</a:t>
            </a:r>
            <a:r>
              <a:rPr lang="pt-BR" sz="1400" dirty="0">
                <a:solidFill>
                  <a:schemeClr val="tx1"/>
                </a:solidFill>
              </a:rPr>
              <a:t>: </a:t>
            </a:r>
            <a:r>
              <a:rPr lang="pt-BR" sz="1400" dirty="0">
                <a:solidFill>
                  <a:schemeClr val="tx1"/>
                </a:solidFill>
                <a:hlinkClick r:id="rId2"/>
              </a:rPr>
              <a:t>https://www.cnj.jus.br/corregedoriacnj/pjecor/</a:t>
            </a:r>
            <a:endParaRPr lang="pt-BR" sz="1400" dirty="0">
              <a:solidFill>
                <a:schemeClr val="tx1"/>
              </a:solidFill>
            </a:endParaRPr>
          </a:p>
          <a:p>
            <a:pPr marL="273050" lvl="2" indent="-95250"/>
            <a:r>
              <a:rPr lang="pt-BR" sz="1400" dirty="0">
                <a:solidFill>
                  <a:schemeClr val="tx1"/>
                </a:solidFill>
              </a:rPr>
              <a:t>Manual para inclusão de Usuários: </a:t>
            </a:r>
            <a:r>
              <a:rPr lang="pt-BR" sz="1400" dirty="0">
                <a:solidFill>
                  <a:schemeClr val="tx1"/>
                </a:solidFill>
                <a:hlinkClick r:id="rId3"/>
              </a:rPr>
              <a:t>https://www.cnj.jus.br/wp-content/uploads/2020/06/PJECor-ManualInclusaoUsuarios1.1.0.pdf.pdf</a:t>
            </a:r>
            <a:endParaRPr lang="pt-BR" sz="1400" dirty="0">
              <a:solidFill>
                <a:schemeClr val="tx1"/>
              </a:solidFill>
            </a:endParaRPr>
          </a:p>
          <a:p>
            <a:pPr marL="273050" lvl="2" indent="-95250"/>
            <a:r>
              <a:rPr lang="pt-BR" sz="1400" dirty="0">
                <a:solidFill>
                  <a:schemeClr val="tx1"/>
                </a:solidFill>
              </a:rPr>
              <a:t>Vídeos do Treinamento do Projeto Piloto: </a:t>
            </a:r>
            <a:r>
              <a:rPr lang="pt-BR" sz="1400" dirty="0">
                <a:solidFill>
                  <a:schemeClr val="tx1"/>
                </a:solidFill>
                <a:hlinkClick r:id="rId4"/>
              </a:rPr>
              <a:t>https://www.cnj.jus.br/corregedoriacnj/pjecor/treinamento/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4319" y="1497106"/>
            <a:ext cx="1148818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ea typeface="Times New Roman" panose="02020603050405020304" pitchFamily="18" charset="0"/>
              </a:rPr>
              <a:t>Não há remessa para o </a:t>
            </a:r>
            <a:r>
              <a:rPr lang="pt-BR" dirty="0" err="1">
                <a:ea typeface="Times New Roman" panose="02020603050405020304" pitchFamily="18" charset="0"/>
              </a:rPr>
              <a:t>Pje</a:t>
            </a:r>
            <a:r>
              <a:rPr lang="pt-BR" dirty="0">
                <a:ea typeface="Times New Roman" panose="02020603050405020304" pitchFamily="18" charset="0"/>
              </a:rPr>
              <a:t> Judicial, o órgão especial deve ser cadastrado no </a:t>
            </a:r>
            <a:r>
              <a:rPr lang="pt-BR" dirty="0" err="1">
                <a:ea typeface="Times New Roman" panose="02020603050405020304" pitchFamily="18" charset="0"/>
              </a:rPr>
              <a:t>PjeCor</a:t>
            </a:r>
            <a:r>
              <a:rPr lang="pt-BR" dirty="0">
                <a:ea typeface="Times New Roman" panose="02020603050405020304" pitchFamily="18" charset="0"/>
              </a:rPr>
              <a:t> para julgar os processos desse sistema. De toda forma, novamente, o órgão especial é órgão no </a:t>
            </a:r>
            <a:r>
              <a:rPr lang="pt-BR" dirty="0" err="1">
                <a:ea typeface="Times New Roman" panose="02020603050405020304" pitchFamily="18" charset="0"/>
              </a:rPr>
              <a:t>pjecor</a:t>
            </a:r>
            <a:r>
              <a:rPr lang="pt-BR" dirty="0">
                <a:ea typeface="Times New Roman" panose="02020603050405020304" pitchFamily="18" charset="0"/>
              </a:rPr>
              <a:t>, não haverá envio para o </a:t>
            </a:r>
            <a:r>
              <a:rPr lang="pt-BR" dirty="0" err="1">
                <a:ea typeface="Times New Roman" panose="02020603050405020304" pitchFamily="18" charset="0"/>
              </a:rPr>
              <a:t>Pje</a:t>
            </a:r>
            <a:r>
              <a:rPr lang="pt-BR" dirty="0">
                <a:ea typeface="Times New Roman" panose="02020603050405020304" pitchFamily="18" charset="0"/>
              </a:rPr>
              <a:t> judicial.</a:t>
            </a:r>
          </a:p>
          <a:p>
            <a:pPr algn="just"/>
            <a:endParaRPr lang="pt-BR" dirty="0">
              <a:ea typeface="Times New Roman" panose="02020603050405020304" pitchFamily="18" charset="0"/>
            </a:endParaRPr>
          </a:p>
          <a:p>
            <a:pPr algn="just" fontAlgn="base"/>
            <a:r>
              <a:rPr lang="pt-BR" dirty="0"/>
              <a:t>Qualquer pessoa com CPF e CNPJ pode receber intimações via portal </a:t>
            </a:r>
            <a:r>
              <a:rPr lang="pt-BR" dirty="0" err="1"/>
              <a:t>PjeCor</a:t>
            </a:r>
            <a:r>
              <a:rPr lang="pt-BR" dirty="0"/>
              <a:t>, pois podem </a:t>
            </a:r>
            <a:r>
              <a:rPr lang="pt-BR" dirty="0" err="1"/>
              <a:t>logar</a:t>
            </a:r>
            <a:r>
              <a:rPr lang="pt-BR" dirty="0"/>
              <a:t> no sistema. Vale mencionar, no entanto, que só conseguem visualiza-la, mas não dar ciência, pois exige a utilização de certificado digital.</a:t>
            </a:r>
          </a:p>
          <a:p>
            <a:pPr algn="just" fontAlgn="base"/>
            <a:endParaRPr lang="pt-BR" dirty="0">
              <a:ea typeface="Times New Roman" panose="02020603050405020304" pitchFamily="18" charset="0"/>
            </a:endParaRPr>
          </a:p>
          <a:p>
            <a:pPr algn="just" fontAlgn="base"/>
            <a:r>
              <a:rPr lang="pt-BR" dirty="0">
                <a:ea typeface="Times New Roman" panose="02020603050405020304" pitchFamily="18" charset="0"/>
              </a:rPr>
              <a:t>Está habilitada a funcionalidade que </a:t>
            </a:r>
          </a:p>
          <a:p>
            <a:pPr algn="just" fontAlgn="base"/>
            <a:r>
              <a:rPr lang="pt-BR" dirty="0">
                <a:ea typeface="Times New Roman" panose="02020603050405020304" pitchFamily="18" charset="0"/>
              </a:rPr>
              <a:t>Permite a autenticação via celular para </a:t>
            </a:r>
          </a:p>
          <a:p>
            <a:pPr algn="just" fontAlgn="base"/>
            <a:r>
              <a:rPr lang="pt-BR" dirty="0">
                <a:ea typeface="Times New Roman" panose="02020603050405020304" pitchFamily="18" charset="0"/>
              </a:rPr>
              <a:t>Todos os perfis.</a:t>
            </a: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47" y="3156857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7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073" y="1378120"/>
            <a:ext cx="3571043" cy="37620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286603"/>
            <a:ext cx="10449098" cy="825021"/>
          </a:xfrm>
        </p:spPr>
        <p:txBody>
          <a:bodyPr>
            <a:normAutofit/>
          </a:bodyPr>
          <a:lstStyle/>
          <a:p>
            <a:r>
              <a:rPr lang="pt-BR" dirty="0"/>
              <a:t>Perguntas e respostas - Sigilo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B046-B4FF-4FDF-A279-CADC73F92D53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74319" y="1497106"/>
            <a:ext cx="11488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704116" y="1242875"/>
            <a:ext cx="80583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0:</a:t>
            </a:r>
            <a:r>
              <a:rPr lang="pt-BR" dirty="0"/>
              <a:t> </a:t>
            </a:r>
            <a:r>
              <a:rPr lang="pt-BR" b="1" u="sng" dirty="0"/>
              <a:t>públicos</a:t>
            </a:r>
            <a:r>
              <a:rPr lang="pt-BR" dirty="0"/>
              <a:t>, acessíveis a todos os servidores do Judiciário e dos demais órgãos públicos de colaboração na administração da Justiça, assim como aos advogados e a qualquer cidadão;</a:t>
            </a:r>
          </a:p>
          <a:p>
            <a:pPr algn="ctr"/>
            <a:r>
              <a:rPr lang="pt-BR" b="1" dirty="0"/>
              <a:t>1:</a:t>
            </a:r>
            <a:r>
              <a:rPr lang="pt-BR" dirty="0"/>
              <a:t> </a:t>
            </a:r>
            <a:r>
              <a:rPr lang="pt-BR" b="1" u="sng" dirty="0"/>
              <a:t>segredo de justiça</a:t>
            </a:r>
            <a:r>
              <a:rPr lang="pt-BR" dirty="0"/>
              <a:t>, acessíveis aos servidores do Judiciário, aos servidores dos órgãos públicos de colaboração na administração da Justiça e às partes do processo;</a:t>
            </a:r>
          </a:p>
          <a:p>
            <a:pPr algn="ctr"/>
            <a:r>
              <a:rPr lang="pt-BR" b="1" dirty="0"/>
              <a:t>2: </a:t>
            </a:r>
            <a:r>
              <a:rPr lang="pt-BR" b="1" u="sng" dirty="0"/>
              <a:t>sigilo mínimo</a:t>
            </a:r>
            <a:r>
              <a:rPr lang="pt-BR" dirty="0"/>
              <a:t>, acessível aos servidores do Judiciário e aos demais órgãos públicos de colaboração na administração da Justiça;</a:t>
            </a:r>
          </a:p>
          <a:p>
            <a:pPr algn="ctr"/>
            <a:r>
              <a:rPr lang="pt-BR" b="1" dirty="0"/>
              <a:t>3: </a:t>
            </a:r>
            <a:r>
              <a:rPr lang="pt-BR" b="1" u="sng" dirty="0"/>
              <a:t>sigilo médio</a:t>
            </a:r>
            <a:r>
              <a:rPr lang="pt-BR" dirty="0"/>
              <a:t>, acessível aos servidores do órgão em que tramita o processo, à(s) parte(s) que provocou(</a:t>
            </a:r>
            <a:r>
              <a:rPr lang="pt-BR" dirty="0" err="1"/>
              <a:t>ram</a:t>
            </a:r>
            <a:r>
              <a:rPr lang="pt-BR" dirty="0"/>
              <a:t>) o incidente e àqueles que forem expressamente incluídos;</a:t>
            </a:r>
          </a:p>
          <a:p>
            <a:pPr algn="ctr"/>
            <a:r>
              <a:rPr lang="pt-BR" b="1" dirty="0"/>
              <a:t>4:</a:t>
            </a:r>
            <a:r>
              <a:rPr lang="pt-BR" dirty="0"/>
              <a:t> </a:t>
            </a:r>
            <a:r>
              <a:rPr lang="pt-BR" b="1" u="sng" dirty="0"/>
              <a:t>sigilo intenso</a:t>
            </a:r>
            <a:r>
              <a:rPr lang="pt-BR" dirty="0"/>
              <a:t>, acessível a classes de servidores qualificados (magistrado, diretor de secretaria/escrivão, oficial de gabinete/assessor) do órgão em que tramita o processo, às partes que provocaram o incidente e àqueles que forem expressamente incluídos;</a:t>
            </a:r>
          </a:p>
          <a:p>
            <a:pPr algn="ctr"/>
            <a:r>
              <a:rPr lang="pt-BR" b="1" dirty="0"/>
              <a:t>5: </a:t>
            </a:r>
            <a:r>
              <a:rPr lang="pt-BR" b="1" u="sng" dirty="0"/>
              <a:t>sigilo absoluto</a:t>
            </a:r>
            <a:r>
              <a:rPr lang="pt-BR" dirty="0"/>
              <a:t>, acessível apenas ao magistrado do órgão em que tramita, aos servidores e demais usuários por ele indicado e às partes que provocaram o incidente.</a:t>
            </a:r>
          </a:p>
        </p:txBody>
      </p:sp>
    </p:spTree>
    <p:extLst>
      <p:ext uri="{BB962C8B-B14F-4D97-AF65-F5344CB8AC3E}">
        <p14:creationId xmlns:p14="http://schemas.microsoft.com/office/powerpoint/2010/main" val="2998837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6954" y="1479665"/>
            <a:ext cx="10796846" cy="348312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Registros de ocorrências técnicas: </a:t>
            </a:r>
            <a:r>
              <a:rPr lang="pt-BR" sz="2400" b="1" u="sng" dirty="0">
                <a:latin typeface="+mn-lt"/>
                <a:hlinkClick r:id="rId2"/>
              </a:rPr>
              <a:t>sistemasnacionais@cnj.jus.br</a:t>
            </a:r>
            <a:r>
              <a:rPr lang="pt-BR" sz="2400" b="1" u="sng" dirty="0">
                <a:latin typeface="+mn-lt"/>
              </a:rPr>
              <a:t> </a:t>
            </a:r>
            <a:r>
              <a:rPr lang="pt-BR" sz="2400" b="1" dirty="0">
                <a:latin typeface="+mn-lt"/>
              </a:rPr>
              <a:t>ou pelo telefone (61) 2326-5353 (dias úteis das 8h as 20h)</a:t>
            </a:r>
          </a:p>
          <a:p>
            <a:pPr marL="0" indent="0">
              <a:buNone/>
            </a:pPr>
            <a:endParaRPr lang="pt-BR" sz="2400" b="1" dirty="0">
              <a:latin typeface="+mn-lt"/>
            </a:endParaRPr>
          </a:p>
          <a:p>
            <a:pPr lvl="0" algn="just" fontAlgn="base"/>
            <a:r>
              <a:rPr lang="pt-BR" sz="1800" dirty="0">
                <a:latin typeface="+mn-lt"/>
              </a:rPr>
              <a:t>Ocorrências técnicas são aquelas referentes à </a:t>
            </a:r>
            <a:r>
              <a:rPr lang="pt-BR" sz="1800" b="1" dirty="0">
                <a:latin typeface="+mn-lt"/>
              </a:rPr>
              <a:t>indisponibilidade do sistema, erros para finalização de tarefas, instabilidades no funcionamento do sistema </a:t>
            </a:r>
            <a:r>
              <a:rPr lang="pt-BR" sz="1800" dirty="0">
                <a:latin typeface="+mn-lt"/>
              </a:rPr>
              <a:t>(por exemplo, o acesso com o certificado digital que não é reconhecido), a limitação temporária no </a:t>
            </a:r>
            <a:r>
              <a:rPr lang="pt-BR" sz="1800" i="1" dirty="0">
                <a:latin typeface="+mn-lt"/>
              </a:rPr>
              <a:t>upload </a:t>
            </a:r>
            <a:r>
              <a:rPr lang="pt-BR" sz="1800" dirty="0">
                <a:latin typeface="+mn-lt"/>
              </a:rPr>
              <a:t>de arquivos, notadamente na juntada e no protocolo inicial (não se conseguia fazer o </a:t>
            </a:r>
            <a:r>
              <a:rPr lang="pt-BR" sz="1800" i="1" dirty="0">
                <a:latin typeface="+mn-lt"/>
              </a:rPr>
              <a:t>upload </a:t>
            </a:r>
            <a:r>
              <a:rPr lang="pt-BR" sz="1800" dirty="0">
                <a:latin typeface="+mn-lt"/>
              </a:rPr>
              <a:t>de arquivos com, por exemplo, 1MB, tendo sido obrigado compartimentar em vários arquivos menores para conseguir fazer o </a:t>
            </a:r>
            <a:r>
              <a:rPr lang="pt-BR" sz="1800" i="1" dirty="0">
                <a:latin typeface="+mn-lt"/>
              </a:rPr>
              <a:t>upload</a:t>
            </a:r>
            <a:r>
              <a:rPr lang="pt-BR" sz="1800" dirty="0">
                <a:latin typeface="+mn-lt"/>
              </a:rPr>
              <a:t>). </a:t>
            </a:r>
          </a:p>
          <a:p>
            <a:pPr algn="just"/>
            <a:r>
              <a:rPr lang="pt-BR" sz="1800" dirty="0">
                <a:latin typeface="+mn-lt"/>
              </a:rPr>
              <a:t>São erros que fazem parte de qualquer sistema.</a:t>
            </a:r>
          </a:p>
          <a:p>
            <a:endParaRPr lang="pt-BR" sz="1600" dirty="0">
              <a:latin typeface="+mn-lt"/>
            </a:endParaRPr>
          </a:p>
          <a:p>
            <a:pPr marL="0" indent="0">
              <a:buNone/>
            </a:pPr>
            <a:endParaRPr lang="pt-BR" sz="1600" dirty="0">
              <a:latin typeface="+mn-lt"/>
            </a:endParaRPr>
          </a:p>
          <a:p>
            <a:pPr marL="0" indent="0">
              <a:buNone/>
            </a:pPr>
            <a:endParaRPr lang="pt-BR" sz="1600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4763" y="421976"/>
            <a:ext cx="94972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/>
              <a:t>Canais de Atendimento – Art. 11, I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84" y="1980448"/>
            <a:ext cx="1751847" cy="95788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4" y="5095203"/>
            <a:ext cx="1167062" cy="93457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724016" y="5095203"/>
            <a:ext cx="95217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O importante é que sejam devidamente reportados, pelos canais adequados, para que se possa buscar a solução com a maior brevidade possível, como nos casos citados.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3105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6954" y="1479665"/>
            <a:ext cx="10796846" cy="469729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Registros das ocorrências negociais: </a:t>
            </a:r>
            <a:r>
              <a:rPr lang="pt-BR" sz="2400" u="sng" dirty="0">
                <a:latin typeface="+mn-lt"/>
                <a:hlinkClick r:id="rId2"/>
              </a:rPr>
              <a:t>pjecor@cnj.jus.br</a:t>
            </a:r>
            <a:endParaRPr lang="pt-BR" sz="2400" u="sng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endParaRPr lang="pt-BR" sz="2400" u="sng" dirty="0">
              <a:latin typeface="+mn-lt"/>
            </a:endParaRPr>
          </a:p>
          <a:p>
            <a:pPr marL="0" indent="0" algn="just">
              <a:buNone/>
            </a:pPr>
            <a:r>
              <a:rPr lang="pt-BR" dirty="0">
                <a:latin typeface="+mn-lt"/>
              </a:rPr>
              <a:t>Ocorrências negociais se referem, essencialmente, às demandas de alteração de fluxo, sugestões de novas ferramentas ou funcionalidades, alterações referentes às classes, assuntos, movimentações e tipos de documentos.</a:t>
            </a:r>
          </a:p>
          <a:p>
            <a:pPr marL="0" indent="0">
              <a:buNone/>
            </a:pPr>
            <a:endParaRPr lang="pt-BR" sz="1600" dirty="0">
              <a:latin typeface="+mn-lt"/>
            </a:endParaRPr>
          </a:p>
          <a:p>
            <a:pPr marL="0" indent="0">
              <a:buNone/>
            </a:pPr>
            <a:endParaRPr lang="pt-BR" sz="1600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4764" y="421976"/>
            <a:ext cx="95391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Canais de Atendimento – Art. 11, II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1" y="2879677"/>
            <a:ext cx="4652749" cy="344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20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6954" y="1479665"/>
            <a:ext cx="10796846" cy="469729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Dúvidas e esclarecimentos em geral</a:t>
            </a:r>
            <a:r>
              <a:rPr lang="pt-BR" sz="2400" dirty="0">
                <a:latin typeface="+mn-lt"/>
              </a:rPr>
              <a:t>: </a:t>
            </a:r>
            <a:r>
              <a:rPr lang="pt-BR" sz="2400" u="sng" dirty="0">
                <a:latin typeface="+mn-lt"/>
                <a:hlinkClick r:id="rId2"/>
              </a:rPr>
              <a:t>pjecor@cnj.jus.br</a:t>
            </a:r>
            <a:endParaRPr lang="pt-BR" sz="2400" u="sng" dirty="0">
              <a:latin typeface="+mn-lt"/>
            </a:endParaRPr>
          </a:p>
          <a:p>
            <a:pPr marL="0" indent="0">
              <a:buNone/>
            </a:pPr>
            <a:endParaRPr lang="pt-BR" sz="2400" b="1" dirty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pt-BR" sz="2400" b="1" dirty="0">
                <a:latin typeface="+mn-lt"/>
              </a:rPr>
              <a:t>Ocorrências técnicas de TI de infraestrutura</a:t>
            </a:r>
            <a:r>
              <a:rPr lang="pt-BR" sz="2400" dirty="0">
                <a:latin typeface="+mn-lt"/>
              </a:rPr>
              <a:t>: TI dos Tribunais</a:t>
            </a:r>
          </a:p>
          <a:p>
            <a:pPr>
              <a:buFont typeface="Wingdings" pitchFamily="2" charset="2"/>
              <a:buChar char="Ø"/>
            </a:pPr>
            <a:endParaRPr lang="pt-BR" sz="1600" dirty="0">
              <a:latin typeface="+mn-lt"/>
            </a:endParaRPr>
          </a:p>
          <a:p>
            <a:pPr marL="0" indent="0">
              <a:buNone/>
            </a:pPr>
            <a:endParaRPr lang="pt-BR" sz="1600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54764" y="421976"/>
            <a:ext cx="61315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/>
              <a:t>Canais de Atendimento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5" y="3113868"/>
            <a:ext cx="4603012" cy="30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86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09282" y="726141"/>
            <a:ext cx="11228294" cy="11564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66" y="0"/>
            <a:ext cx="6852176" cy="61954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04" y="1102660"/>
            <a:ext cx="5513872" cy="3167776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B046-B4FF-4FDF-A279-CADC73F92D53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9" name="Subtítulo 35"/>
          <p:cNvSpPr txBox="1">
            <a:spLocks/>
          </p:cNvSpPr>
          <p:nvPr/>
        </p:nvSpPr>
        <p:spPr>
          <a:xfrm>
            <a:off x="3915523" y="2345759"/>
            <a:ext cx="4200861" cy="68157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11942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>
          <a:xfrm>
            <a:off x="1321724" y="2238618"/>
            <a:ext cx="10058400" cy="1726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 1 </a:t>
            </a:r>
            <a:br>
              <a:rPr lang="pt-BR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CORREGEDORIA</a:t>
            </a:r>
          </a:p>
        </p:txBody>
      </p:sp>
      <p:sp>
        <p:nvSpPr>
          <p:cNvPr id="7" name="Subtítulo 4"/>
          <p:cNvSpPr txBox="1">
            <a:spLocks/>
          </p:cNvSpPr>
          <p:nvPr/>
        </p:nvSpPr>
        <p:spPr>
          <a:xfrm>
            <a:off x="1321724" y="3965171"/>
            <a:ext cx="9144000" cy="1655317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i="1" dirty="0"/>
          </a:p>
          <a:p>
            <a:endParaRPr lang="pt-BR" b="1" i="1" dirty="0"/>
          </a:p>
          <a:p>
            <a:pPr algn="just"/>
            <a:r>
              <a:rPr lang="pt-BR" sz="3600" b="1" i="1" dirty="0">
                <a:solidFill>
                  <a:srgbClr val="009440"/>
                </a:solidFill>
              </a:rPr>
              <a:t>Receber todos os novos pedidos de providências, atos normativos, representações por excesso de prazo, bem como todos os procedimentos de natureza disciplinar, por meio do </a:t>
            </a:r>
            <a:r>
              <a:rPr lang="pt-BR" sz="3600" b="1" i="1" dirty="0" err="1">
                <a:solidFill>
                  <a:srgbClr val="009440"/>
                </a:solidFill>
              </a:rPr>
              <a:t>PjeCor</a:t>
            </a:r>
            <a:r>
              <a:rPr lang="pt-BR" sz="3600" b="1" i="1" dirty="0">
                <a:solidFill>
                  <a:srgbClr val="009440"/>
                </a:solidFill>
              </a:rPr>
              <a:t>.</a:t>
            </a:r>
            <a:endParaRPr lang="pt-BR" sz="3600" b="1" dirty="0">
              <a:solidFill>
                <a:srgbClr val="009440"/>
              </a:solidFill>
            </a:endParaRPr>
          </a:p>
          <a:p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1321724" y="4114800"/>
            <a:ext cx="9916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8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492" y="-86111"/>
            <a:ext cx="10515600" cy="1325563"/>
          </a:xfrm>
        </p:spPr>
        <p:txBody>
          <a:bodyPr/>
          <a:lstStyle/>
          <a:p>
            <a:r>
              <a:rPr lang="pt-BR" b="1" dirty="0" err="1"/>
              <a:t>Pje</a:t>
            </a:r>
            <a:r>
              <a:rPr lang="pt-BR" b="1" dirty="0"/>
              <a:t> Corregedorias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4785" y="1554480"/>
            <a:ext cx="10879015" cy="4960619"/>
          </a:xfrm>
        </p:spPr>
        <p:txBody>
          <a:bodyPr>
            <a:normAutofit/>
          </a:bodyPr>
          <a:lstStyle/>
          <a:p>
            <a:pPr marL="0" indent="0" fontAlgn="base">
              <a:spcAft>
                <a:spcPts val="600"/>
              </a:spcAft>
              <a:buNone/>
            </a:pPr>
            <a:r>
              <a:rPr lang="pt-BR" sz="2000" i="1" u="sng" dirty="0"/>
              <a:t>Resolução CNJ 185/2013, alterada pela Resolução CNJ 320/2020</a:t>
            </a:r>
          </a:p>
          <a:p>
            <a:r>
              <a:rPr lang="pt-BR" dirty="0"/>
              <a:t>Art. 1º-A O registro, o controle e a tramitação dos procedimentos das </a:t>
            </a:r>
            <a:r>
              <a:rPr lang="pt-BR" b="1" dirty="0"/>
              <a:t>corregedorias</a:t>
            </a:r>
            <a:r>
              <a:rPr lang="pt-BR" dirty="0"/>
              <a:t> dos tribunais, compreendendo-se todos os segmentos de justiça, deverão ser promovidos no sistema </a:t>
            </a:r>
            <a:r>
              <a:rPr lang="pt-BR" dirty="0" err="1"/>
              <a:t>PJe</a:t>
            </a:r>
            <a:r>
              <a:rPr lang="pt-BR" dirty="0"/>
              <a:t>.</a:t>
            </a:r>
          </a:p>
          <a:p>
            <a:r>
              <a:rPr lang="pt-BR" dirty="0"/>
              <a:t>Parágrafo único. Cumprirá ao Conselho Nacional de Justiça manter </a:t>
            </a:r>
            <a:r>
              <a:rPr lang="pt-BR" b="1" dirty="0"/>
              <a:t>uma versão do </a:t>
            </a:r>
            <a:r>
              <a:rPr lang="pt-BR" b="1" dirty="0" err="1"/>
              <a:t>PJe</a:t>
            </a:r>
            <a:r>
              <a:rPr lang="pt-BR" b="1" dirty="0"/>
              <a:t> exclusiva para uso das Corregedorias</a:t>
            </a:r>
            <a:r>
              <a:rPr lang="pt-BR" dirty="0"/>
              <a:t> e de modo centralizado em ambiente computacional adequado.</a:t>
            </a:r>
          </a:p>
          <a:p>
            <a:endParaRPr lang="pt-BR" dirty="0"/>
          </a:p>
          <a:p>
            <a:pPr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Projeto piloto: </a:t>
            </a:r>
            <a:r>
              <a:rPr lang="pt-BR" sz="2400" dirty="0"/>
              <a:t>TJRN, TJBA, TJPA, TJPB, TRT9, TRT21, TRF1, TJPR e TJRJ.</a:t>
            </a:r>
            <a:endParaRPr lang="pt-BR" dirty="0"/>
          </a:p>
          <a:p>
            <a:pPr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Expansão: todas as demais Corregedorias do país.</a:t>
            </a:r>
          </a:p>
          <a:p>
            <a:endParaRPr lang="pt-BR" dirty="0"/>
          </a:p>
          <a:p>
            <a:pPr marL="0" indent="0" fontAlgn="base">
              <a:spcAft>
                <a:spcPts val="600"/>
              </a:spcAft>
              <a:buNone/>
            </a:pP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220458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447"/>
            <a:ext cx="12192000" cy="5174324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19548" y="141460"/>
            <a:ext cx="10605503" cy="825021"/>
          </a:xfrm>
        </p:spPr>
        <p:txBody>
          <a:bodyPr>
            <a:normAutofit/>
          </a:bodyPr>
          <a:lstStyle/>
          <a:p>
            <a:r>
              <a:rPr lang="pt-BR" dirty="0">
                <a:cs typeface="Segoe UI Semibold"/>
              </a:rPr>
              <a:t>O Projeto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3163" y="6354616"/>
            <a:ext cx="1312025" cy="365125"/>
          </a:xfrm>
        </p:spPr>
        <p:txBody>
          <a:bodyPr/>
          <a:lstStyle/>
          <a:p>
            <a:fld id="{6C90B046-B4FF-4FDF-A279-CADC73F92D53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7BB4CBF5-C2D2-4694-B8EE-09EB7EBC08E8}"/>
              </a:ext>
            </a:extLst>
          </p:cNvPr>
          <p:cNvSpPr txBox="1">
            <a:spLocks/>
          </p:cNvSpPr>
          <p:nvPr/>
        </p:nvSpPr>
        <p:spPr>
          <a:xfrm>
            <a:off x="680806" y="2451576"/>
            <a:ext cx="8216452" cy="3744685"/>
          </a:xfrm>
          <a:prstGeom prst="roundRect">
            <a:avLst/>
          </a:prstGeom>
          <a:solidFill>
            <a:srgbClr val="00B050">
              <a:alpha val="68000"/>
            </a:srgb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8404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6692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74980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932688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</a:t>
            </a:r>
            <a:r>
              <a:rPr lang="pt-BR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PJe</a:t>
            </a:r>
            <a:r>
              <a:rPr lang="pt-B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Corregedorias – </a:t>
            </a:r>
            <a:r>
              <a:rPr lang="pt-BR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PjeCor</a:t>
            </a:r>
            <a:r>
              <a:rPr lang="pt-B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consiste em uma instalação única da plataforma “Processo Judicial Eletrônico” a partir da qual tramitarão os processos de competência dos Órgãos Censores do Poder Judiciário Nacional</a:t>
            </a:r>
            <a:endParaRPr lang="pt-B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96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dirty="0"/>
              <a:t>Evolução a partir do Projeto Piloto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Correção de erros reportados à Corregedoria Nacional;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Alterações de fluxos avaliadas como úteis e necessárias;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Correção de bugs do sistema – fracionamento de arquivos com tamanho superior a 1MB;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Multiplicadores de experiências.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lvl="0" fontAlgn="base"/>
            <a:endParaRPr lang="pt-BR" dirty="0"/>
          </a:p>
          <a:p>
            <a:pPr lvl="0" fontAlgn="base"/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B046-B4FF-4FDF-A279-CADC73F92D53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02676" y="3982358"/>
            <a:ext cx="11218270" cy="153729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>
              <a:schemeClr val="accent6">
                <a:lumMod val="75000"/>
                <a:alpha val="76000"/>
              </a:schemeClr>
            </a:innerShdw>
            <a:softEdge rad="63500"/>
          </a:effectLst>
          <a:scene3d>
            <a:camera prst="orthographicFront"/>
            <a:lightRig rig="threePt" dir="t"/>
          </a:scene3d>
          <a:sp3d extrusionH="76200" contourW="44450">
            <a:bevelT w="133350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Projeto Piloto = Permitiu entender as demandas dos usuários e implementar melhorias de aplicação, que não estavam previstas desde o início.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243">
            <a:off x="8568263" y="355325"/>
            <a:ext cx="3051707" cy="309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68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370" y="1346956"/>
            <a:ext cx="11949630" cy="4863163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Piloto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B046-B4FF-4FDF-A279-CADC73F92D53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9" name="Título 7"/>
          <p:cNvSpPr txBox="1">
            <a:spLocks/>
          </p:cNvSpPr>
          <p:nvPr/>
        </p:nvSpPr>
        <p:spPr>
          <a:xfrm>
            <a:off x="665018" y="1698172"/>
            <a:ext cx="5160791" cy="4286992"/>
          </a:xfrm>
          <a:prstGeom prst="roundRect">
            <a:avLst/>
          </a:prstGeom>
          <a:solidFill>
            <a:schemeClr val="bg1">
              <a:lumMod val="65000"/>
              <a:alpha val="74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 dirty="0"/>
              <a:t>Fase inicial: validade do sistema – TJRN</a:t>
            </a:r>
          </a:p>
          <a:p>
            <a:pPr algn="ctr"/>
            <a:r>
              <a:rPr lang="pt-BR" sz="3200" b="1" dirty="0"/>
              <a:t>Fase 2 : inclusão de outras Corregedorias</a:t>
            </a:r>
          </a:p>
          <a:p>
            <a:pPr algn="ctr"/>
            <a:endParaRPr lang="pt-BR" sz="2800" b="1" dirty="0"/>
          </a:p>
        </p:txBody>
      </p:sp>
      <p:sp>
        <p:nvSpPr>
          <p:cNvPr id="7" name="Título 7"/>
          <p:cNvSpPr txBox="1">
            <a:spLocks/>
          </p:cNvSpPr>
          <p:nvPr/>
        </p:nvSpPr>
        <p:spPr>
          <a:xfrm>
            <a:off x="6252211" y="1698171"/>
            <a:ext cx="5576800" cy="4187239"/>
          </a:xfrm>
          <a:prstGeom prst="roundRect">
            <a:avLst/>
          </a:prstGeom>
          <a:solidFill>
            <a:schemeClr val="bg1">
              <a:lumMod val="65000"/>
              <a:alpha val="74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numCol="1" rtlCol="0" anchor="ctr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r>
              <a:rPr lang="pt-BR" sz="2800" b="1" dirty="0"/>
              <a:t>Situação em 3/6/2020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/>
          <a:srcRect l="19787" r="23159"/>
          <a:stretch/>
        </p:blipFill>
        <p:spPr>
          <a:xfrm>
            <a:off x="10659979" y="234519"/>
            <a:ext cx="1290283" cy="555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9785" y="2141387"/>
            <a:ext cx="5261652" cy="26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2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492" y="-86111"/>
            <a:ext cx="10515600" cy="1325563"/>
          </a:xfrm>
        </p:spPr>
        <p:txBody>
          <a:bodyPr/>
          <a:lstStyle/>
          <a:p>
            <a:r>
              <a:rPr lang="pt-BR" b="1" dirty="0" err="1"/>
              <a:t>Pje</a:t>
            </a:r>
            <a:r>
              <a:rPr lang="pt-BR" b="1" dirty="0"/>
              <a:t> Corregedorias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4785" y="1554480"/>
            <a:ext cx="10879015" cy="4960619"/>
          </a:xfrm>
        </p:spPr>
        <p:txBody>
          <a:bodyPr>
            <a:normAutofit/>
          </a:bodyPr>
          <a:lstStyle/>
          <a:p>
            <a:pPr marL="0" indent="0" fontAlgn="base">
              <a:spcAft>
                <a:spcPts val="600"/>
              </a:spcAft>
              <a:buNone/>
            </a:pPr>
            <a:r>
              <a:rPr lang="pt-BR" sz="2000" i="1" u="sng" dirty="0"/>
              <a:t>Resolução CNJ 185/2013, alterada pela Resolução CNJ 320/2020</a:t>
            </a:r>
          </a:p>
          <a:p>
            <a:pPr marL="0" indent="0" algn="just" fontAlgn="base">
              <a:spcAft>
                <a:spcPts val="600"/>
              </a:spcAft>
              <a:buNone/>
            </a:pPr>
            <a:r>
              <a:rPr lang="pt-BR" sz="2000" i="1" dirty="0"/>
              <a:t>Art. 1º-B A </a:t>
            </a:r>
            <a:r>
              <a:rPr lang="pt-BR" sz="2000" b="1" i="1" dirty="0"/>
              <a:t>gestão</a:t>
            </a:r>
            <a:r>
              <a:rPr lang="pt-BR" sz="2000" i="1" dirty="0"/>
              <a:t> do </a:t>
            </a:r>
            <a:r>
              <a:rPr lang="pt-BR" sz="2000" i="1" dirty="0" err="1"/>
              <a:t>PJe</a:t>
            </a:r>
            <a:r>
              <a:rPr lang="pt-BR" sz="2000" i="1" dirty="0"/>
              <a:t> destinada às corregedorias – </a:t>
            </a:r>
            <a:r>
              <a:rPr lang="pt-BR" sz="2000" i="1" dirty="0" err="1"/>
              <a:t>PJeCor</a:t>
            </a:r>
            <a:r>
              <a:rPr lang="pt-BR" sz="2000" i="1" dirty="0"/>
              <a:t> será realizada pela Corregedoria Nacional, a qual expedirá </a:t>
            </a:r>
            <a:r>
              <a:rPr lang="pt-BR" sz="2000" b="1" i="1" dirty="0"/>
              <a:t>atos normativos que disciplinem os procedimentos compreendidos pelo sistema e critérios para sua implantação</a:t>
            </a:r>
            <a:r>
              <a:rPr lang="pt-BR" sz="2000" i="1" dirty="0"/>
              <a:t>, bem como, com apoio da </a:t>
            </a:r>
            <a:r>
              <a:rPr lang="pt-BR" sz="2000" i="1" dirty="0" err="1"/>
              <a:t>Secretaria-Geral</a:t>
            </a:r>
            <a:r>
              <a:rPr lang="pt-BR" sz="2000" i="1" dirty="0"/>
              <a:t> e do </a:t>
            </a:r>
            <a:r>
              <a:rPr lang="pt-BR" sz="2000" i="1" dirty="0" err="1"/>
              <a:t>CEAJud</a:t>
            </a:r>
            <a:r>
              <a:rPr lang="pt-BR" sz="2000" i="1" dirty="0"/>
              <a:t>, ofertará treinamento adequado para configuração e uso do sistema</a:t>
            </a:r>
          </a:p>
          <a:p>
            <a:pPr marL="0" indent="0" algn="just" fontAlgn="base">
              <a:spcAft>
                <a:spcPts val="600"/>
              </a:spcAft>
              <a:buNone/>
            </a:pPr>
            <a:endParaRPr lang="pt-BR" i="1" dirty="0"/>
          </a:p>
          <a:p>
            <a:pPr marL="0" indent="0" algn="just" fontAlgn="base">
              <a:spcAft>
                <a:spcPts val="600"/>
              </a:spcAft>
              <a:buNone/>
            </a:pPr>
            <a:endParaRPr lang="pt-BR" sz="2000" i="1" dirty="0"/>
          </a:p>
          <a:p>
            <a:pPr marL="0" indent="0" algn="just" fontAlgn="base">
              <a:spcAft>
                <a:spcPts val="600"/>
              </a:spcAft>
              <a:buNone/>
            </a:pPr>
            <a:r>
              <a:rPr lang="pt-BR" sz="2800" i="1" dirty="0"/>
              <a:t>          </a:t>
            </a:r>
            <a:r>
              <a:rPr lang="pt-BR" sz="2800" b="1" dirty="0"/>
              <a:t>PROVIMENTO 102</a:t>
            </a:r>
            <a:endParaRPr lang="pt-BR" sz="2800" b="1" i="1" dirty="0"/>
          </a:p>
          <a:p>
            <a:pPr marL="0" indent="0" fontAlgn="base">
              <a:spcAft>
                <a:spcPts val="600"/>
              </a:spcAft>
              <a:buNone/>
            </a:pPr>
            <a:endParaRPr lang="pt-BR" sz="2000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05" y="3439487"/>
            <a:ext cx="6534681" cy="34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8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954" y="-102736"/>
            <a:ext cx="10515600" cy="1325563"/>
          </a:xfrm>
        </p:spPr>
        <p:txBody>
          <a:bodyPr/>
          <a:lstStyle/>
          <a:p>
            <a:r>
              <a:rPr lang="pt-BR" b="1" dirty="0" err="1"/>
              <a:t>Pje</a:t>
            </a:r>
            <a:r>
              <a:rPr lang="pt-BR" b="1" dirty="0"/>
              <a:t> Corregedorias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373" y="1363925"/>
            <a:ext cx="11394937" cy="4841565"/>
          </a:xfrm>
        </p:spPr>
        <p:txBody>
          <a:bodyPr>
            <a:normAutofit/>
          </a:bodyPr>
          <a:lstStyle/>
          <a:p>
            <a:pPr marL="0" indent="0" fontAlgn="base">
              <a:spcAft>
                <a:spcPts val="600"/>
              </a:spcAft>
              <a:buNone/>
            </a:pPr>
            <a:r>
              <a:rPr lang="pt-BR" b="1" i="1" u="sng" dirty="0"/>
              <a:t>Resolução CNJ 185/2013, alterada pela Resolução CNJ 320/2020</a:t>
            </a:r>
          </a:p>
          <a:p>
            <a:pPr marL="0" indent="0" algn="just" fontAlgn="base">
              <a:spcAft>
                <a:spcPts val="600"/>
              </a:spcAft>
              <a:buNone/>
            </a:pPr>
            <a:r>
              <a:rPr lang="pt-BR" sz="1800" dirty="0"/>
              <a:t>Art. 37-A. A Corregedoria Nacional de Justiça definirá o </a:t>
            </a:r>
            <a:r>
              <a:rPr lang="pt-BR" sz="1800" b="1" dirty="0"/>
              <a:t>cronograma de implantação </a:t>
            </a:r>
            <a:r>
              <a:rPr lang="pt-BR" sz="1800" dirty="0"/>
              <a:t>do </a:t>
            </a:r>
            <a:r>
              <a:rPr lang="pt-BR" sz="1800" dirty="0" err="1"/>
              <a:t>PJeCor</a:t>
            </a:r>
            <a:r>
              <a:rPr lang="pt-BR" sz="1800" dirty="0"/>
              <a:t> nos tribunais, em sessenta dias, devendo as corregedorias dos tribunais apresentarem à Corregedoria Nacional, no prazo de </a:t>
            </a:r>
            <a:r>
              <a:rPr lang="pt-BR" sz="1800" b="1" dirty="0"/>
              <a:t>quinze dias</a:t>
            </a:r>
            <a:r>
              <a:rPr lang="pt-BR" sz="1800" dirty="0"/>
              <a:t>, </a:t>
            </a:r>
            <a:r>
              <a:rPr lang="pt-BR" sz="1800" b="1" u="sng" dirty="0"/>
              <a:t>projeto que contemple cronograma de implantação do sistema</a:t>
            </a:r>
            <a:r>
              <a:rPr lang="pt-BR" sz="1800" dirty="0"/>
              <a:t>, o qual compreenderá treinamento e início da operação, podendo prever, ainda, a digitalização do acervo atualmente em autos não eletrônicos ou em sistemas computacionais diversos ou mesmo versão local do </a:t>
            </a:r>
            <a:r>
              <a:rPr lang="pt-BR" sz="1800" dirty="0" err="1"/>
              <a:t>PJe</a:t>
            </a:r>
            <a:r>
              <a:rPr lang="pt-BR" sz="1800" dirty="0"/>
              <a:t>.</a:t>
            </a:r>
          </a:p>
          <a:p>
            <a:pPr marL="0" indent="0" fontAlgn="base">
              <a:spcAft>
                <a:spcPts val="600"/>
              </a:spcAft>
              <a:buNone/>
            </a:pPr>
            <a:endParaRPr lang="pt-BR" sz="300" dirty="0"/>
          </a:p>
          <a:p>
            <a:pPr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Prazo inicial para a apresentação do cronograma: PUBLICAÇÃO DO PROVIMENTO 102</a:t>
            </a:r>
          </a:p>
          <a:p>
            <a:pPr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Prazo Final: </a:t>
            </a:r>
            <a:r>
              <a:rPr lang="pt-BR" b="1" dirty="0"/>
              <a:t>25 de junho de 2020</a:t>
            </a:r>
            <a:endParaRPr lang="pt-BR" sz="2000" dirty="0"/>
          </a:p>
          <a:p>
            <a:pPr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início da operação: CADASTROS INICIAIS CONCLUÍDOS </a:t>
            </a:r>
          </a:p>
          <a:p>
            <a:pPr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/>
              <a:t>Treinamento: Manual - Vídeos - WEBINAR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31" y="4122434"/>
            <a:ext cx="3369032" cy="19763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1642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STJ">
      <a:dk1>
        <a:sysClr val="windowText" lastClr="000000"/>
      </a:dk1>
      <a:lt1>
        <a:sysClr val="window" lastClr="FFFFFF"/>
      </a:lt1>
      <a:dk2>
        <a:srgbClr val="004064"/>
      </a:dk2>
      <a:lt2>
        <a:srgbClr val="C7D5E2"/>
      </a:lt2>
      <a:accent1>
        <a:srgbClr val="004064"/>
      </a:accent1>
      <a:accent2>
        <a:srgbClr val="60879F"/>
      </a:accent2>
      <a:accent3>
        <a:srgbClr val="A5A5A5"/>
      </a:accent3>
      <a:accent4>
        <a:srgbClr val="ADB9CA"/>
      </a:accent4>
      <a:accent5>
        <a:srgbClr val="8496B0"/>
      </a:accent5>
      <a:accent6>
        <a:srgbClr val="2E75B5"/>
      </a:accent6>
      <a:hlink>
        <a:srgbClr val="0563C1"/>
      </a:hlink>
      <a:folHlink>
        <a:srgbClr val="954F72"/>
      </a:folHlink>
    </a:clrScheme>
    <a:fontScheme name="Small Stuff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11893</TotalTime>
  <Words>1961</Words>
  <Application>Microsoft Office PowerPoint</Application>
  <PresentationFormat>Widescreen</PresentationFormat>
  <Paragraphs>217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Segoe UI</vt:lpstr>
      <vt:lpstr>Segoe UI Semibold</vt:lpstr>
      <vt:lpstr>Wingdings</vt:lpstr>
      <vt:lpstr>Retrospectiva</vt:lpstr>
      <vt:lpstr>PJe Corregedoria</vt:lpstr>
      <vt:lpstr>Apresentação do PowerPoint</vt:lpstr>
      <vt:lpstr>Apresentação do PowerPoint</vt:lpstr>
      <vt:lpstr>Pje Corregedorias</vt:lpstr>
      <vt:lpstr>O Projeto</vt:lpstr>
      <vt:lpstr>  Evolução a partir do Projeto Piloto</vt:lpstr>
      <vt:lpstr>Projeto Piloto </vt:lpstr>
      <vt:lpstr>Pje Corregedorias</vt:lpstr>
      <vt:lpstr>Pje Corregedorias</vt:lpstr>
      <vt:lpstr>PROJETO DE IMPLANTAÇÃO</vt:lpstr>
      <vt:lpstr>Classes Processuais a serem incluídas</vt:lpstr>
      <vt:lpstr>Provimento 102 da Corregedoria Nacional </vt:lpstr>
      <vt:lpstr>PERFIS </vt:lpstr>
      <vt:lpstr>Provimento 102 da Corregedoria Nacional </vt:lpstr>
      <vt:lpstr>Fluxo Unificado</vt:lpstr>
      <vt:lpstr>Fluxo Principal</vt:lpstr>
      <vt:lpstr>Processo no Gabinete</vt:lpstr>
      <vt:lpstr>Fluxo Colegiado</vt:lpstr>
      <vt:lpstr>Provimento 102 – Regulamentação local</vt:lpstr>
      <vt:lpstr>Responsabilidades </vt:lpstr>
      <vt:lpstr>Responsabilidades - Corregedorias</vt:lpstr>
      <vt:lpstr>Desafios </vt:lpstr>
      <vt:lpstr>Perguntas e respostas</vt:lpstr>
      <vt:lpstr>Perguntas e respostas - Sigilo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Superior Tribunal de Justiça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Jéssica de Paula Portes</dc:creator>
  <cp:lastModifiedBy>Yan Soares Leite</cp:lastModifiedBy>
  <cp:revision>429</cp:revision>
  <dcterms:created xsi:type="dcterms:W3CDTF">2017-02-13T11:46:14Z</dcterms:created>
  <dcterms:modified xsi:type="dcterms:W3CDTF">2020-06-15T18:51:19Z</dcterms:modified>
</cp:coreProperties>
</file>