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93" r:id="rId2"/>
    <p:sldId id="341" r:id="rId3"/>
    <p:sldId id="311" r:id="rId4"/>
    <p:sldId id="348" r:id="rId5"/>
    <p:sldId id="349" r:id="rId6"/>
    <p:sldId id="258" r:id="rId7"/>
    <p:sldId id="312" r:id="rId8"/>
    <p:sldId id="351" r:id="rId9"/>
    <p:sldId id="350" r:id="rId10"/>
    <p:sldId id="317" r:id="rId11"/>
    <p:sldId id="319" r:id="rId12"/>
    <p:sldId id="320" r:id="rId13"/>
    <p:sldId id="318" r:id="rId14"/>
    <p:sldId id="322" r:id="rId15"/>
    <p:sldId id="323" r:id="rId16"/>
    <p:sldId id="353" r:id="rId17"/>
    <p:sldId id="352" r:id="rId18"/>
    <p:sldId id="324" r:id="rId19"/>
    <p:sldId id="325" r:id="rId20"/>
    <p:sldId id="326" r:id="rId21"/>
    <p:sldId id="327" r:id="rId22"/>
    <p:sldId id="316" r:id="rId23"/>
    <p:sldId id="355" r:id="rId24"/>
    <p:sldId id="328" r:id="rId25"/>
    <p:sldId id="313" r:id="rId26"/>
    <p:sldId id="356" r:id="rId27"/>
    <p:sldId id="330" r:id="rId28"/>
    <p:sldId id="358" r:id="rId29"/>
    <p:sldId id="357" r:id="rId30"/>
    <p:sldId id="331" r:id="rId31"/>
    <p:sldId id="360" r:id="rId32"/>
    <p:sldId id="359" r:id="rId33"/>
    <p:sldId id="332" r:id="rId34"/>
    <p:sldId id="346" r:id="rId35"/>
    <p:sldId id="347" r:id="rId36"/>
    <p:sldId id="329" r:id="rId37"/>
    <p:sldId id="333" r:id="rId38"/>
    <p:sldId id="344" r:id="rId39"/>
    <p:sldId id="345" r:id="rId40"/>
    <p:sldId id="342" r:id="rId41"/>
    <p:sldId id="335" r:id="rId42"/>
    <p:sldId id="336" r:id="rId43"/>
    <p:sldId id="340" r:id="rId44"/>
    <p:sldId id="338" r:id="rId45"/>
    <p:sldId id="339" r:id="rId46"/>
    <p:sldId id="290" r:id="rId4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3" autoAdjust="0"/>
    <p:restoredTop sz="95441" autoAdjust="0"/>
  </p:normalViewPr>
  <p:slideViewPr>
    <p:cSldViewPr snapToGrid="0">
      <p:cViewPr varScale="1">
        <p:scale>
          <a:sx n="87" d="100"/>
          <a:sy n="87" d="100"/>
        </p:scale>
        <p:origin x="696"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5BAB8-D3FE-4888-9AF1-2A9396B5A70A}" type="datetimeFigureOut">
              <a:rPr lang="pt-BR" smtClean="0"/>
              <a:t>24/06/2019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018A1-0E6E-4453-9E86-8DAE74302769}" type="slidenum">
              <a:rPr lang="pt-BR" smtClean="0"/>
              <a:t>‹nº›</a:t>
            </a:fld>
            <a:endParaRPr lang="pt-BR"/>
          </a:p>
        </p:txBody>
      </p:sp>
    </p:spTree>
    <p:extLst>
      <p:ext uri="{BB962C8B-B14F-4D97-AF65-F5344CB8AC3E}">
        <p14:creationId xmlns:p14="http://schemas.microsoft.com/office/powerpoint/2010/main" val="2134871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C8018A1-0E6E-4453-9E86-8DAE74302769}" type="slidenum">
              <a:rPr lang="pt-BR" smtClean="0"/>
              <a:t>1</a:t>
            </a:fld>
            <a:endParaRPr lang="pt-BR"/>
          </a:p>
        </p:txBody>
      </p:sp>
    </p:spTree>
    <p:extLst>
      <p:ext uri="{BB962C8B-B14F-4D97-AF65-F5344CB8AC3E}">
        <p14:creationId xmlns:p14="http://schemas.microsoft.com/office/powerpoint/2010/main" val="2162031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dirty="0" smtClean="0"/>
              <a:t>Clique para editar o título mestre</a:t>
            </a:r>
            <a:endParaRPr lang="pt-BR"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smtClean="0"/>
              <a:t>Clique para editar o estilo do subtítulo Mestre</a:t>
            </a:r>
            <a:endParaRPr lang="pt-BR" dirty="0"/>
          </a:p>
        </p:txBody>
      </p:sp>
      <p:sp>
        <p:nvSpPr>
          <p:cNvPr id="4" name="Espaço Reservado para Data 3"/>
          <p:cNvSpPr>
            <a:spLocks noGrp="1"/>
          </p:cNvSpPr>
          <p:nvPr>
            <p:ph type="dt" sz="half" idx="10"/>
          </p:nvPr>
        </p:nvSpPr>
        <p:spPr/>
        <p:txBody>
          <a:bodyPr/>
          <a:lstStyle/>
          <a:p>
            <a:fld id="{3305B09F-8876-46F2-9B36-CF051CB96E8F}" type="datetimeFigureOut">
              <a:rPr lang="pt-BR" smtClean="0"/>
              <a:t>24/06/2019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210B2C-D226-41AC-8FBE-A181C4AD457B}" type="slidenum">
              <a:rPr lang="pt-BR" smtClean="0"/>
              <a:t>‹nº›</a:t>
            </a:fld>
            <a:endParaRPr lang="pt-BR"/>
          </a:p>
        </p:txBody>
      </p:sp>
      <p:pic>
        <p:nvPicPr>
          <p:cNvPr id="7" name="Image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6697" y="5441315"/>
            <a:ext cx="4318605" cy="1189037"/>
          </a:xfrm>
          <a:prstGeom prst="rect">
            <a:avLst/>
          </a:prstGeom>
        </p:spPr>
      </p:pic>
      <p:pic>
        <p:nvPicPr>
          <p:cNvPr id="8" name="Imagem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38433" y="0"/>
            <a:ext cx="3553567" cy="2503488"/>
          </a:xfrm>
          <a:prstGeom prst="rect">
            <a:avLst/>
          </a:prstGeom>
        </p:spPr>
      </p:pic>
    </p:spTree>
    <p:extLst>
      <p:ext uri="{BB962C8B-B14F-4D97-AF65-F5344CB8AC3E}">
        <p14:creationId xmlns:p14="http://schemas.microsoft.com/office/powerpoint/2010/main" val="41360382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305B09F-8876-46F2-9B36-CF051CB96E8F}" type="datetimeFigureOut">
              <a:rPr lang="pt-BR" smtClean="0"/>
              <a:t>24/06/2019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C210B2C-D226-41AC-8FBE-A181C4AD457B}" type="slidenum">
              <a:rPr lang="pt-BR" smtClean="0"/>
              <a:t>‹nº›</a:t>
            </a:fld>
            <a:endParaRPr lang="pt-BR"/>
          </a:p>
        </p:txBody>
      </p:sp>
    </p:spTree>
    <p:extLst>
      <p:ext uri="{BB962C8B-B14F-4D97-AF65-F5344CB8AC3E}">
        <p14:creationId xmlns:p14="http://schemas.microsoft.com/office/powerpoint/2010/main" val="27708295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3305B09F-8876-46F2-9B36-CF051CB96E8F}" type="datetimeFigureOut">
              <a:rPr lang="pt-BR" smtClean="0"/>
              <a:t>24/06/2019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C210B2C-D226-41AC-8FBE-A181C4AD457B}" type="slidenum">
              <a:rPr lang="pt-BR" smtClean="0"/>
              <a:t>‹nº›</a:t>
            </a:fld>
            <a:endParaRPr lang="pt-BR"/>
          </a:p>
        </p:txBody>
      </p:sp>
    </p:spTree>
    <p:extLst>
      <p:ext uri="{BB962C8B-B14F-4D97-AF65-F5344CB8AC3E}">
        <p14:creationId xmlns:p14="http://schemas.microsoft.com/office/powerpoint/2010/main" val="42105289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3305B09F-8876-46F2-9B36-CF051CB96E8F}" type="datetimeFigureOut">
              <a:rPr lang="pt-BR" smtClean="0"/>
              <a:t>24/06/2019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C210B2C-D226-41AC-8FBE-A181C4AD457B}" type="slidenum">
              <a:rPr lang="pt-BR" smtClean="0"/>
              <a:t>‹nº›</a:t>
            </a:fld>
            <a:endParaRPr lang="pt-BR"/>
          </a:p>
        </p:txBody>
      </p:sp>
    </p:spTree>
    <p:extLst>
      <p:ext uri="{BB962C8B-B14F-4D97-AF65-F5344CB8AC3E}">
        <p14:creationId xmlns:p14="http://schemas.microsoft.com/office/powerpoint/2010/main" val="77071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305B09F-8876-46F2-9B36-CF051CB96E8F}" type="datetimeFigureOut">
              <a:rPr lang="pt-BR" smtClean="0"/>
              <a:t>24/06/2019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210B2C-D226-41AC-8FBE-A181C4AD457B}" type="slidenum">
              <a:rPr lang="pt-BR" smtClean="0"/>
              <a:t>‹nº›</a:t>
            </a:fld>
            <a:endParaRPr lang="pt-BR"/>
          </a:p>
        </p:txBody>
      </p:sp>
    </p:spTree>
    <p:extLst>
      <p:ext uri="{BB962C8B-B14F-4D97-AF65-F5344CB8AC3E}">
        <p14:creationId xmlns:p14="http://schemas.microsoft.com/office/powerpoint/2010/main" val="3392578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305B09F-8876-46F2-9B36-CF051CB96E8F}" type="datetimeFigureOut">
              <a:rPr lang="pt-BR" smtClean="0"/>
              <a:t>24/06/2019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210B2C-D226-41AC-8FBE-A181C4AD457B}" type="slidenum">
              <a:rPr lang="pt-BR" smtClean="0"/>
              <a:t>‹nº›</a:t>
            </a:fld>
            <a:endParaRPr lang="pt-BR"/>
          </a:p>
        </p:txBody>
      </p:sp>
    </p:spTree>
    <p:extLst>
      <p:ext uri="{BB962C8B-B14F-4D97-AF65-F5344CB8AC3E}">
        <p14:creationId xmlns:p14="http://schemas.microsoft.com/office/powerpoint/2010/main" val="16549462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endParaRPr lang="pt-BR" dirty="0"/>
          </a:p>
        </p:txBody>
      </p:sp>
      <p:sp>
        <p:nvSpPr>
          <p:cNvPr id="4" name="Espaço Reservado para Rodapé 3"/>
          <p:cNvSpPr>
            <a:spLocks noGrp="1"/>
          </p:cNvSpPr>
          <p:nvPr>
            <p:ph type="ftr" sz="quarter" idx="11"/>
          </p:nvPr>
        </p:nvSpPr>
        <p:spPr>
          <a:xfrm>
            <a:off x="3737610" y="6115050"/>
            <a:ext cx="4404360" cy="503237"/>
          </a:xfrm>
        </p:spPr>
        <p:txBody>
          <a:bodyPr/>
          <a:lstStyle>
            <a:lvl1pPr>
              <a:defRPr sz="1600"/>
            </a:lvl1pPr>
          </a:lstStyle>
          <a:p>
            <a:r>
              <a:rPr lang="pt-BR" dirty="0" smtClean="0"/>
              <a:t>Conselheira Maria Tereza Uille Gomes </a:t>
            </a:r>
            <a:endParaRPr lang="pt-BR" dirty="0"/>
          </a:p>
        </p:txBody>
      </p:sp>
      <p:pic>
        <p:nvPicPr>
          <p:cNvPr id="10" name="Imagem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09710" y="5922691"/>
            <a:ext cx="2655570" cy="731155"/>
          </a:xfrm>
          <a:prstGeom prst="rect">
            <a:avLst/>
          </a:prstGeom>
        </p:spPr>
      </p:pic>
      <p:pic>
        <p:nvPicPr>
          <p:cNvPr id="14" name="Imagem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766201"/>
            <a:ext cx="1482090" cy="1044133"/>
          </a:xfrm>
          <a:prstGeom prst="rect">
            <a:avLst/>
          </a:prstGeom>
        </p:spPr>
      </p:pic>
    </p:spTree>
    <p:extLst>
      <p:ext uri="{BB962C8B-B14F-4D97-AF65-F5344CB8AC3E}">
        <p14:creationId xmlns:p14="http://schemas.microsoft.com/office/powerpoint/2010/main" val="9069454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838200" y="1690688"/>
            <a:ext cx="10515600" cy="3921017"/>
          </a:xfrm>
        </p:spPr>
        <p:txBody>
          <a:bodyPr/>
          <a:lstStyle/>
          <a:p>
            <a:pPr lvl="0"/>
            <a:r>
              <a:rPr lang="pt-BR" dirty="0" smtClean="0"/>
              <a:t>Editar estilos de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pic>
        <p:nvPicPr>
          <p:cNvPr id="8" name="Imagem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545239" y="6202622"/>
            <a:ext cx="1951572" cy="537324"/>
          </a:xfrm>
          <a:prstGeom prst="rect">
            <a:avLst/>
          </a:prstGeom>
          <a:effectLst>
            <a:outerShdw blurRad="50800" dist="50800" dir="5400000" algn="ctr" rotWithShape="0">
              <a:srgbClr val="000000">
                <a:alpha val="0"/>
              </a:srgbClr>
            </a:outerShdw>
            <a:softEdge rad="0"/>
          </a:effectLst>
        </p:spPr>
      </p:pic>
      <p:pic>
        <p:nvPicPr>
          <p:cNvPr id="11" name="Imagem 10"/>
          <p:cNvPicPr>
            <a:picLocks noChangeAspect="1"/>
          </p:cNvPicPr>
          <p:nvPr userDrawn="1"/>
        </p:nvPicPr>
        <p:blipFill>
          <a:blip r:embed="rId4"/>
          <a:stretch>
            <a:fillRect/>
          </a:stretch>
        </p:blipFill>
        <p:spPr>
          <a:xfrm>
            <a:off x="1440817" y="6130034"/>
            <a:ext cx="1016634" cy="716644"/>
          </a:xfrm>
          <a:prstGeom prst="rect">
            <a:avLst/>
          </a:prstGeom>
        </p:spPr>
      </p:pic>
      <p:sp>
        <p:nvSpPr>
          <p:cNvPr id="15" name="CaixaDeTexto 14"/>
          <p:cNvSpPr txBox="1"/>
          <p:nvPr userDrawn="1"/>
        </p:nvSpPr>
        <p:spPr>
          <a:xfrm>
            <a:off x="3406991" y="6290604"/>
            <a:ext cx="5554980" cy="369332"/>
          </a:xfrm>
          <a:prstGeom prst="rect">
            <a:avLst/>
          </a:prstGeom>
          <a:noFill/>
        </p:spPr>
        <p:txBody>
          <a:bodyPr wrap="square" rtlCol="0">
            <a:spAutoFit/>
          </a:bodyPr>
          <a:lstStyle/>
          <a:p>
            <a:pPr algn="ctr"/>
            <a:r>
              <a:rPr lang="pt-BR" dirty="0" smtClean="0">
                <a:solidFill>
                  <a:schemeClr val="bg1">
                    <a:lumMod val="75000"/>
                  </a:schemeClr>
                </a:solidFill>
              </a:rPr>
              <a:t>Conselheira</a:t>
            </a:r>
            <a:r>
              <a:rPr lang="pt-BR" baseline="0" dirty="0" smtClean="0">
                <a:solidFill>
                  <a:schemeClr val="bg1">
                    <a:lumMod val="75000"/>
                  </a:schemeClr>
                </a:solidFill>
              </a:rPr>
              <a:t> Maria Tereza Uille Gomes </a:t>
            </a:r>
            <a:endParaRPr lang="pt-BR" dirty="0">
              <a:solidFill>
                <a:schemeClr val="bg1">
                  <a:lumMod val="75000"/>
                </a:schemeClr>
              </a:solidFill>
            </a:endParaRPr>
          </a:p>
        </p:txBody>
      </p:sp>
      <p:sp>
        <p:nvSpPr>
          <p:cNvPr id="16" name="Retângulo 15"/>
          <p:cNvSpPr/>
          <p:nvPr userDrawn="1"/>
        </p:nvSpPr>
        <p:spPr>
          <a:xfrm>
            <a:off x="0" y="6042026"/>
            <a:ext cx="12192000" cy="815973"/>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pt-BR"/>
          </a:p>
        </p:txBody>
      </p:sp>
      <p:sp>
        <p:nvSpPr>
          <p:cNvPr id="17" name="Retângulo 16"/>
          <p:cNvSpPr/>
          <p:nvPr userDrawn="1"/>
        </p:nvSpPr>
        <p:spPr>
          <a:xfrm>
            <a:off x="0" y="6042026"/>
            <a:ext cx="12192000" cy="815974"/>
          </a:xfrm>
          <a:prstGeom prst="rect">
            <a:avLst/>
          </a:prstGeom>
          <a:noFill/>
          <a:ln w="9525" cap="flat" cmpd="sng" algn="ctr">
            <a:solidFill>
              <a:schemeClr val="accent3"/>
            </a:solidFill>
            <a:prstDash val="solid"/>
            <a:round/>
            <a:headEnd type="none" w="med" len="med"/>
            <a:tailEnd type="none" w="med" len="med"/>
          </a:ln>
          <a:effectLst>
            <a:outerShdw blurRad="50800" dist="50800" dir="5400000" algn="ctr" rotWithShape="0">
              <a:schemeClr val="tx1"/>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pt-BR"/>
          </a:p>
        </p:txBody>
      </p:sp>
    </p:spTree>
    <p:extLst>
      <p:ext uri="{BB962C8B-B14F-4D97-AF65-F5344CB8AC3E}">
        <p14:creationId xmlns:p14="http://schemas.microsoft.com/office/powerpoint/2010/main" val="18780703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838200" y="5429250"/>
            <a:ext cx="2743200" cy="1292225"/>
          </a:xfrm>
        </p:spPr>
        <p:txBody>
          <a:bodyPr/>
          <a:lstStyle/>
          <a:p>
            <a:fld id="{3305B09F-8876-46F2-9B36-CF051CB96E8F}" type="datetimeFigureOut">
              <a:rPr lang="pt-BR" smtClean="0"/>
              <a:t>24/06/2019</a:t>
            </a:fld>
            <a:endParaRPr lang="pt-BR" dirty="0"/>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C210B2C-D226-41AC-8FBE-A181C4AD457B}" type="slidenum">
              <a:rPr lang="pt-BR" smtClean="0"/>
              <a:t>‹nº›</a:t>
            </a:fld>
            <a:endParaRPr lang="pt-BR"/>
          </a:p>
        </p:txBody>
      </p:sp>
    </p:spTree>
    <p:extLst>
      <p:ext uri="{BB962C8B-B14F-4D97-AF65-F5344CB8AC3E}">
        <p14:creationId xmlns:p14="http://schemas.microsoft.com/office/powerpoint/2010/main" val="11079623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305B09F-8876-46F2-9B36-CF051CB96E8F}" type="datetimeFigureOut">
              <a:rPr lang="pt-BR" smtClean="0"/>
              <a:t>24/06/2019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C210B2C-D226-41AC-8FBE-A181C4AD457B}" type="slidenum">
              <a:rPr lang="pt-BR" smtClean="0"/>
              <a:t>‹nº›</a:t>
            </a:fld>
            <a:endParaRPr lang="pt-BR"/>
          </a:p>
        </p:txBody>
      </p:sp>
    </p:spTree>
    <p:extLst>
      <p:ext uri="{BB962C8B-B14F-4D97-AF65-F5344CB8AC3E}">
        <p14:creationId xmlns:p14="http://schemas.microsoft.com/office/powerpoint/2010/main" val="9287251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3305B09F-8876-46F2-9B36-CF051CB96E8F}" type="datetimeFigureOut">
              <a:rPr lang="pt-BR" smtClean="0"/>
              <a:t>24/06/2019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210B2C-D226-41AC-8FBE-A181C4AD457B}" type="slidenum">
              <a:rPr lang="pt-BR" smtClean="0"/>
              <a:t>‹nº›</a:t>
            </a:fld>
            <a:endParaRPr lang="pt-BR"/>
          </a:p>
        </p:txBody>
      </p:sp>
      <p:pic>
        <p:nvPicPr>
          <p:cNvPr id="7" name="Image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5290" y="0"/>
            <a:ext cx="5207992" cy="3669030"/>
          </a:xfrm>
          <a:prstGeom prst="rect">
            <a:avLst/>
          </a:prstGeom>
        </p:spPr>
      </p:pic>
    </p:spTree>
    <p:extLst>
      <p:ext uri="{BB962C8B-B14F-4D97-AF65-F5344CB8AC3E}">
        <p14:creationId xmlns:p14="http://schemas.microsoft.com/office/powerpoint/2010/main" val="32886230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305B09F-8876-46F2-9B36-CF051CB96E8F}" type="datetimeFigureOut">
              <a:rPr lang="pt-BR" smtClean="0"/>
              <a:t>24/06/2019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C210B2C-D226-41AC-8FBE-A181C4AD457B}" type="slidenum">
              <a:rPr lang="pt-BR" smtClean="0"/>
              <a:t>‹nº›</a:t>
            </a:fld>
            <a:endParaRPr lang="pt-BR"/>
          </a:p>
        </p:txBody>
      </p:sp>
    </p:spTree>
    <p:extLst>
      <p:ext uri="{BB962C8B-B14F-4D97-AF65-F5344CB8AC3E}">
        <p14:creationId xmlns:p14="http://schemas.microsoft.com/office/powerpoint/2010/main" val="1819432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305B09F-8876-46F2-9B36-CF051CB96E8F}" type="datetimeFigureOut">
              <a:rPr lang="pt-BR" smtClean="0"/>
              <a:t>24/06/2019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C210B2C-D226-41AC-8FBE-A181C4AD457B}" type="slidenum">
              <a:rPr lang="pt-BR" smtClean="0"/>
              <a:t>‹nº›</a:t>
            </a:fld>
            <a:endParaRPr lang="pt-BR"/>
          </a:p>
        </p:txBody>
      </p:sp>
    </p:spTree>
    <p:extLst>
      <p:ext uri="{BB962C8B-B14F-4D97-AF65-F5344CB8AC3E}">
        <p14:creationId xmlns:p14="http://schemas.microsoft.com/office/powerpoint/2010/main" val="360889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305B09F-8876-46F2-9B36-CF051CB96E8F}" type="datetimeFigureOut">
              <a:rPr lang="pt-BR" smtClean="0"/>
              <a:t>24/06/2019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C210B2C-D226-41AC-8FBE-A181C4AD457B}" type="slidenum">
              <a:rPr lang="pt-BR" smtClean="0"/>
              <a:t>‹nº›</a:t>
            </a:fld>
            <a:endParaRPr lang="pt-BR"/>
          </a:p>
        </p:txBody>
      </p:sp>
    </p:spTree>
    <p:extLst>
      <p:ext uri="{BB962C8B-B14F-4D97-AF65-F5344CB8AC3E}">
        <p14:creationId xmlns:p14="http://schemas.microsoft.com/office/powerpoint/2010/main" val="14604013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48000">
              <a:schemeClr val="accent3">
                <a:lumMod val="45000"/>
                <a:lumOff val="55000"/>
              </a:schemeClr>
            </a:gs>
            <a:gs pos="66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5B09F-8876-46F2-9B36-CF051CB96E8F}" type="datetimeFigureOut">
              <a:rPr lang="pt-BR" smtClean="0"/>
              <a:t>24/06/2019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10B2C-D226-41AC-8FBE-A181C4AD457B}" type="slidenum">
              <a:rPr lang="pt-BR" smtClean="0"/>
              <a:t>‹nº›</a:t>
            </a:fld>
            <a:endParaRPr lang="pt-BR"/>
          </a:p>
        </p:txBody>
      </p:sp>
    </p:spTree>
    <p:extLst>
      <p:ext uri="{BB962C8B-B14F-4D97-AF65-F5344CB8AC3E}">
        <p14:creationId xmlns:p14="http://schemas.microsoft.com/office/powerpoint/2010/main" val="41577779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61"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91517" y="2104223"/>
            <a:ext cx="10366873" cy="3908762"/>
          </a:xfrm>
          <a:prstGeom prst="rect">
            <a:avLst/>
          </a:prstGeom>
          <a:noFill/>
        </p:spPr>
        <p:txBody>
          <a:bodyPr wrap="square" rtlCol="0">
            <a:spAutoFit/>
          </a:bodyPr>
          <a:lstStyle/>
          <a:p>
            <a:pPr algn="ctr"/>
            <a:r>
              <a:rPr lang="pt-BR" sz="5400" b="1" dirty="0" smtClean="0"/>
              <a:t>7ª Reunião Comitê Interinstitucional </a:t>
            </a:r>
          </a:p>
          <a:p>
            <a:pPr algn="ctr"/>
            <a:endParaRPr lang="pt-BR" sz="2800" dirty="0" smtClean="0"/>
          </a:p>
          <a:p>
            <a:pPr algn="ctr"/>
            <a:endParaRPr lang="pt-BR" sz="2800" dirty="0"/>
          </a:p>
          <a:p>
            <a:pPr algn="ctr"/>
            <a:r>
              <a:rPr lang="pt-BR" sz="2800" dirty="0" smtClean="0"/>
              <a:t>Instituto </a:t>
            </a:r>
            <a:r>
              <a:rPr lang="pt-BR" sz="2800" dirty="0" err="1" smtClean="0"/>
              <a:t>Serdezello</a:t>
            </a:r>
            <a:r>
              <a:rPr lang="pt-BR" sz="2800" dirty="0" smtClean="0"/>
              <a:t> Corrêa – TCU</a:t>
            </a:r>
          </a:p>
          <a:p>
            <a:pPr algn="ctr"/>
            <a:endParaRPr lang="pt-BR" sz="2800" dirty="0"/>
          </a:p>
          <a:p>
            <a:pPr algn="ctr"/>
            <a:r>
              <a:rPr lang="pt-BR" sz="2800" dirty="0" smtClean="0"/>
              <a:t>24/06/2019</a:t>
            </a:r>
            <a:endParaRPr lang="pt-BR" sz="2800" dirty="0"/>
          </a:p>
        </p:txBody>
      </p:sp>
      <p:pic>
        <p:nvPicPr>
          <p:cNvPr id="4" name="Imagem 3"/>
          <p:cNvPicPr>
            <a:picLocks noChangeAspect="1"/>
          </p:cNvPicPr>
          <p:nvPr/>
        </p:nvPicPr>
        <p:blipFill>
          <a:blip r:embed="rId3"/>
          <a:stretch>
            <a:fillRect/>
          </a:stretch>
        </p:blipFill>
        <p:spPr>
          <a:xfrm>
            <a:off x="2032382" y="363557"/>
            <a:ext cx="8039100" cy="1524000"/>
          </a:xfrm>
          <a:prstGeom prst="rect">
            <a:avLst/>
          </a:prstGeom>
        </p:spPr>
      </p:pic>
    </p:spTree>
    <p:extLst>
      <p:ext uri="{BB962C8B-B14F-4D97-AF65-F5344CB8AC3E}">
        <p14:creationId xmlns:p14="http://schemas.microsoft.com/office/powerpoint/2010/main" val="1200358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Conteúdo 2"/>
          <p:cNvSpPr txBox="1">
            <a:spLocks/>
          </p:cNvSpPr>
          <p:nvPr/>
        </p:nvSpPr>
        <p:spPr>
          <a:xfrm>
            <a:off x="694063" y="1388125"/>
            <a:ext cx="11301470" cy="4642221"/>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3600" b="1" dirty="0" smtClean="0"/>
              <a:t>Indicadores LIODS</a:t>
            </a:r>
          </a:p>
          <a:p>
            <a:pPr marL="0" indent="0" algn="ctr">
              <a:buNone/>
            </a:pPr>
            <a:endParaRPr lang="pt-BR" b="1" dirty="0" smtClean="0"/>
          </a:p>
          <a:p>
            <a:pPr>
              <a:buFont typeface="Wingdings" panose="05000000000000000000" pitchFamily="2" charset="2"/>
              <a:buChar char="ü"/>
            </a:pPr>
            <a:r>
              <a:rPr lang="pt-BR" sz="3500" dirty="0"/>
              <a:t>Estatística envolvendo medicamentos e tratamentos por mais frequentes e por ordem decrescente </a:t>
            </a:r>
          </a:p>
          <a:p>
            <a:pPr>
              <a:buFont typeface="Wingdings" panose="05000000000000000000" pitchFamily="2" charset="2"/>
              <a:buChar char="ü"/>
            </a:pPr>
            <a:r>
              <a:rPr lang="pt-BR" sz="3500" dirty="0"/>
              <a:t>Identificação das causas mais frequentes de falta de medicamentos e de tratamentos </a:t>
            </a:r>
            <a:r>
              <a:rPr lang="pt-BR" sz="3500" dirty="0" err="1"/>
              <a:t>judicializados</a:t>
            </a:r>
            <a:r>
              <a:rPr lang="pt-BR" sz="3500" dirty="0"/>
              <a:t> </a:t>
            </a:r>
          </a:p>
          <a:p>
            <a:pPr>
              <a:buFont typeface="Wingdings" panose="05000000000000000000" pitchFamily="2" charset="2"/>
              <a:buChar char="ü"/>
            </a:pPr>
            <a:r>
              <a:rPr lang="pt-BR" sz="3500" dirty="0"/>
              <a:t>Percentual de ações e serviços individualizados por procedimento, exames, cirurgias, consultas, UTI, que estão deferidos pelo Judiciário</a:t>
            </a:r>
          </a:p>
          <a:p>
            <a:pPr>
              <a:buFont typeface="Wingdings" panose="05000000000000000000" pitchFamily="2" charset="2"/>
              <a:buChar char="ü"/>
            </a:pPr>
            <a:r>
              <a:rPr lang="pt-BR" sz="3500" dirty="0"/>
              <a:t>Porcentagem de deferimento de medicamentos fora dos protocolos clínicos e diretrizes terapêuticas, sem demonstrar ineficiência dos medicamentos preconizado pelo SUS </a:t>
            </a:r>
          </a:p>
          <a:p>
            <a:pPr>
              <a:buFont typeface="Wingdings" panose="05000000000000000000" pitchFamily="2" charset="2"/>
              <a:buChar char="ü"/>
            </a:pPr>
            <a:r>
              <a:rPr lang="pt-BR" sz="3500" dirty="0"/>
              <a:t>Antecipar a perícia médica nos casos de ações relacionadas à </a:t>
            </a:r>
            <a:r>
              <a:rPr lang="pt-BR" sz="3500" dirty="0" err="1"/>
              <a:t>judicialização</a:t>
            </a:r>
            <a:r>
              <a:rPr lang="pt-BR" sz="3500" dirty="0"/>
              <a:t> da saúde, antes da análise da tutela </a:t>
            </a:r>
          </a:p>
          <a:p>
            <a:pPr>
              <a:buFont typeface="Wingdings" panose="05000000000000000000" pitchFamily="2" charset="2"/>
              <a:buChar char="ü"/>
            </a:pPr>
            <a:r>
              <a:rPr lang="pt-BR" sz="3500" dirty="0"/>
              <a:t>Mapear 100% o número de processos por tipo de pedido / medicamentos / requerido / </a:t>
            </a:r>
            <a:r>
              <a:rPr lang="pt-BR" sz="3500" dirty="0" err="1"/>
              <a:t>prescritor</a:t>
            </a:r>
            <a:r>
              <a:rPr lang="pt-BR" sz="3500" dirty="0"/>
              <a:t> / advogado </a:t>
            </a:r>
          </a:p>
          <a:p>
            <a:pPr>
              <a:buFont typeface="Wingdings" panose="05000000000000000000" pitchFamily="2" charset="2"/>
              <a:buChar char="ü"/>
            </a:pPr>
            <a:r>
              <a:rPr lang="pt-BR" sz="3500" dirty="0"/>
              <a:t>Número de decisões que determinaram a criação de políticas públicas </a:t>
            </a:r>
          </a:p>
          <a:p>
            <a:pPr>
              <a:buFont typeface="Wingdings" panose="05000000000000000000" pitchFamily="2" charset="2"/>
              <a:buChar char="ü"/>
            </a:pPr>
            <a:r>
              <a:rPr lang="pt-BR" sz="3500" dirty="0"/>
              <a:t>Número de decisões que acolhem total/parcialmente os pareceres técnicos do NATJUS </a:t>
            </a:r>
          </a:p>
          <a:p>
            <a:pPr>
              <a:buFont typeface="Wingdings" panose="05000000000000000000" pitchFamily="2" charset="2"/>
              <a:buChar char="ü"/>
            </a:pPr>
            <a:r>
              <a:rPr lang="pt-BR" sz="3500" dirty="0"/>
              <a:t>Número de casos solucionados extrajudicialmente nas Centrais de conciliação do Judiciário.</a:t>
            </a:r>
          </a:p>
          <a:p>
            <a:pPr>
              <a:buFont typeface="Wingdings" panose="05000000000000000000" pitchFamily="2" charset="2"/>
              <a:buChar char="ü"/>
            </a:pPr>
            <a:r>
              <a:rPr lang="pt-BR" sz="3500" dirty="0"/>
              <a:t>Número de vítimas efetivas e potenciais – preferência na tramitação.</a:t>
            </a:r>
          </a:p>
        </p:txBody>
      </p:sp>
      <p:pic>
        <p:nvPicPr>
          <p:cNvPr id="2" name="Imagem 1"/>
          <p:cNvPicPr>
            <a:picLocks noChangeAspect="1"/>
          </p:cNvPicPr>
          <p:nvPr/>
        </p:nvPicPr>
        <p:blipFill>
          <a:blip r:embed="rId2"/>
          <a:stretch>
            <a:fillRect/>
          </a:stretch>
        </p:blipFill>
        <p:spPr>
          <a:xfrm>
            <a:off x="1257386" y="94390"/>
            <a:ext cx="10174824" cy="1153518"/>
          </a:xfrm>
          <a:prstGeom prst="rect">
            <a:avLst/>
          </a:prstGeom>
        </p:spPr>
      </p:pic>
    </p:spTree>
    <p:extLst>
      <p:ext uri="{BB962C8B-B14F-4D97-AF65-F5344CB8AC3E}">
        <p14:creationId xmlns:p14="http://schemas.microsoft.com/office/powerpoint/2010/main" val="2061762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Conteúdo 2"/>
          <p:cNvSpPr txBox="1">
            <a:spLocks/>
          </p:cNvSpPr>
          <p:nvPr/>
        </p:nvSpPr>
        <p:spPr>
          <a:xfrm>
            <a:off x="683046" y="1336043"/>
            <a:ext cx="11301470" cy="4877471"/>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3600" b="1" dirty="0" smtClean="0"/>
              <a:t>Indicadores LIODS</a:t>
            </a:r>
          </a:p>
          <a:p>
            <a:pPr marL="0" indent="0" algn="ctr">
              <a:buNone/>
            </a:pPr>
            <a:endParaRPr lang="pt-BR" b="1" dirty="0" smtClean="0"/>
          </a:p>
          <a:p>
            <a:pPr>
              <a:buFont typeface="Wingdings" panose="05000000000000000000" pitchFamily="2" charset="2"/>
              <a:buChar char="ü"/>
            </a:pPr>
            <a:r>
              <a:rPr lang="pt-BR" sz="3300" dirty="0"/>
              <a:t>Número de ações coletivas; </a:t>
            </a:r>
            <a:endParaRPr lang="pt-BR" sz="3300" dirty="0" smtClean="0"/>
          </a:p>
          <a:p>
            <a:pPr>
              <a:buFont typeface="Wingdings" panose="05000000000000000000" pitchFamily="2" charset="2"/>
              <a:buChar char="ü"/>
            </a:pPr>
            <a:r>
              <a:rPr lang="pt-BR" sz="3300" dirty="0" smtClean="0"/>
              <a:t>Tipos </a:t>
            </a:r>
            <a:r>
              <a:rPr lang="pt-BR" sz="3300" dirty="0"/>
              <a:t>de medicamentos/tratamentos demandados para verificar vazios administrativos </a:t>
            </a:r>
          </a:p>
          <a:p>
            <a:pPr>
              <a:buFont typeface="Wingdings" panose="05000000000000000000" pitchFamily="2" charset="2"/>
              <a:buChar char="ü"/>
            </a:pPr>
            <a:r>
              <a:rPr lang="pt-BR" sz="3300" dirty="0"/>
              <a:t>Número de ações de mau uso de recurso público na educação/saúde</a:t>
            </a:r>
          </a:p>
          <a:p>
            <a:pPr>
              <a:buFont typeface="Wingdings" panose="05000000000000000000" pitchFamily="2" charset="2"/>
              <a:buChar char="ü"/>
            </a:pPr>
            <a:r>
              <a:rPr lang="pt-BR" sz="3300" dirty="0"/>
              <a:t>Número de </a:t>
            </a:r>
            <a:r>
              <a:rPr lang="pt-BR" sz="3300" dirty="0" err="1"/>
              <a:t>NatJus</a:t>
            </a:r>
            <a:r>
              <a:rPr lang="pt-BR" sz="3300" dirty="0"/>
              <a:t> ou porcentagem de </a:t>
            </a:r>
            <a:r>
              <a:rPr lang="pt-BR" sz="3300" dirty="0" err="1"/>
              <a:t>UFs</a:t>
            </a:r>
            <a:r>
              <a:rPr lang="pt-BR" sz="3300" dirty="0"/>
              <a:t> que possuem </a:t>
            </a:r>
          </a:p>
          <a:p>
            <a:pPr>
              <a:buFont typeface="Wingdings" panose="05000000000000000000" pitchFamily="2" charset="2"/>
              <a:buChar char="ü"/>
            </a:pPr>
            <a:r>
              <a:rPr lang="pt-BR" sz="3300" dirty="0"/>
              <a:t>Tempo de tramitação das ações para garantia de tratamento a doentes graves </a:t>
            </a:r>
          </a:p>
          <a:p>
            <a:pPr>
              <a:buFont typeface="Wingdings" panose="05000000000000000000" pitchFamily="2" charset="2"/>
              <a:buChar char="ü"/>
            </a:pPr>
            <a:r>
              <a:rPr lang="pt-BR" sz="3300" dirty="0"/>
              <a:t>Número de ações sobre acidentes de trabalho e doenças ocupacionais </a:t>
            </a:r>
          </a:p>
          <a:p>
            <a:pPr>
              <a:buFont typeface="Wingdings" panose="05000000000000000000" pitchFamily="2" charset="2"/>
              <a:buChar char="ü"/>
            </a:pPr>
            <a:r>
              <a:rPr lang="pt-BR" sz="3300" dirty="0"/>
              <a:t>Número de ações que discutem patentes de medicamentos</a:t>
            </a:r>
          </a:p>
          <a:p>
            <a:pPr>
              <a:buFont typeface="Wingdings" panose="05000000000000000000" pitchFamily="2" charset="2"/>
              <a:buChar char="ü"/>
            </a:pPr>
            <a:r>
              <a:rPr lang="pt-BR" sz="3300" dirty="0"/>
              <a:t>Número de decisões estruturantes na área de saúde e educação (visando alterar/melhorar/instituir políticas públicas)</a:t>
            </a:r>
          </a:p>
          <a:p>
            <a:pPr>
              <a:buFont typeface="Wingdings" panose="05000000000000000000" pitchFamily="2" charset="2"/>
              <a:buChar char="ü"/>
            </a:pPr>
            <a:r>
              <a:rPr lang="pt-BR" sz="3300" dirty="0"/>
              <a:t>Número de decisões que garantem o aporte mínimo vinculado a saúde</a:t>
            </a:r>
          </a:p>
          <a:p>
            <a:pPr>
              <a:buFont typeface="Wingdings" panose="05000000000000000000" pitchFamily="2" charset="2"/>
              <a:buChar char="ü"/>
            </a:pPr>
            <a:r>
              <a:rPr lang="pt-BR" sz="3300" dirty="0"/>
              <a:t>Número de ações que discutem vagas em leitos de UTI neonatal </a:t>
            </a:r>
          </a:p>
          <a:p>
            <a:pPr>
              <a:buFont typeface="Wingdings" panose="05000000000000000000" pitchFamily="2" charset="2"/>
              <a:buChar char="ü"/>
            </a:pPr>
            <a:r>
              <a:rPr lang="pt-BR" sz="3300" dirty="0"/>
              <a:t>Número ou porcentagem de ações que deferem acesso a medicamentos ou tratamentos que compões o rol do </a:t>
            </a:r>
            <a:r>
              <a:rPr lang="pt-BR" sz="3300" dirty="0" smtClean="0"/>
              <a:t>SUS</a:t>
            </a:r>
          </a:p>
          <a:p>
            <a:pPr>
              <a:buFont typeface="Wingdings" panose="05000000000000000000" pitchFamily="2" charset="2"/>
              <a:buChar char="ü"/>
            </a:pPr>
            <a:r>
              <a:rPr lang="pt-BR" sz="3300" dirty="0"/>
              <a:t>Número de ações envolvendo medicamentos e tratamentos por tipo </a:t>
            </a:r>
          </a:p>
          <a:p>
            <a:pPr>
              <a:buFont typeface="Wingdings" panose="05000000000000000000" pitchFamily="2" charset="2"/>
              <a:buChar char="ü"/>
            </a:pPr>
            <a:endParaRPr lang="pt-BR" sz="3500" dirty="0"/>
          </a:p>
        </p:txBody>
      </p:sp>
      <p:pic>
        <p:nvPicPr>
          <p:cNvPr id="2" name="Imagem 1"/>
          <p:cNvPicPr>
            <a:picLocks noChangeAspect="1"/>
          </p:cNvPicPr>
          <p:nvPr/>
        </p:nvPicPr>
        <p:blipFill>
          <a:blip r:embed="rId2"/>
          <a:stretch>
            <a:fillRect/>
          </a:stretch>
        </p:blipFill>
        <p:spPr>
          <a:xfrm>
            <a:off x="1246369" y="105407"/>
            <a:ext cx="10174824" cy="1153518"/>
          </a:xfrm>
          <a:prstGeom prst="rect">
            <a:avLst/>
          </a:prstGeom>
        </p:spPr>
      </p:pic>
    </p:spTree>
    <p:extLst>
      <p:ext uri="{BB962C8B-B14F-4D97-AF65-F5344CB8AC3E}">
        <p14:creationId xmlns:p14="http://schemas.microsoft.com/office/powerpoint/2010/main" val="662904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Conteúdo 2"/>
          <p:cNvSpPr txBox="1">
            <a:spLocks/>
          </p:cNvSpPr>
          <p:nvPr/>
        </p:nvSpPr>
        <p:spPr>
          <a:xfrm>
            <a:off x="694063" y="1388125"/>
            <a:ext cx="11301470" cy="4642221"/>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5000" b="1" dirty="0" smtClean="0"/>
              <a:t>Indicadores LIODS</a:t>
            </a:r>
          </a:p>
          <a:p>
            <a:pPr marL="0" indent="0" algn="ctr">
              <a:buNone/>
            </a:pPr>
            <a:endParaRPr lang="pt-BR" b="1" dirty="0" smtClean="0"/>
          </a:p>
          <a:p>
            <a:pPr algn="just">
              <a:buFont typeface="Wingdings" panose="05000000000000000000" pitchFamily="2" charset="2"/>
              <a:buChar char="ü"/>
            </a:pPr>
            <a:r>
              <a:rPr lang="pt-BR" sz="4500" dirty="0" smtClean="0"/>
              <a:t>Estatística </a:t>
            </a:r>
            <a:r>
              <a:rPr lang="pt-BR" sz="4500" dirty="0"/>
              <a:t>envolvendo medicamentos e tratamentos por mais frequentes e por ordem decrescente </a:t>
            </a:r>
          </a:p>
          <a:p>
            <a:pPr algn="just">
              <a:buFont typeface="Wingdings" panose="05000000000000000000" pitchFamily="2" charset="2"/>
              <a:buChar char="ü"/>
            </a:pPr>
            <a:r>
              <a:rPr lang="pt-BR" sz="4500" dirty="0"/>
              <a:t>Identificação das causas mais frequentes de falta de medicamentos e de tratamentos </a:t>
            </a:r>
            <a:r>
              <a:rPr lang="pt-BR" sz="4500" dirty="0" err="1"/>
              <a:t>judicializados</a:t>
            </a:r>
            <a:r>
              <a:rPr lang="pt-BR" sz="4500" dirty="0"/>
              <a:t> </a:t>
            </a:r>
          </a:p>
          <a:p>
            <a:pPr algn="just">
              <a:buFont typeface="Wingdings" panose="05000000000000000000" pitchFamily="2" charset="2"/>
              <a:buChar char="ü"/>
            </a:pPr>
            <a:r>
              <a:rPr lang="pt-BR" sz="4500" dirty="0"/>
              <a:t>Percentual de ações e serviços individualizados por procedimento, exames, cirurgias, consultas, UTI, que estão deferidos pelo Judiciário</a:t>
            </a:r>
          </a:p>
          <a:p>
            <a:pPr algn="just">
              <a:buFont typeface="Wingdings" panose="05000000000000000000" pitchFamily="2" charset="2"/>
              <a:buChar char="ü"/>
            </a:pPr>
            <a:r>
              <a:rPr lang="pt-BR" sz="4500" dirty="0"/>
              <a:t>Porcentagem de deferimento de medicamentos fora dos protocolos clínicos e diretrizes terapêuticas, sem demonstrar ineficiência dos medicamentos preconizado pelo SUS </a:t>
            </a:r>
          </a:p>
          <a:p>
            <a:pPr algn="just">
              <a:buFont typeface="Wingdings" panose="05000000000000000000" pitchFamily="2" charset="2"/>
              <a:buChar char="ü"/>
            </a:pPr>
            <a:r>
              <a:rPr lang="pt-BR" sz="4500" dirty="0"/>
              <a:t>Antecipar a perícia médica nos casos de ações relacionadas à </a:t>
            </a:r>
            <a:r>
              <a:rPr lang="pt-BR" sz="4500" dirty="0" err="1"/>
              <a:t>judicialização</a:t>
            </a:r>
            <a:r>
              <a:rPr lang="pt-BR" sz="4500" dirty="0"/>
              <a:t> da saúde, antes da análise da tutela </a:t>
            </a:r>
          </a:p>
          <a:p>
            <a:pPr algn="just">
              <a:buFont typeface="Wingdings" panose="05000000000000000000" pitchFamily="2" charset="2"/>
              <a:buChar char="ü"/>
            </a:pPr>
            <a:r>
              <a:rPr lang="pt-BR" sz="4500" dirty="0"/>
              <a:t>Mapear 100% o número de processos por tipo de pedido / medicamentos / requerido / </a:t>
            </a:r>
            <a:r>
              <a:rPr lang="pt-BR" sz="4500" dirty="0" err="1"/>
              <a:t>prescritor</a:t>
            </a:r>
            <a:r>
              <a:rPr lang="pt-BR" sz="4500" dirty="0"/>
              <a:t> / advogado </a:t>
            </a:r>
          </a:p>
          <a:p>
            <a:pPr algn="just">
              <a:buFont typeface="Wingdings" panose="05000000000000000000" pitchFamily="2" charset="2"/>
              <a:buChar char="ü"/>
            </a:pPr>
            <a:r>
              <a:rPr lang="pt-BR" sz="4500" dirty="0"/>
              <a:t> Número de ações que envolvem falta de vagas/fila (especialidade, cirurgias, vagas em UTI, </a:t>
            </a:r>
            <a:r>
              <a:rPr lang="pt-BR" sz="4500" dirty="0" err="1"/>
              <a:t>etc</a:t>
            </a:r>
            <a:r>
              <a:rPr lang="pt-BR" sz="4500" dirty="0"/>
              <a:t>) para indicar descumprimento da </a:t>
            </a:r>
            <a:r>
              <a:rPr lang="pt-BR" sz="4500" dirty="0" smtClean="0"/>
              <a:t>política</a:t>
            </a:r>
          </a:p>
          <a:p>
            <a:pPr algn="just">
              <a:buFont typeface="Wingdings" panose="05000000000000000000" pitchFamily="2" charset="2"/>
              <a:buChar char="ü"/>
            </a:pPr>
            <a:r>
              <a:rPr lang="pt-BR" sz="4500" dirty="0"/>
              <a:t>Número de ações de mau uso de recurso público na educação/saúde</a:t>
            </a:r>
          </a:p>
          <a:p>
            <a:pPr algn="just">
              <a:buFont typeface="Wingdings" panose="05000000000000000000" pitchFamily="2" charset="2"/>
              <a:buChar char="ü"/>
            </a:pPr>
            <a:r>
              <a:rPr lang="pt-BR" sz="4500" dirty="0"/>
              <a:t>Número de ações que discutem patentes de medicamentos</a:t>
            </a:r>
          </a:p>
          <a:p>
            <a:pPr algn="just">
              <a:buFont typeface="Wingdings" panose="05000000000000000000" pitchFamily="2" charset="2"/>
              <a:buChar char="ü"/>
            </a:pPr>
            <a:r>
              <a:rPr lang="pt-BR" sz="4500" dirty="0"/>
              <a:t>Número de decisões estruturantes na área de saúde e educação (visando alterar/melhorar/instituir políticas públicas)</a:t>
            </a:r>
          </a:p>
          <a:p>
            <a:pPr>
              <a:buFont typeface="Wingdings" panose="05000000000000000000" pitchFamily="2" charset="2"/>
              <a:buChar char="ü"/>
            </a:pPr>
            <a:endParaRPr lang="pt-BR" sz="3500" dirty="0"/>
          </a:p>
        </p:txBody>
      </p:sp>
      <p:pic>
        <p:nvPicPr>
          <p:cNvPr id="2" name="Imagem 1"/>
          <p:cNvPicPr>
            <a:picLocks noChangeAspect="1"/>
          </p:cNvPicPr>
          <p:nvPr/>
        </p:nvPicPr>
        <p:blipFill>
          <a:blip r:embed="rId2"/>
          <a:stretch>
            <a:fillRect/>
          </a:stretch>
        </p:blipFill>
        <p:spPr>
          <a:xfrm>
            <a:off x="1257386" y="94389"/>
            <a:ext cx="10174824" cy="1153518"/>
          </a:xfrm>
          <a:prstGeom prst="rect">
            <a:avLst/>
          </a:prstGeom>
        </p:spPr>
      </p:pic>
    </p:spTree>
    <p:extLst>
      <p:ext uri="{BB962C8B-B14F-4D97-AF65-F5344CB8AC3E}">
        <p14:creationId xmlns:p14="http://schemas.microsoft.com/office/powerpoint/2010/main" val="2697949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Conteúdo 2"/>
          <p:cNvSpPr txBox="1">
            <a:spLocks/>
          </p:cNvSpPr>
          <p:nvPr/>
        </p:nvSpPr>
        <p:spPr>
          <a:xfrm>
            <a:off x="694063" y="1388125"/>
            <a:ext cx="11301470" cy="4642221"/>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3600" b="1" dirty="0" smtClean="0"/>
              <a:t>Indicadores LIODS</a:t>
            </a:r>
          </a:p>
          <a:p>
            <a:pPr marL="0" indent="0" algn="just">
              <a:buNone/>
            </a:pPr>
            <a:endParaRPr lang="pt-BR" b="1" dirty="0" smtClean="0"/>
          </a:p>
          <a:p>
            <a:pPr algn="just">
              <a:buFont typeface="Wingdings" panose="05000000000000000000" pitchFamily="2" charset="2"/>
              <a:buChar char="ü"/>
            </a:pPr>
            <a:r>
              <a:rPr lang="pt-BR" sz="3500" dirty="0"/>
              <a:t>Estatística envolvendo medicamentos e tratamentos por mais frequentes e por ordem decrescente </a:t>
            </a:r>
          </a:p>
          <a:p>
            <a:pPr algn="just">
              <a:buFont typeface="Wingdings" panose="05000000000000000000" pitchFamily="2" charset="2"/>
              <a:buChar char="ü"/>
            </a:pPr>
            <a:r>
              <a:rPr lang="pt-BR" sz="3500" dirty="0"/>
              <a:t>Identificação das causas mais frequentes de falta de medicamentos e de tratamentos </a:t>
            </a:r>
            <a:r>
              <a:rPr lang="pt-BR" sz="3500" dirty="0" err="1"/>
              <a:t>judicializados</a:t>
            </a:r>
            <a:r>
              <a:rPr lang="pt-BR" sz="3500" dirty="0"/>
              <a:t> </a:t>
            </a:r>
          </a:p>
          <a:p>
            <a:pPr algn="just">
              <a:buFont typeface="Wingdings" panose="05000000000000000000" pitchFamily="2" charset="2"/>
              <a:buChar char="ü"/>
            </a:pPr>
            <a:r>
              <a:rPr lang="pt-BR" sz="3500" dirty="0"/>
              <a:t>Percentual de ações e serviços individualizados por procedimento, exames, cirurgias, consultas, UTI, que estão deferidos pelo Judiciário</a:t>
            </a:r>
          </a:p>
          <a:p>
            <a:pPr algn="just">
              <a:buFont typeface="Wingdings" panose="05000000000000000000" pitchFamily="2" charset="2"/>
              <a:buChar char="ü"/>
            </a:pPr>
            <a:r>
              <a:rPr lang="pt-BR" sz="3500" dirty="0"/>
              <a:t>Porcentagem de deferimento de medicamentos fora dos protocolos clínicos e diretrizes terapêuticas, sem demonstrar ineficiência dos medicamentos preconizado pelo SUS </a:t>
            </a:r>
          </a:p>
          <a:p>
            <a:pPr algn="just">
              <a:buFont typeface="Wingdings" panose="05000000000000000000" pitchFamily="2" charset="2"/>
              <a:buChar char="ü"/>
            </a:pPr>
            <a:r>
              <a:rPr lang="pt-BR" sz="3500" dirty="0"/>
              <a:t>Antecipar a perícia médica nos casos de ações relacionadas à </a:t>
            </a:r>
            <a:r>
              <a:rPr lang="pt-BR" sz="3500" dirty="0" err="1"/>
              <a:t>judicialização</a:t>
            </a:r>
            <a:r>
              <a:rPr lang="pt-BR" sz="3500" dirty="0"/>
              <a:t> da saúde, antes da análise da tutela </a:t>
            </a:r>
          </a:p>
          <a:p>
            <a:pPr algn="just">
              <a:buFont typeface="Wingdings" panose="05000000000000000000" pitchFamily="2" charset="2"/>
              <a:buChar char="ü"/>
            </a:pPr>
            <a:r>
              <a:rPr lang="pt-BR" sz="3500" dirty="0"/>
              <a:t>Mapear 100% o número de processos por tipo de pedido / medicamentos / requerido / </a:t>
            </a:r>
            <a:r>
              <a:rPr lang="pt-BR" sz="3500" dirty="0" err="1"/>
              <a:t>prescritor</a:t>
            </a:r>
            <a:r>
              <a:rPr lang="pt-BR" sz="3500" dirty="0"/>
              <a:t> / advogado </a:t>
            </a:r>
          </a:p>
          <a:p>
            <a:pPr algn="just">
              <a:buFont typeface="Wingdings" panose="05000000000000000000" pitchFamily="2" charset="2"/>
              <a:buChar char="ü"/>
            </a:pPr>
            <a:r>
              <a:rPr lang="pt-BR" sz="3500" dirty="0"/>
              <a:t>Número de decisões que determinaram a criação de políticas públicas </a:t>
            </a:r>
          </a:p>
          <a:p>
            <a:pPr algn="just">
              <a:buFont typeface="Wingdings" panose="05000000000000000000" pitchFamily="2" charset="2"/>
              <a:buChar char="ü"/>
            </a:pPr>
            <a:r>
              <a:rPr lang="pt-BR" sz="3500" dirty="0"/>
              <a:t>Número de decisões que acolhem total/parcialmente os pareceres técnicos do NATJUS </a:t>
            </a:r>
          </a:p>
          <a:p>
            <a:pPr algn="just">
              <a:buFont typeface="Wingdings" panose="05000000000000000000" pitchFamily="2" charset="2"/>
              <a:buChar char="ü"/>
            </a:pPr>
            <a:r>
              <a:rPr lang="pt-BR" sz="3500" dirty="0"/>
              <a:t>Número de casos solucionados extrajudicialmente nas Centrais de conciliação do Judiciário.</a:t>
            </a:r>
          </a:p>
          <a:p>
            <a:pPr algn="just">
              <a:buFont typeface="Wingdings" panose="05000000000000000000" pitchFamily="2" charset="2"/>
              <a:buChar char="ü"/>
            </a:pPr>
            <a:r>
              <a:rPr lang="pt-BR" sz="3500" dirty="0"/>
              <a:t>Número de vítimas efetivas e potenciais – preferência na tramitação.</a:t>
            </a:r>
          </a:p>
        </p:txBody>
      </p:sp>
      <p:pic>
        <p:nvPicPr>
          <p:cNvPr id="2" name="Imagem 1"/>
          <p:cNvPicPr>
            <a:picLocks noChangeAspect="1"/>
          </p:cNvPicPr>
          <p:nvPr/>
        </p:nvPicPr>
        <p:blipFill>
          <a:blip r:embed="rId2"/>
          <a:stretch>
            <a:fillRect/>
          </a:stretch>
        </p:blipFill>
        <p:spPr>
          <a:xfrm>
            <a:off x="1257386" y="127440"/>
            <a:ext cx="10174824" cy="1153518"/>
          </a:xfrm>
          <a:prstGeom prst="rect">
            <a:avLst/>
          </a:prstGeom>
        </p:spPr>
      </p:pic>
    </p:spTree>
    <p:extLst>
      <p:ext uri="{BB962C8B-B14F-4D97-AF65-F5344CB8AC3E}">
        <p14:creationId xmlns:p14="http://schemas.microsoft.com/office/powerpoint/2010/main" val="2784062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p:cNvSpPr>
            <a:spLocks noGrp="1"/>
          </p:cNvSpPr>
          <p:nvPr>
            <p:ph idx="1"/>
          </p:nvPr>
        </p:nvSpPr>
        <p:spPr>
          <a:xfrm>
            <a:off x="838200" y="1302992"/>
            <a:ext cx="11060017" cy="4727355"/>
          </a:xfrm>
        </p:spPr>
        <p:txBody>
          <a:bodyPr>
            <a:normAutofit fontScale="62500" lnSpcReduction="20000"/>
          </a:bodyPr>
          <a:lstStyle/>
          <a:p>
            <a:pPr marL="0" indent="0" algn="just">
              <a:buNone/>
            </a:pPr>
            <a:endParaRPr lang="pt-BR" sz="3800" b="1" dirty="0" smtClean="0"/>
          </a:p>
          <a:p>
            <a:pPr algn="just">
              <a:buFont typeface="Wingdings" panose="05000000000000000000" pitchFamily="2" charset="2"/>
              <a:buChar char="ü"/>
            </a:pPr>
            <a:r>
              <a:rPr lang="pt-BR" sz="3800" dirty="0"/>
              <a:t>Discriminação de gênero; </a:t>
            </a:r>
            <a:r>
              <a:rPr lang="pt-BR" sz="3800" dirty="0" smtClean="0"/>
              <a:t>Transexual</a:t>
            </a:r>
            <a:r>
              <a:rPr lang="pt-BR" sz="3800" dirty="0"/>
              <a:t>/ </a:t>
            </a:r>
            <a:r>
              <a:rPr lang="pt-BR" sz="3800" dirty="0" err="1" smtClean="0"/>
              <a:t>transexualidade</a:t>
            </a:r>
            <a:r>
              <a:rPr lang="pt-BR" sz="3800" dirty="0" smtClean="0"/>
              <a:t>/</a:t>
            </a:r>
            <a:r>
              <a:rPr lang="pt-BR" sz="3800" dirty="0" err="1" smtClean="0"/>
              <a:t>transexualizador</a:t>
            </a:r>
            <a:r>
              <a:rPr lang="pt-BR" sz="3800" dirty="0" smtClean="0"/>
              <a:t>; Orientação sexual; Identidade </a:t>
            </a:r>
            <a:r>
              <a:rPr lang="pt-BR" sz="3800" dirty="0"/>
              <a:t>de </a:t>
            </a:r>
            <a:r>
              <a:rPr lang="pt-BR" sz="3800" dirty="0" smtClean="0"/>
              <a:t>gênero; Nome social</a:t>
            </a:r>
          </a:p>
          <a:p>
            <a:pPr algn="just">
              <a:buFont typeface="Wingdings" panose="05000000000000000000" pitchFamily="2" charset="2"/>
              <a:buChar char="ü"/>
            </a:pPr>
            <a:r>
              <a:rPr lang="pt-BR" sz="3800" dirty="0"/>
              <a:t>Violência doméstica; </a:t>
            </a:r>
            <a:r>
              <a:rPr lang="pt-BR" sz="3800" dirty="0" err="1"/>
              <a:t>Feminicídio</a:t>
            </a:r>
            <a:r>
              <a:rPr lang="pt-BR" sz="3800" dirty="0"/>
              <a:t>; Violência sexual; Estupro; Violência de gênero</a:t>
            </a:r>
            <a:r>
              <a:rPr lang="pt-BR" sz="3800" dirty="0" smtClean="0"/>
              <a:t>.</a:t>
            </a:r>
          </a:p>
          <a:p>
            <a:pPr algn="just">
              <a:buFont typeface="Wingdings" panose="05000000000000000000" pitchFamily="2" charset="2"/>
              <a:buChar char="ü"/>
            </a:pPr>
            <a:r>
              <a:rPr lang="pt-BR" sz="3800" dirty="0"/>
              <a:t>Casamento precoce; Casamento </a:t>
            </a:r>
            <a:r>
              <a:rPr lang="pt-BR" sz="3800" dirty="0" smtClean="0"/>
              <a:t>infantil</a:t>
            </a:r>
          </a:p>
          <a:p>
            <a:pPr algn="just">
              <a:buFont typeface="Wingdings" panose="05000000000000000000" pitchFamily="2" charset="2"/>
              <a:buChar char="ü"/>
            </a:pPr>
            <a:r>
              <a:rPr lang="pt-BR" sz="3800" dirty="0"/>
              <a:t>Creche; Transporte </a:t>
            </a:r>
            <a:r>
              <a:rPr lang="pt-BR" sz="3800" dirty="0" smtClean="0"/>
              <a:t>escolar</a:t>
            </a:r>
            <a:endParaRPr lang="pt-BR" sz="3800" dirty="0"/>
          </a:p>
          <a:p>
            <a:pPr algn="just">
              <a:buFont typeface="Wingdings" panose="05000000000000000000" pitchFamily="2" charset="2"/>
              <a:buChar char="ü"/>
            </a:pPr>
            <a:r>
              <a:rPr lang="pt-BR" sz="3800" dirty="0"/>
              <a:t>Cota </a:t>
            </a:r>
            <a:r>
              <a:rPr lang="pt-BR" sz="3800" dirty="0" smtClean="0"/>
              <a:t>eleitoral</a:t>
            </a:r>
          </a:p>
          <a:p>
            <a:pPr algn="just">
              <a:buFont typeface="Wingdings" panose="05000000000000000000" pitchFamily="2" charset="2"/>
              <a:buChar char="ü"/>
            </a:pPr>
            <a:r>
              <a:rPr lang="pt-BR" sz="3800" dirty="0"/>
              <a:t>Saúde sexual; Saúde reprodutiva; Direitos sexuais; Direitos reprodutivos</a:t>
            </a:r>
          </a:p>
          <a:p>
            <a:pPr algn="just">
              <a:buFont typeface="Wingdings" panose="05000000000000000000" pitchFamily="2" charset="2"/>
              <a:buChar char="ü"/>
            </a:pPr>
            <a:r>
              <a:rPr lang="pt-BR" sz="3800" dirty="0"/>
              <a:t>Aborto; Pré-natal; Mortalidade materna</a:t>
            </a:r>
          </a:p>
          <a:p>
            <a:pPr algn="just">
              <a:buFont typeface="Wingdings" panose="05000000000000000000" pitchFamily="2" charset="2"/>
              <a:buChar char="ü"/>
            </a:pPr>
            <a:r>
              <a:rPr lang="pt-BR" sz="3800" dirty="0"/>
              <a:t>HIV/ Aids</a:t>
            </a:r>
            <a:r>
              <a:rPr lang="pt-BR" sz="3800" dirty="0" smtClean="0"/>
              <a:t>.</a:t>
            </a:r>
          </a:p>
          <a:p>
            <a:pPr algn="just">
              <a:buFont typeface="Wingdings" panose="05000000000000000000" pitchFamily="2" charset="2"/>
              <a:buChar char="ü"/>
            </a:pPr>
            <a:r>
              <a:rPr lang="pt-BR" sz="3800" dirty="0"/>
              <a:t>Titularidade de unidade habitacional do programa Minha Casa, Minha </a:t>
            </a:r>
            <a:r>
              <a:rPr lang="pt-BR" sz="3800" dirty="0" smtClean="0"/>
              <a:t>Vida</a:t>
            </a:r>
          </a:p>
          <a:p>
            <a:pPr algn="just">
              <a:buFont typeface="Wingdings" panose="05000000000000000000" pitchFamily="2" charset="2"/>
              <a:buChar char="ü"/>
            </a:pPr>
            <a:r>
              <a:rPr lang="pt-BR" sz="3800" dirty="0"/>
              <a:t>Orçamento de gênero; Políticas para as mulheres.</a:t>
            </a:r>
          </a:p>
          <a:p>
            <a:pPr>
              <a:buFont typeface="Wingdings" panose="05000000000000000000" pitchFamily="2" charset="2"/>
              <a:buChar char="ü"/>
            </a:pPr>
            <a:endParaRPr lang="pt-BR" dirty="0" smtClean="0"/>
          </a:p>
          <a:p>
            <a:pPr>
              <a:buFont typeface="Wingdings" panose="05000000000000000000" pitchFamily="2" charset="2"/>
              <a:buChar char="ü"/>
            </a:pPr>
            <a:endParaRPr lang="pt-BR" dirty="0"/>
          </a:p>
          <a:p>
            <a:pPr>
              <a:buFont typeface="Wingdings" panose="05000000000000000000" pitchFamily="2" charset="2"/>
              <a:buChar char="ü"/>
            </a:pPr>
            <a:endParaRPr lang="pt-BR" dirty="0" smtClean="0"/>
          </a:p>
          <a:p>
            <a:pPr>
              <a:buFont typeface="Wingdings" panose="05000000000000000000" pitchFamily="2" charset="2"/>
              <a:buChar char="ü"/>
            </a:pPr>
            <a:endParaRPr lang="pt-BR" dirty="0" smtClean="0"/>
          </a:p>
        </p:txBody>
      </p:sp>
      <p:pic>
        <p:nvPicPr>
          <p:cNvPr id="2" name="Imagem 1"/>
          <p:cNvPicPr>
            <a:picLocks noChangeAspect="1"/>
          </p:cNvPicPr>
          <p:nvPr/>
        </p:nvPicPr>
        <p:blipFill>
          <a:blip r:embed="rId2"/>
          <a:stretch>
            <a:fillRect/>
          </a:stretch>
        </p:blipFill>
        <p:spPr>
          <a:xfrm>
            <a:off x="1236269" y="0"/>
            <a:ext cx="10174824" cy="1153518"/>
          </a:xfrm>
          <a:prstGeom prst="rect">
            <a:avLst/>
          </a:prstGeom>
        </p:spPr>
      </p:pic>
      <p:sp>
        <p:nvSpPr>
          <p:cNvPr id="4" name="CaixaDeTexto 3"/>
          <p:cNvSpPr txBox="1"/>
          <p:nvPr/>
        </p:nvSpPr>
        <p:spPr>
          <a:xfrm>
            <a:off x="2952520" y="1153518"/>
            <a:ext cx="6742323" cy="400110"/>
          </a:xfrm>
          <a:prstGeom prst="rect">
            <a:avLst/>
          </a:prstGeom>
          <a:noFill/>
        </p:spPr>
        <p:txBody>
          <a:bodyPr wrap="square" rtlCol="0">
            <a:spAutoFit/>
          </a:bodyPr>
          <a:lstStyle/>
          <a:p>
            <a:pPr algn="ctr"/>
            <a:r>
              <a:rPr lang="pt-BR" sz="2000" b="1" dirty="0" smtClean="0"/>
              <a:t>Palavras-Chave </a:t>
            </a:r>
            <a:endParaRPr lang="pt-BR" sz="2000" b="1" dirty="0"/>
          </a:p>
        </p:txBody>
      </p:sp>
    </p:spTree>
    <p:extLst>
      <p:ext uri="{BB962C8B-B14F-4D97-AF65-F5344CB8AC3E}">
        <p14:creationId xmlns:p14="http://schemas.microsoft.com/office/powerpoint/2010/main" val="2456436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097673" y="220338"/>
            <a:ext cx="10256127" cy="1139570"/>
          </a:xfrm>
          <a:prstGeom prst="rect">
            <a:avLst/>
          </a:prstGeom>
        </p:spPr>
      </p:pic>
      <p:pic>
        <p:nvPicPr>
          <p:cNvPr id="7" name="Imagem 6"/>
          <p:cNvPicPr>
            <a:picLocks noChangeAspect="1"/>
          </p:cNvPicPr>
          <p:nvPr/>
        </p:nvPicPr>
        <p:blipFill>
          <a:blip r:embed="rId3"/>
          <a:stretch>
            <a:fillRect/>
          </a:stretch>
        </p:blipFill>
        <p:spPr>
          <a:xfrm>
            <a:off x="216723" y="1544934"/>
            <a:ext cx="5787470" cy="4408019"/>
          </a:xfrm>
          <a:prstGeom prst="rect">
            <a:avLst/>
          </a:prstGeom>
        </p:spPr>
      </p:pic>
      <p:pic>
        <p:nvPicPr>
          <p:cNvPr id="8" name="Imagem 7"/>
          <p:cNvPicPr>
            <a:picLocks noChangeAspect="1"/>
          </p:cNvPicPr>
          <p:nvPr/>
        </p:nvPicPr>
        <p:blipFill>
          <a:blip r:embed="rId4"/>
          <a:stretch>
            <a:fillRect/>
          </a:stretch>
        </p:blipFill>
        <p:spPr>
          <a:xfrm>
            <a:off x="6230554" y="1707615"/>
            <a:ext cx="5728562" cy="4124153"/>
          </a:xfrm>
          <a:prstGeom prst="rect">
            <a:avLst/>
          </a:prstGeom>
        </p:spPr>
      </p:pic>
    </p:spTree>
    <p:extLst>
      <p:ext uri="{BB962C8B-B14F-4D97-AF65-F5344CB8AC3E}">
        <p14:creationId xmlns:p14="http://schemas.microsoft.com/office/powerpoint/2010/main" val="586589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097673" y="220338"/>
            <a:ext cx="10256127" cy="1139570"/>
          </a:xfrm>
          <a:prstGeom prst="rect">
            <a:avLst/>
          </a:prstGeom>
        </p:spPr>
      </p:pic>
      <p:pic>
        <p:nvPicPr>
          <p:cNvPr id="2" name="Imagem 1"/>
          <p:cNvPicPr>
            <a:picLocks noChangeAspect="1"/>
          </p:cNvPicPr>
          <p:nvPr/>
        </p:nvPicPr>
        <p:blipFill>
          <a:blip r:embed="rId3"/>
          <a:stretch>
            <a:fillRect/>
          </a:stretch>
        </p:blipFill>
        <p:spPr>
          <a:xfrm>
            <a:off x="3096177" y="1872868"/>
            <a:ext cx="6259118" cy="3849190"/>
          </a:xfrm>
          <a:prstGeom prst="rect">
            <a:avLst/>
          </a:prstGeom>
        </p:spPr>
      </p:pic>
    </p:spTree>
    <p:extLst>
      <p:ext uri="{BB962C8B-B14F-4D97-AF65-F5344CB8AC3E}">
        <p14:creationId xmlns:p14="http://schemas.microsoft.com/office/powerpoint/2010/main" val="1784585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43274" y="1248991"/>
            <a:ext cx="7164924" cy="662782"/>
          </a:xfrm>
        </p:spPr>
        <p:txBody>
          <a:bodyPr>
            <a:normAutofit/>
          </a:bodyPr>
          <a:lstStyle/>
          <a:p>
            <a:pPr algn="ctr"/>
            <a:r>
              <a:rPr lang="pt-BR" sz="2000" b="1" dirty="0" smtClean="0"/>
              <a:t>Indicadores IPEA</a:t>
            </a:r>
            <a:endParaRPr lang="pt-BR" sz="2000" b="1" dirty="0"/>
          </a:p>
        </p:txBody>
      </p:sp>
      <p:sp>
        <p:nvSpPr>
          <p:cNvPr id="3" name="Espaço Reservado para Conteúdo 2"/>
          <p:cNvSpPr>
            <a:spLocks noGrp="1"/>
          </p:cNvSpPr>
          <p:nvPr>
            <p:ph idx="1"/>
          </p:nvPr>
        </p:nvSpPr>
        <p:spPr>
          <a:xfrm>
            <a:off x="518999" y="1756652"/>
            <a:ext cx="11413474" cy="4538950"/>
          </a:xfrm>
        </p:spPr>
        <p:txBody>
          <a:bodyPr>
            <a:noAutofit/>
          </a:bodyPr>
          <a:lstStyle/>
          <a:p>
            <a:pPr>
              <a:buFont typeface="Wingdings" panose="05000000000000000000" pitchFamily="2" charset="2"/>
              <a:buChar char="ü"/>
            </a:pPr>
            <a:r>
              <a:rPr lang="pt-BR" sz="1550" dirty="0" smtClean="0"/>
              <a:t> Assédio moral e sexual: i) Número de notificações, </a:t>
            </a:r>
            <a:r>
              <a:rPr lang="pt-BR" sz="1550" dirty="0" err="1" smtClean="0"/>
              <a:t>ii</a:t>
            </a:r>
            <a:r>
              <a:rPr lang="pt-BR" sz="1550" dirty="0" smtClean="0"/>
              <a:t>) Processos administrativos e judiciais, </a:t>
            </a:r>
            <a:r>
              <a:rPr lang="pt-BR" sz="1550" dirty="0" err="1" smtClean="0"/>
              <a:t>iii</a:t>
            </a:r>
            <a:r>
              <a:rPr lang="pt-BR" sz="1550" dirty="0" smtClean="0"/>
              <a:t>) o proporção quanto ao desfecho (condenações, absolvições...), </a:t>
            </a:r>
            <a:r>
              <a:rPr lang="pt-BR" sz="1550" dirty="0" err="1" smtClean="0"/>
              <a:t>iv</a:t>
            </a:r>
            <a:r>
              <a:rPr lang="pt-BR" sz="1550" dirty="0" smtClean="0"/>
              <a:t>) Dentro e fora do judiciário, servidores e estagiários, relacionados à discriminação por gênero (seria feito em relação a processos internos e na justiça no trabalho); </a:t>
            </a:r>
          </a:p>
          <a:p>
            <a:pPr>
              <a:buFont typeface="Wingdings" panose="05000000000000000000" pitchFamily="2" charset="2"/>
              <a:buChar char="ü"/>
            </a:pPr>
            <a:r>
              <a:rPr lang="pt-BR" sz="1550" dirty="0" smtClean="0"/>
              <a:t>Número de processos criminais relacionados a homofobia; Tempo médio de processos criminais de homofobia, Proporção quanto ao Desfecho (Condenação, Absolvição...) de processos criminais relacionados a homofobia; </a:t>
            </a:r>
          </a:p>
          <a:p>
            <a:pPr>
              <a:buFont typeface="Wingdings" panose="05000000000000000000" pitchFamily="2" charset="2"/>
              <a:buChar char="ü"/>
            </a:pPr>
            <a:r>
              <a:rPr lang="pt-BR" sz="1550" dirty="0" smtClean="0"/>
              <a:t>Proporção de Tribunais que adotaram normas sobre  o uso e registro do nome social;</a:t>
            </a:r>
          </a:p>
          <a:p>
            <a:pPr>
              <a:buFont typeface="Wingdings" panose="05000000000000000000" pitchFamily="2" charset="2"/>
              <a:buChar char="ü"/>
            </a:pPr>
            <a:r>
              <a:rPr lang="pt-BR" sz="1550" dirty="0" smtClean="0"/>
              <a:t>Número de processos mulheres que ajuizaram ações envolvendo pedidos relacionados à discriminação por gênero, Tempo médio de processos mulheres que ajuizaram ações envolvendo pedidos relacionados à discriminação por gênero;</a:t>
            </a:r>
          </a:p>
          <a:p>
            <a:pPr>
              <a:buFont typeface="Wingdings" panose="05000000000000000000" pitchFamily="2" charset="2"/>
              <a:buChar char="ü"/>
            </a:pPr>
            <a:r>
              <a:rPr lang="pt-BR" sz="1550" dirty="0" smtClean="0"/>
              <a:t>Proporção quanto ao Desfecho (Condenação, Absolvição...) de processos mulheres que ajuizaram ações envolvendo pedidos; </a:t>
            </a:r>
          </a:p>
          <a:p>
            <a:pPr>
              <a:buFont typeface="Wingdings" panose="05000000000000000000" pitchFamily="2" charset="2"/>
              <a:buChar char="ü"/>
            </a:pPr>
            <a:r>
              <a:rPr lang="pt-BR" sz="1550" dirty="0" smtClean="0"/>
              <a:t>Assédio moral e sexual: i) Número de notificações, </a:t>
            </a:r>
            <a:r>
              <a:rPr lang="pt-BR" sz="1550" dirty="0" err="1" smtClean="0"/>
              <a:t>ii</a:t>
            </a:r>
            <a:r>
              <a:rPr lang="pt-BR" sz="1550" dirty="0" smtClean="0"/>
              <a:t>) Processos administrativos e judiciais, </a:t>
            </a:r>
            <a:r>
              <a:rPr lang="pt-BR" sz="1550" dirty="0" err="1" smtClean="0"/>
              <a:t>iii</a:t>
            </a:r>
            <a:r>
              <a:rPr lang="pt-BR" sz="1550" dirty="0" smtClean="0"/>
              <a:t>) o Número de condenações, </a:t>
            </a:r>
            <a:r>
              <a:rPr lang="pt-BR" sz="1550" dirty="0" err="1" smtClean="0"/>
              <a:t>iv</a:t>
            </a:r>
            <a:r>
              <a:rPr lang="pt-BR" sz="1550" dirty="0" smtClean="0"/>
              <a:t>) Dentro e fora do judiciário, servidores e estagiários; relacionados à discriminação por gênero;</a:t>
            </a:r>
          </a:p>
          <a:p>
            <a:pPr>
              <a:buFont typeface="Wingdings" panose="05000000000000000000" pitchFamily="2" charset="2"/>
              <a:buChar char="ü"/>
            </a:pPr>
            <a:r>
              <a:rPr lang="pt-BR" sz="1550" dirty="0" smtClean="0"/>
              <a:t> Número de tutelas coletivas discutindo discriminação de gênero, Tempo médio de processo de tutelas coletivas discutindo discriminação de gênero, Proporção quanto ao Desfecho (Condenação, Absolvição...) de processos discutindo discriminação de gênero; </a:t>
            </a:r>
          </a:p>
          <a:p>
            <a:pPr>
              <a:buFont typeface="Wingdings" panose="05000000000000000000" pitchFamily="2" charset="2"/>
              <a:buChar char="ü"/>
            </a:pPr>
            <a:r>
              <a:rPr lang="pt-BR" sz="1550" dirty="0" smtClean="0"/>
              <a:t>Proporção dos casos em que os pedidos de medidas protetivas foram atendidos;</a:t>
            </a:r>
            <a:endParaRPr lang="pt-BR" sz="1550" dirty="0"/>
          </a:p>
        </p:txBody>
      </p:sp>
      <p:pic>
        <p:nvPicPr>
          <p:cNvPr id="4" name="Imagem 3"/>
          <p:cNvPicPr>
            <a:picLocks noChangeAspect="1"/>
          </p:cNvPicPr>
          <p:nvPr/>
        </p:nvPicPr>
        <p:blipFill>
          <a:blip r:embed="rId2"/>
          <a:stretch>
            <a:fillRect/>
          </a:stretch>
        </p:blipFill>
        <p:spPr>
          <a:xfrm>
            <a:off x="1097673" y="220338"/>
            <a:ext cx="10256127" cy="1139570"/>
          </a:xfrm>
          <a:prstGeom prst="rect">
            <a:avLst/>
          </a:prstGeom>
        </p:spPr>
      </p:pic>
    </p:spTree>
    <p:extLst>
      <p:ext uri="{BB962C8B-B14F-4D97-AF65-F5344CB8AC3E}">
        <p14:creationId xmlns:p14="http://schemas.microsoft.com/office/powerpoint/2010/main" val="201773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43274" y="1248991"/>
            <a:ext cx="7164924" cy="662782"/>
          </a:xfrm>
        </p:spPr>
        <p:txBody>
          <a:bodyPr>
            <a:normAutofit/>
          </a:bodyPr>
          <a:lstStyle/>
          <a:p>
            <a:pPr algn="ctr"/>
            <a:r>
              <a:rPr lang="pt-BR" sz="2000" b="1" dirty="0" smtClean="0"/>
              <a:t>Indicadores IPEA</a:t>
            </a:r>
            <a:endParaRPr lang="pt-BR" sz="2000" b="1" dirty="0"/>
          </a:p>
        </p:txBody>
      </p:sp>
      <p:sp>
        <p:nvSpPr>
          <p:cNvPr id="3" name="Espaço Reservado para Conteúdo 2"/>
          <p:cNvSpPr>
            <a:spLocks noGrp="1"/>
          </p:cNvSpPr>
          <p:nvPr>
            <p:ph idx="1"/>
          </p:nvPr>
        </p:nvSpPr>
        <p:spPr>
          <a:xfrm>
            <a:off x="667726" y="1911773"/>
            <a:ext cx="11116020" cy="4538950"/>
          </a:xfrm>
        </p:spPr>
        <p:txBody>
          <a:bodyPr>
            <a:noAutofit/>
          </a:bodyPr>
          <a:lstStyle/>
          <a:p>
            <a:pPr algn="just">
              <a:buFont typeface="Wingdings" panose="05000000000000000000" pitchFamily="2" charset="2"/>
              <a:buChar char="ü"/>
            </a:pPr>
            <a:r>
              <a:rPr lang="pt-BR" sz="1600" dirty="0"/>
              <a:t> Número de processos administrativos por assédio sexual; </a:t>
            </a:r>
            <a:endParaRPr lang="pt-BR" sz="1600" dirty="0" smtClean="0"/>
          </a:p>
          <a:p>
            <a:pPr algn="just">
              <a:buFont typeface="Wingdings" panose="05000000000000000000" pitchFamily="2" charset="2"/>
              <a:buChar char="ü"/>
            </a:pPr>
            <a:r>
              <a:rPr lang="pt-BR" sz="1600" dirty="0" smtClean="0"/>
              <a:t>Tempo </a:t>
            </a:r>
            <a:r>
              <a:rPr lang="pt-BR" sz="1600" dirty="0"/>
              <a:t>médio de processos administrativos por assédio sexual, Proporção quanto ao Desfecho (Condenação, Absolvição...) de processos administrativos por assédio sexual</a:t>
            </a:r>
            <a:r>
              <a:rPr lang="pt-BR" sz="1600" dirty="0" smtClean="0"/>
              <a:t>;</a:t>
            </a:r>
          </a:p>
          <a:p>
            <a:pPr algn="just">
              <a:buFont typeface="Wingdings" panose="05000000000000000000" pitchFamily="2" charset="2"/>
              <a:buChar char="ü"/>
            </a:pPr>
            <a:r>
              <a:rPr lang="pt-BR" sz="1600" dirty="0" smtClean="0"/>
              <a:t> </a:t>
            </a:r>
            <a:r>
              <a:rPr lang="pt-BR" sz="1600" dirty="0"/>
              <a:t>Número de processos de estupro, Tempo médio de processos de estupro, Proporção quanto ao Desfecho (Condenação, Absolvição...) de processos de estupro; </a:t>
            </a:r>
            <a:endParaRPr lang="pt-BR" sz="1600" dirty="0" smtClean="0"/>
          </a:p>
          <a:p>
            <a:pPr algn="just">
              <a:buFont typeface="Wingdings" panose="05000000000000000000" pitchFamily="2" charset="2"/>
              <a:buChar char="ü"/>
            </a:pPr>
            <a:r>
              <a:rPr lang="pt-BR" sz="1600" dirty="0" smtClean="0"/>
              <a:t>Número </a:t>
            </a:r>
            <a:r>
              <a:rPr lang="pt-BR" sz="1600" dirty="0"/>
              <a:t>de processos de violação sexual mediante fraude, Tempo médio de processos de violação sexual mediante fraude, Proporção quanto ao Desfecho (Condenação, Absolvição...) de processos de  violação sexual mediante fraude; </a:t>
            </a:r>
            <a:endParaRPr lang="pt-BR" sz="1600" dirty="0" smtClean="0"/>
          </a:p>
          <a:p>
            <a:pPr algn="just">
              <a:buFont typeface="Wingdings" panose="05000000000000000000" pitchFamily="2" charset="2"/>
              <a:buChar char="ü"/>
            </a:pPr>
            <a:r>
              <a:rPr lang="pt-BR" sz="1600" dirty="0" smtClean="0"/>
              <a:t>Número </a:t>
            </a:r>
            <a:r>
              <a:rPr lang="pt-BR" sz="1600" dirty="0"/>
              <a:t>de processos de importunação sexual, Tempo médio de processos de  importunação sexual, Proporção quanto ao Desfecho (Condenação, Absolvição...) de processos  de importunação sexual; </a:t>
            </a:r>
            <a:endParaRPr lang="pt-BR" sz="1600" dirty="0" smtClean="0"/>
          </a:p>
          <a:p>
            <a:pPr algn="just">
              <a:buFont typeface="Wingdings" panose="05000000000000000000" pitchFamily="2" charset="2"/>
              <a:buChar char="ü"/>
            </a:pPr>
            <a:r>
              <a:rPr lang="pt-BR" sz="1600" dirty="0" smtClean="0"/>
              <a:t>Número </a:t>
            </a:r>
            <a:r>
              <a:rPr lang="pt-BR" sz="1600" dirty="0"/>
              <a:t>de processos de assédio sexual, Tempo médio de processos de  assédio sexual, Proporção quanto ao Desfecho (Condenação, Absolvição...) de processos  de assédio sexual; </a:t>
            </a:r>
            <a:endParaRPr lang="pt-BR" sz="1600" dirty="0" smtClean="0"/>
          </a:p>
          <a:p>
            <a:pPr algn="just">
              <a:buFont typeface="Wingdings" panose="05000000000000000000" pitchFamily="2" charset="2"/>
              <a:buChar char="ü"/>
            </a:pPr>
            <a:r>
              <a:rPr lang="pt-BR" sz="1600" dirty="0" smtClean="0"/>
              <a:t>Número </a:t>
            </a:r>
            <a:r>
              <a:rPr lang="pt-BR" sz="1600" dirty="0"/>
              <a:t>de processos de </a:t>
            </a:r>
            <a:r>
              <a:rPr lang="pt-BR" sz="1600" dirty="0" err="1"/>
              <a:t>feminicídio</a:t>
            </a:r>
            <a:r>
              <a:rPr lang="pt-BR" sz="1600" dirty="0"/>
              <a:t>, Tempo médio de processos de </a:t>
            </a:r>
            <a:r>
              <a:rPr lang="pt-BR" sz="1600" dirty="0" err="1"/>
              <a:t>feminicídio</a:t>
            </a:r>
            <a:r>
              <a:rPr lang="pt-BR" sz="1600" dirty="0"/>
              <a:t>, Proporção quanto ao Desfecho (Condenação, Absolvição...) de processos  de </a:t>
            </a:r>
            <a:r>
              <a:rPr lang="pt-BR" sz="1600" dirty="0" err="1"/>
              <a:t>feminicídio</a:t>
            </a:r>
            <a:r>
              <a:rPr lang="pt-BR" sz="1600" dirty="0"/>
              <a:t>; </a:t>
            </a:r>
            <a:endParaRPr lang="pt-BR" sz="1600" dirty="0" smtClean="0"/>
          </a:p>
          <a:p>
            <a:pPr marL="0" indent="0">
              <a:buNone/>
            </a:pPr>
            <a:r>
              <a:rPr lang="pt-BR" sz="1600" dirty="0" smtClean="0"/>
              <a:t> </a:t>
            </a:r>
            <a:endParaRPr lang="pt-BR" sz="1600" dirty="0"/>
          </a:p>
        </p:txBody>
      </p:sp>
      <p:pic>
        <p:nvPicPr>
          <p:cNvPr id="4" name="Imagem 3"/>
          <p:cNvPicPr>
            <a:picLocks noChangeAspect="1"/>
          </p:cNvPicPr>
          <p:nvPr/>
        </p:nvPicPr>
        <p:blipFill>
          <a:blip r:embed="rId2"/>
          <a:stretch>
            <a:fillRect/>
          </a:stretch>
        </p:blipFill>
        <p:spPr>
          <a:xfrm>
            <a:off x="1097673" y="220338"/>
            <a:ext cx="10256127" cy="1139570"/>
          </a:xfrm>
          <a:prstGeom prst="rect">
            <a:avLst/>
          </a:prstGeom>
        </p:spPr>
      </p:pic>
    </p:spTree>
    <p:extLst>
      <p:ext uri="{BB962C8B-B14F-4D97-AF65-F5344CB8AC3E}">
        <p14:creationId xmlns:p14="http://schemas.microsoft.com/office/powerpoint/2010/main" val="1838008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43274" y="1248991"/>
            <a:ext cx="7164924" cy="662782"/>
          </a:xfrm>
        </p:spPr>
        <p:txBody>
          <a:bodyPr>
            <a:normAutofit/>
          </a:bodyPr>
          <a:lstStyle/>
          <a:p>
            <a:pPr algn="ctr"/>
            <a:r>
              <a:rPr lang="pt-BR" sz="2000" b="1" dirty="0" smtClean="0"/>
              <a:t>Indicadores IPEA</a:t>
            </a:r>
            <a:endParaRPr lang="pt-BR" sz="2000" b="1" dirty="0"/>
          </a:p>
        </p:txBody>
      </p:sp>
      <p:sp>
        <p:nvSpPr>
          <p:cNvPr id="3" name="Espaço Reservado para Conteúdo 2"/>
          <p:cNvSpPr>
            <a:spLocks noGrp="1"/>
          </p:cNvSpPr>
          <p:nvPr>
            <p:ph idx="1"/>
          </p:nvPr>
        </p:nvSpPr>
        <p:spPr>
          <a:xfrm>
            <a:off x="752648" y="1911773"/>
            <a:ext cx="10946175" cy="4197427"/>
          </a:xfrm>
        </p:spPr>
        <p:txBody>
          <a:bodyPr>
            <a:noAutofit/>
          </a:bodyPr>
          <a:lstStyle/>
          <a:p>
            <a:pPr algn="just">
              <a:buFont typeface="Wingdings" panose="05000000000000000000" pitchFamily="2" charset="2"/>
              <a:buChar char="ü"/>
            </a:pPr>
            <a:r>
              <a:rPr lang="pt-BR" sz="1600" dirty="0"/>
              <a:t>Número de processos de tráfico de pessoas (mulheres), Tempo médio de processos de tráfico de pessoas (mulheres), Proporção quanto ao Desfecho (Condenação, Absolvição...) de processos  de tráfico de pessoas (mulheres);</a:t>
            </a:r>
          </a:p>
          <a:p>
            <a:pPr algn="just">
              <a:buFont typeface="Wingdings" panose="05000000000000000000" pitchFamily="2" charset="2"/>
              <a:buChar char="ü"/>
            </a:pPr>
            <a:r>
              <a:rPr lang="pt-BR" sz="1600" dirty="0" smtClean="0"/>
              <a:t>Número </a:t>
            </a:r>
            <a:r>
              <a:rPr lang="pt-BR" sz="1600" dirty="0"/>
              <a:t>de processos criminais vinculados a Lei Maria da Penha por tipo de crime; Tempo médio de processos criminais vinculados a Lei Maria da Penha por tipo de crime, Proporção quanto ao Desfecho (Condenação, Absolvição...) de processos  criminais vinculados a Lei Maria da Penha por tipo de crime</a:t>
            </a:r>
            <a:r>
              <a:rPr lang="pt-BR" sz="1600" dirty="0" smtClean="0"/>
              <a:t>;</a:t>
            </a:r>
          </a:p>
          <a:p>
            <a:pPr algn="just">
              <a:buFont typeface="Wingdings" panose="05000000000000000000" pitchFamily="2" charset="2"/>
              <a:buChar char="ü"/>
            </a:pPr>
            <a:r>
              <a:rPr lang="pt-BR" sz="1600" dirty="0" smtClean="0"/>
              <a:t> </a:t>
            </a:r>
            <a:r>
              <a:rPr lang="pt-BR" sz="1600" dirty="0"/>
              <a:t>Número de processos de Casa de prostituição; Tempo médio de processos de Casa de prostituição, Proporção quanto ao Desfecho (Condenação, Absolvição...) de processos  de Casa de prostituição; Número de processos de Favorecimento da prostituição ou outra forma de exploração sexual; Tempo médio de processos de Favorecimento da prostituição ou outra forma de exploração sexual, Proporção quanto ao Desfecho (Condenação, Absolvição...) de processos  de Favorecimento da prostituição ou outra forma de exploração sexual;. </a:t>
            </a:r>
            <a:endParaRPr lang="pt-BR" sz="1600" dirty="0" smtClean="0"/>
          </a:p>
          <a:p>
            <a:pPr algn="just">
              <a:buFont typeface="Wingdings" panose="05000000000000000000" pitchFamily="2" charset="2"/>
              <a:buChar char="ü"/>
            </a:pPr>
            <a:r>
              <a:rPr lang="pt-BR" sz="1600" dirty="0" smtClean="0"/>
              <a:t>Número </a:t>
            </a:r>
            <a:r>
              <a:rPr lang="pt-BR" sz="1600" dirty="0"/>
              <a:t>de notificações de assédio moral no Tribunal, Número de processos administrativos de assédio moral no Tribunal, Tempo médio de processos administrativos de assédio moral no Tribunal, Proporção quanto ao Desfecho (Condenação, Absolvição...) de processos administrativos de assédio moral no Tribunal; </a:t>
            </a:r>
            <a:endParaRPr lang="pt-BR" sz="1600" dirty="0" smtClean="0"/>
          </a:p>
          <a:p>
            <a:pPr algn="just">
              <a:buFont typeface="Wingdings" panose="05000000000000000000" pitchFamily="2" charset="2"/>
              <a:buChar char="ü"/>
            </a:pPr>
            <a:r>
              <a:rPr lang="pt-BR" sz="1600" dirty="0" smtClean="0"/>
              <a:t>Taxa </a:t>
            </a:r>
            <a:r>
              <a:rPr lang="pt-BR" sz="1600" dirty="0"/>
              <a:t>de casamentos de menores de 18 anos por 100 mil habitantes. </a:t>
            </a:r>
            <a:endParaRPr lang="pt-BR" sz="1600" dirty="0" smtClean="0"/>
          </a:p>
        </p:txBody>
      </p:sp>
      <p:pic>
        <p:nvPicPr>
          <p:cNvPr id="4" name="Imagem 3"/>
          <p:cNvPicPr>
            <a:picLocks noChangeAspect="1"/>
          </p:cNvPicPr>
          <p:nvPr/>
        </p:nvPicPr>
        <p:blipFill>
          <a:blip r:embed="rId2"/>
          <a:stretch>
            <a:fillRect/>
          </a:stretch>
        </p:blipFill>
        <p:spPr>
          <a:xfrm>
            <a:off x="1097673" y="220338"/>
            <a:ext cx="10256127" cy="1139570"/>
          </a:xfrm>
          <a:prstGeom prst="rect">
            <a:avLst/>
          </a:prstGeom>
        </p:spPr>
      </p:pic>
    </p:spTree>
    <p:extLst>
      <p:ext uri="{BB962C8B-B14F-4D97-AF65-F5344CB8AC3E}">
        <p14:creationId xmlns:p14="http://schemas.microsoft.com/office/powerpoint/2010/main" val="392791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Como criar metas e indicadores para o Poder Judiciário associados a Agenda 2030?</a:t>
            </a:r>
            <a:endParaRPr lang="pt-BR" b="1" dirty="0"/>
          </a:p>
        </p:txBody>
      </p:sp>
      <p:sp>
        <p:nvSpPr>
          <p:cNvPr id="3" name="Espaço Reservado para Conteúdo 2"/>
          <p:cNvSpPr>
            <a:spLocks noGrp="1"/>
          </p:cNvSpPr>
          <p:nvPr>
            <p:ph idx="1"/>
          </p:nvPr>
        </p:nvSpPr>
        <p:spPr/>
        <p:txBody>
          <a:bodyPr>
            <a:normAutofit fontScale="92500" lnSpcReduction="10000"/>
          </a:bodyPr>
          <a:lstStyle/>
          <a:p>
            <a:pPr>
              <a:buFont typeface="Wingdings" panose="05000000000000000000" pitchFamily="2" charset="2"/>
              <a:buChar char="ü"/>
            </a:pPr>
            <a:endParaRPr lang="pt-BR" dirty="0" smtClean="0"/>
          </a:p>
          <a:p>
            <a:pPr algn="just">
              <a:buFont typeface="Wingdings" panose="05000000000000000000" pitchFamily="2" charset="2"/>
              <a:buChar char="ü"/>
            </a:pPr>
            <a:endParaRPr lang="pt-BR" dirty="0" smtClean="0"/>
          </a:p>
          <a:p>
            <a:pPr marL="514350" indent="-514350" algn="just">
              <a:buAutoNum type="arabicPeriod"/>
            </a:pPr>
            <a:r>
              <a:rPr lang="pt-BR" dirty="0" smtClean="0"/>
              <a:t>Apresentar no Encontro Ibero-Americano nos dias 19 e 20 de Agosto a proposta preliminar do Plano de Ação com Metas e Indicadores para o Poder Judiciário. </a:t>
            </a:r>
          </a:p>
          <a:p>
            <a:pPr marL="514350" indent="-514350" algn="just">
              <a:buAutoNum type="arabicPeriod"/>
            </a:pPr>
            <a:r>
              <a:rPr lang="pt-BR" dirty="0" smtClean="0"/>
              <a:t>A proposta para o Encontro Ibero-Americano deve conter metas e indicadores genéricos/globais.</a:t>
            </a:r>
          </a:p>
          <a:p>
            <a:pPr marL="514350" indent="-514350" algn="just">
              <a:buAutoNum type="arabicPeriod"/>
            </a:pPr>
            <a:r>
              <a:rPr lang="pt-BR" dirty="0" smtClean="0"/>
              <a:t>A proposta </a:t>
            </a:r>
            <a:r>
              <a:rPr lang="pt-BR" dirty="0"/>
              <a:t>para o </a:t>
            </a:r>
            <a:r>
              <a:rPr lang="pt-BR" dirty="0" smtClean="0"/>
              <a:t>Plano de </a:t>
            </a:r>
            <a:r>
              <a:rPr lang="pt-BR" dirty="0"/>
              <a:t>Ação com Metas e </a:t>
            </a:r>
            <a:r>
              <a:rPr lang="pt-BR" dirty="0" smtClean="0"/>
              <a:t>Indicadores para o Poder Judiciário brasileiro pode ser detalhado e preferencialmente extraído da base de dados do Sistema de Replicação Nacional (Justiça em Números). </a:t>
            </a:r>
          </a:p>
          <a:p>
            <a:pPr>
              <a:buFont typeface="Wingdings" panose="05000000000000000000" pitchFamily="2" charset="2"/>
              <a:buChar char="ü"/>
            </a:pPr>
            <a:endParaRPr lang="pt-BR" dirty="0" smtClean="0"/>
          </a:p>
        </p:txBody>
      </p:sp>
    </p:spTree>
    <p:extLst>
      <p:ext uri="{BB962C8B-B14F-4D97-AF65-F5344CB8AC3E}">
        <p14:creationId xmlns:p14="http://schemas.microsoft.com/office/powerpoint/2010/main" val="3975576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43274" y="1248991"/>
            <a:ext cx="7164924" cy="662782"/>
          </a:xfrm>
        </p:spPr>
        <p:txBody>
          <a:bodyPr>
            <a:normAutofit/>
          </a:bodyPr>
          <a:lstStyle/>
          <a:p>
            <a:pPr algn="ctr"/>
            <a:r>
              <a:rPr lang="pt-BR" sz="2000" b="1" dirty="0" smtClean="0"/>
              <a:t>Indicadores IPEA</a:t>
            </a:r>
            <a:endParaRPr lang="pt-BR" sz="2000" b="1" dirty="0"/>
          </a:p>
        </p:txBody>
      </p:sp>
      <p:sp>
        <p:nvSpPr>
          <p:cNvPr id="3" name="Espaço Reservado para Conteúdo 2"/>
          <p:cNvSpPr>
            <a:spLocks noGrp="1"/>
          </p:cNvSpPr>
          <p:nvPr>
            <p:ph idx="1"/>
          </p:nvPr>
        </p:nvSpPr>
        <p:spPr>
          <a:xfrm>
            <a:off x="418641" y="2005070"/>
            <a:ext cx="11413474" cy="4538950"/>
          </a:xfrm>
        </p:spPr>
        <p:txBody>
          <a:bodyPr>
            <a:normAutofit fontScale="55000" lnSpcReduction="20000"/>
          </a:bodyPr>
          <a:lstStyle/>
          <a:p>
            <a:pPr algn="just">
              <a:buFont typeface="Wingdings" panose="05000000000000000000" pitchFamily="2" charset="2"/>
              <a:buChar char="ü"/>
            </a:pPr>
            <a:r>
              <a:rPr lang="pt-BR" sz="2900" dirty="0"/>
              <a:t>Proporção de tempo gasto no trabalho doméstico e de cuidado não remunerado, por sexo, idade e localidade (indicador  global 5.4.1; Pesquisa Interna a ser realizada no Judiciário);</a:t>
            </a:r>
          </a:p>
          <a:p>
            <a:pPr algn="just">
              <a:buFont typeface="Wingdings" panose="05000000000000000000" pitchFamily="2" charset="2"/>
              <a:buChar char="ü"/>
            </a:pPr>
            <a:r>
              <a:rPr lang="pt-BR" sz="2900" dirty="0" smtClean="0"/>
              <a:t>Número</a:t>
            </a:r>
            <a:r>
              <a:rPr lang="pt-BR" sz="2900" dirty="0"/>
              <a:t>, tempo médio e proporção quanto ao desfecho de: Processos judiciais de demandas por vagas em creche, escola ou transporte escolar; Processos judiciais envolvendo demandas de cuidados/ vagas em hospitais ou clínicas especializadas para idosos e pessoas com deficiência (incluindo, por exemplo, demanda por home </a:t>
            </a:r>
            <a:r>
              <a:rPr lang="pt-BR" sz="2900" dirty="0" err="1"/>
              <a:t>care</a:t>
            </a:r>
            <a:r>
              <a:rPr lang="pt-BR" sz="2900" dirty="0"/>
              <a:t> para planos de saúde</a:t>
            </a:r>
            <a:r>
              <a:rPr lang="pt-BR" sz="2900" dirty="0" smtClean="0"/>
              <a:t>);</a:t>
            </a:r>
          </a:p>
          <a:p>
            <a:pPr algn="just">
              <a:buFont typeface="Wingdings" panose="05000000000000000000" pitchFamily="2" charset="2"/>
              <a:buChar char="ü"/>
            </a:pPr>
            <a:r>
              <a:rPr lang="pt-BR" sz="2900" dirty="0" smtClean="0"/>
              <a:t> </a:t>
            </a:r>
            <a:r>
              <a:rPr lang="pt-BR" sz="2900" dirty="0"/>
              <a:t>Processos judiciais de demandas por concessão de BPC; Processos judiciais de demandas envolvendo licença </a:t>
            </a:r>
            <a:r>
              <a:rPr lang="pt-BR" sz="2900" dirty="0" smtClean="0"/>
              <a:t>maternidade</a:t>
            </a:r>
            <a:r>
              <a:rPr lang="pt-BR" sz="2900" dirty="0"/>
              <a:t>;</a:t>
            </a:r>
            <a:endParaRPr lang="pt-BR" sz="2900" dirty="0" smtClean="0"/>
          </a:p>
          <a:p>
            <a:pPr algn="just">
              <a:buFont typeface="Wingdings" panose="05000000000000000000" pitchFamily="2" charset="2"/>
              <a:buChar char="ü"/>
            </a:pPr>
            <a:r>
              <a:rPr lang="pt-BR" sz="2900" dirty="0"/>
              <a:t>Proporção de mulheres que atuam em cargo de chefia no Poder Judiciário; Proporção de mulheres entre servidores ocupantes de CJ; Proporção de pessoas em desvio de função e/ou realizando atribuições não relacionadas ao cargo ocupado por sexo; </a:t>
            </a:r>
            <a:endParaRPr lang="pt-BR" sz="2900" dirty="0" smtClean="0"/>
          </a:p>
          <a:p>
            <a:pPr algn="just">
              <a:buFont typeface="Wingdings" panose="05000000000000000000" pitchFamily="2" charset="2"/>
              <a:buChar char="ü"/>
            </a:pPr>
            <a:r>
              <a:rPr lang="pt-BR" sz="2900" dirty="0" smtClean="0"/>
              <a:t>Proporção </a:t>
            </a:r>
            <a:r>
              <a:rPr lang="pt-BR" sz="2900" dirty="0"/>
              <a:t>de tribunais que ao utilizar avaliações de produtividade levam em consideração os períodos de afastamento por licença-maternidade. Proporção de mulheres entre os juízes que ocupam assento em tribunais superiores de justiça (TST, STF, STJ, TSE e STM) (sugestão da publicação Ipea</a:t>
            </a:r>
            <a:r>
              <a:rPr lang="pt-BR" sz="2900" dirty="0" smtClean="0"/>
              <a:t>);</a:t>
            </a:r>
          </a:p>
          <a:p>
            <a:pPr algn="just">
              <a:buFont typeface="Wingdings" panose="05000000000000000000" pitchFamily="2" charset="2"/>
              <a:buChar char="ü"/>
            </a:pPr>
            <a:r>
              <a:rPr lang="pt-BR" sz="2900" dirty="0" smtClean="0"/>
              <a:t>  </a:t>
            </a:r>
            <a:r>
              <a:rPr lang="pt-BR" sz="2900" dirty="0"/>
              <a:t>Proporção de mulheres entre os magistrados que ingressaram no poder judiciário nos últimos 2 anos anteriores (sugestão da publicação Ipea).Proporção de mulheres entre as carreiras típicas de estado do </a:t>
            </a:r>
            <a:r>
              <a:rPr lang="pt-BR" sz="2900" dirty="0" smtClean="0"/>
              <a:t>Poder Judiciário </a:t>
            </a:r>
            <a:r>
              <a:rPr lang="pt-BR" sz="2900" dirty="0"/>
              <a:t>que ingressaram no serviço público nos últimos 2 </a:t>
            </a:r>
            <a:r>
              <a:rPr lang="pt-BR" sz="2900" dirty="0" smtClean="0"/>
              <a:t>anos</a:t>
            </a:r>
          </a:p>
          <a:p>
            <a:pPr algn="just">
              <a:buFont typeface="Wingdings" panose="05000000000000000000" pitchFamily="2" charset="2"/>
              <a:buChar char="ü"/>
            </a:pPr>
            <a:r>
              <a:rPr lang="pt-BR" sz="2900" dirty="0"/>
              <a:t>Número de processos envolvendo estabilidade de gestante; Tempo médio de processos envolvendo estabilidade de gestante, Proporção quanto ao Desfecho (Condenação, Absolvição...) de processos envolvendo </a:t>
            </a:r>
            <a:r>
              <a:rPr lang="pt-BR" dirty="0"/>
              <a:t>estabilidade de gestante; </a:t>
            </a:r>
            <a:endParaRPr lang="pt-BR" dirty="0" smtClean="0"/>
          </a:p>
        </p:txBody>
      </p:sp>
      <p:pic>
        <p:nvPicPr>
          <p:cNvPr id="4" name="Imagem 3"/>
          <p:cNvPicPr>
            <a:picLocks noChangeAspect="1"/>
          </p:cNvPicPr>
          <p:nvPr/>
        </p:nvPicPr>
        <p:blipFill>
          <a:blip r:embed="rId2"/>
          <a:stretch>
            <a:fillRect/>
          </a:stretch>
        </p:blipFill>
        <p:spPr>
          <a:xfrm>
            <a:off x="1097673" y="220338"/>
            <a:ext cx="10256127" cy="1139570"/>
          </a:xfrm>
          <a:prstGeom prst="rect">
            <a:avLst/>
          </a:prstGeom>
        </p:spPr>
      </p:pic>
    </p:spTree>
    <p:extLst>
      <p:ext uri="{BB962C8B-B14F-4D97-AF65-F5344CB8AC3E}">
        <p14:creationId xmlns:p14="http://schemas.microsoft.com/office/powerpoint/2010/main" val="3551500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43274" y="1248991"/>
            <a:ext cx="7164924" cy="662782"/>
          </a:xfrm>
        </p:spPr>
        <p:txBody>
          <a:bodyPr>
            <a:normAutofit/>
          </a:bodyPr>
          <a:lstStyle/>
          <a:p>
            <a:pPr algn="ctr"/>
            <a:r>
              <a:rPr lang="pt-BR" sz="2000" b="1" dirty="0" smtClean="0"/>
              <a:t>Indicadores IPEA</a:t>
            </a:r>
            <a:endParaRPr lang="pt-BR" sz="2000" b="1" dirty="0"/>
          </a:p>
        </p:txBody>
      </p:sp>
      <p:sp>
        <p:nvSpPr>
          <p:cNvPr id="3" name="Espaço Reservado para Conteúdo 2"/>
          <p:cNvSpPr>
            <a:spLocks noGrp="1"/>
          </p:cNvSpPr>
          <p:nvPr>
            <p:ph idx="1"/>
          </p:nvPr>
        </p:nvSpPr>
        <p:spPr>
          <a:xfrm>
            <a:off x="744556" y="1779571"/>
            <a:ext cx="10708395" cy="4538950"/>
          </a:xfrm>
        </p:spPr>
        <p:txBody>
          <a:bodyPr>
            <a:normAutofit fontScale="70000" lnSpcReduction="20000"/>
          </a:bodyPr>
          <a:lstStyle/>
          <a:p>
            <a:pPr algn="just">
              <a:buFont typeface="Wingdings" panose="05000000000000000000" pitchFamily="2" charset="2"/>
              <a:buChar char="ü"/>
            </a:pPr>
            <a:r>
              <a:rPr lang="pt-BR" sz="2400" dirty="0"/>
              <a:t>Número de tutelas coletivas discutindo direitos relativos à maternidade e aleitamento, Tempo médio de processo de tutelas coletivas discutindo direitos relativos à maternidade e aleitamento, Proporção quanto ao Desfecho (Condenação, Absolvição...) de processos discutindo direitos relativos à maternidade e aleitamento;</a:t>
            </a:r>
          </a:p>
          <a:p>
            <a:pPr algn="just">
              <a:buFont typeface="Wingdings" panose="05000000000000000000" pitchFamily="2" charset="2"/>
              <a:buChar char="ü"/>
            </a:pPr>
            <a:r>
              <a:rPr lang="pt-BR" sz="2400" dirty="0"/>
              <a:t> Número, Tempo médio e proporção quanto ao desfecho de processos judiciais sobre aborto – legal e ilegal, demandas por medicamentos para HIV/Aids, envolvendo morte de parturiente;</a:t>
            </a:r>
          </a:p>
          <a:p>
            <a:pPr algn="just">
              <a:buFont typeface="Wingdings" panose="05000000000000000000" pitchFamily="2" charset="2"/>
              <a:buChar char="ü"/>
            </a:pPr>
            <a:r>
              <a:rPr lang="pt-BR" sz="2600" dirty="0" smtClean="0"/>
              <a:t>Proporção </a:t>
            </a:r>
            <a:r>
              <a:rPr lang="pt-BR" sz="2600" dirty="0"/>
              <a:t>de Tribunais com comitê de gênero; Proporção de mulheres/pessoas com deficiência etc. em cargos de gestão e/ou total; Proporção de unidades judiciais que servidores e terceirizados disponham de serviços ou auxílio creche. Proporção de crianças que frequentam creche de 0-3 anos e frequentam educação infantil de 4 a 6 anos (Pesquisa Interna a ser realizada no Judiciário); Proporção de crianças e jovens matriculados na Educação Básica em tempo integral (Pesquisa Interna a ser realizada no Judiciário</a:t>
            </a:r>
            <a:r>
              <a:rPr lang="pt-BR" sz="2600" dirty="0" smtClean="0"/>
              <a:t>)</a:t>
            </a:r>
          </a:p>
          <a:p>
            <a:pPr algn="just">
              <a:buFont typeface="Wingdings" panose="05000000000000000000" pitchFamily="2" charset="2"/>
              <a:buChar char="ü"/>
            </a:pPr>
            <a:r>
              <a:rPr lang="pt-BR" sz="2600" dirty="0" smtClean="0"/>
              <a:t>Número </a:t>
            </a:r>
            <a:r>
              <a:rPr lang="pt-BR" sz="2600" dirty="0"/>
              <a:t>de mulheres reclamantes rurais </a:t>
            </a:r>
            <a:endParaRPr lang="pt-BR" sz="2600" dirty="0" smtClean="0"/>
          </a:p>
          <a:p>
            <a:pPr algn="just">
              <a:buFont typeface="Wingdings" panose="05000000000000000000" pitchFamily="2" charset="2"/>
              <a:buChar char="ü"/>
            </a:pPr>
            <a:r>
              <a:rPr lang="pt-BR" sz="2600" dirty="0" smtClean="0"/>
              <a:t>Percentual </a:t>
            </a:r>
            <a:r>
              <a:rPr lang="pt-BR" sz="2600" dirty="0"/>
              <a:t>da população agrícola total com propriedade ou direitos assegurados sobre as terras agrícolas, por sexo;  Participação de mulheres entre proprietários ou detentores de direitos de terras agrícolas, por tipo de posse.  Participação de mulheres entre proprietários ou detentores de direitos. </a:t>
            </a:r>
          </a:p>
          <a:p>
            <a:pPr algn="just">
              <a:buFont typeface="Wingdings" panose="05000000000000000000" pitchFamily="2" charset="2"/>
              <a:buChar char="ü"/>
            </a:pPr>
            <a:r>
              <a:rPr lang="pt-BR" sz="2600" dirty="0" smtClean="0"/>
              <a:t>Proporção </a:t>
            </a:r>
            <a:r>
              <a:rPr lang="pt-BR" sz="2600" dirty="0"/>
              <a:t>de tribunais que tem comitê de gênero</a:t>
            </a:r>
            <a:r>
              <a:rPr lang="pt-BR" sz="2600" dirty="0" smtClean="0"/>
              <a:t>.</a:t>
            </a:r>
            <a:endParaRPr lang="pt-BR" sz="3100" dirty="0" smtClean="0"/>
          </a:p>
          <a:p>
            <a:pPr marL="0" indent="0" algn="just">
              <a:buNone/>
            </a:pPr>
            <a:r>
              <a:rPr lang="pt-BR" sz="2600" dirty="0"/>
              <a:t>*Verificar possibilidade de desagregações pelas intersecções de raça, etnia, idade, deficiência, orientação sexual, identidade de gênero, territorialidade, cultura, religião e nacionalidade, em especial para as mulheres do campo, da floresta, das águas e das periferias urbanas. </a:t>
            </a:r>
          </a:p>
          <a:p>
            <a:pPr>
              <a:buFont typeface="Wingdings" panose="05000000000000000000" pitchFamily="2" charset="2"/>
              <a:buChar char="ü"/>
            </a:pPr>
            <a:endParaRPr lang="pt-BR" dirty="0"/>
          </a:p>
        </p:txBody>
      </p:sp>
      <p:pic>
        <p:nvPicPr>
          <p:cNvPr id="4" name="Imagem 3"/>
          <p:cNvPicPr>
            <a:picLocks noChangeAspect="1"/>
          </p:cNvPicPr>
          <p:nvPr/>
        </p:nvPicPr>
        <p:blipFill>
          <a:blip r:embed="rId2"/>
          <a:stretch>
            <a:fillRect/>
          </a:stretch>
        </p:blipFill>
        <p:spPr>
          <a:xfrm>
            <a:off x="1097673" y="220338"/>
            <a:ext cx="10256127" cy="1139570"/>
          </a:xfrm>
          <a:prstGeom prst="rect">
            <a:avLst/>
          </a:prstGeom>
        </p:spPr>
      </p:pic>
    </p:spTree>
    <p:extLst>
      <p:ext uri="{BB962C8B-B14F-4D97-AF65-F5344CB8AC3E}">
        <p14:creationId xmlns:p14="http://schemas.microsoft.com/office/powerpoint/2010/main" val="1730555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838200" y="146022"/>
            <a:ext cx="10653569" cy="1104384"/>
          </a:xfrm>
          <a:prstGeom prst="rect">
            <a:avLst/>
          </a:prstGeom>
        </p:spPr>
      </p:pic>
      <p:pic>
        <p:nvPicPr>
          <p:cNvPr id="8" name="Imagem 7"/>
          <p:cNvPicPr>
            <a:picLocks noChangeAspect="1"/>
          </p:cNvPicPr>
          <p:nvPr/>
        </p:nvPicPr>
        <p:blipFill>
          <a:blip r:embed="rId3"/>
          <a:stretch>
            <a:fillRect/>
          </a:stretch>
        </p:blipFill>
        <p:spPr>
          <a:xfrm>
            <a:off x="218312" y="1390216"/>
            <a:ext cx="5829948" cy="4589533"/>
          </a:xfrm>
          <a:prstGeom prst="rect">
            <a:avLst/>
          </a:prstGeom>
        </p:spPr>
      </p:pic>
      <p:pic>
        <p:nvPicPr>
          <p:cNvPr id="9" name="Imagem 8"/>
          <p:cNvPicPr>
            <a:picLocks noChangeAspect="1"/>
          </p:cNvPicPr>
          <p:nvPr/>
        </p:nvPicPr>
        <p:blipFill>
          <a:blip r:embed="rId4"/>
          <a:stretch>
            <a:fillRect/>
          </a:stretch>
        </p:blipFill>
        <p:spPr>
          <a:xfrm>
            <a:off x="6317269" y="1390216"/>
            <a:ext cx="5768235" cy="4402611"/>
          </a:xfrm>
          <a:prstGeom prst="rect">
            <a:avLst/>
          </a:prstGeom>
        </p:spPr>
      </p:pic>
    </p:spTree>
    <p:extLst>
      <p:ext uri="{BB962C8B-B14F-4D97-AF65-F5344CB8AC3E}">
        <p14:creationId xmlns:p14="http://schemas.microsoft.com/office/powerpoint/2010/main" val="552630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30265"/>
            <a:ext cx="10515600" cy="1325563"/>
          </a:xfrm>
        </p:spPr>
        <p:txBody>
          <a:bodyPr>
            <a:normAutofit/>
          </a:bodyPr>
          <a:lstStyle/>
          <a:p>
            <a:pPr algn="ctr"/>
            <a:r>
              <a:rPr lang="pt-BR" sz="2400" b="1" dirty="0" smtClean="0"/>
              <a:t>Palavras-Chave</a:t>
            </a:r>
            <a:endParaRPr lang="pt-BR" sz="2400" b="1" dirty="0"/>
          </a:p>
        </p:txBody>
      </p:sp>
      <p:sp>
        <p:nvSpPr>
          <p:cNvPr id="3" name="Espaço Reservado para Conteúdo 2"/>
          <p:cNvSpPr>
            <a:spLocks noGrp="1"/>
          </p:cNvSpPr>
          <p:nvPr>
            <p:ph idx="1"/>
          </p:nvPr>
        </p:nvSpPr>
        <p:spPr>
          <a:xfrm>
            <a:off x="838200" y="2135686"/>
            <a:ext cx="10515600" cy="3921017"/>
          </a:xfrm>
        </p:spPr>
        <p:txBody>
          <a:bodyPr>
            <a:normAutofit fontScale="62500" lnSpcReduction="20000"/>
          </a:bodyPr>
          <a:lstStyle/>
          <a:p>
            <a:pPr>
              <a:buFont typeface="Wingdings" panose="05000000000000000000" pitchFamily="2" charset="2"/>
              <a:buChar char="ü"/>
            </a:pPr>
            <a:r>
              <a:rPr lang="pt-BR" dirty="0"/>
              <a:t>Água segura; acesso universal; equitativo; consumo humano.</a:t>
            </a:r>
          </a:p>
          <a:p>
            <a:pPr>
              <a:buFont typeface="Wingdings" panose="05000000000000000000" pitchFamily="2" charset="2"/>
              <a:buChar char="ü"/>
            </a:pPr>
            <a:r>
              <a:rPr lang="pt-BR" dirty="0"/>
              <a:t>Acesso ao saneamento; higiene adequada; defecação a céu aberto; atenção às mulheres; atenção às meninas; pessoas em vulnerabilidade.</a:t>
            </a:r>
          </a:p>
          <a:p>
            <a:pPr>
              <a:buFont typeface="Wingdings" panose="05000000000000000000" pitchFamily="2" charset="2"/>
              <a:buChar char="ü"/>
            </a:pPr>
            <a:r>
              <a:rPr lang="pt-BR" dirty="0"/>
              <a:t>Qualidade da água dos corpos hídricos; poluição; despejos; lançamento de materiais; substâncias perigosas;  efluentes não tratados; reciclo; reuso seguro; localmente.</a:t>
            </a:r>
          </a:p>
          <a:p>
            <a:pPr>
              <a:buFont typeface="Wingdings" panose="05000000000000000000" pitchFamily="2" charset="2"/>
              <a:buChar char="ü"/>
            </a:pPr>
            <a:r>
              <a:rPr lang="pt-BR" dirty="0"/>
              <a:t>Eficiência do uso da água; todos os setores; retiradas sustentáveis; abastecimento de água; pessoas que sofrem; escassez.</a:t>
            </a:r>
          </a:p>
          <a:p>
            <a:pPr>
              <a:buFont typeface="Wingdings" panose="05000000000000000000" pitchFamily="2" charset="2"/>
              <a:buChar char="ü"/>
            </a:pPr>
            <a:r>
              <a:rPr lang="pt-BR" dirty="0"/>
              <a:t>integrada; recursos hídricos; todos os níveis Gestão governo; cooperação </a:t>
            </a:r>
            <a:r>
              <a:rPr lang="pt-BR" dirty="0" err="1"/>
              <a:t>transfronteiriça</a:t>
            </a:r>
            <a:r>
              <a:rPr lang="pt-BR" dirty="0"/>
              <a:t>.</a:t>
            </a:r>
          </a:p>
          <a:p>
            <a:pPr>
              <a:buFont typeface="Wingdings" panose="05000000000000000000" pitchFamily="2" charset="2"/>
              <a:buChar char="ü"/>
            </a:pPr>
            <a:r>
              <a:rPr lang="pt-BR" dirty="0"/>
              <a:t>Proteger; restaurar; ecossistemas; água; montanhas; florestas; zonas úmidas; rios; aquíferos e lagos.</a:t>
            </a:r>
          </a:p>
          <a:p>
            <a:pPr>
              <a:buFont typeface="Wingdings" panose="05000000000000000000" pitchFamily="2" charset="2"/>
              <a:buChar char="ü"/>
            </a:pPr>
            <a:r>
              <a:rPr lang="pt-BR" dirty="0"/>
              <a:t>Cooperação internacional; desenvolvimento de capacidades; países em desenvolvimento; atividades e programas; água; saneamento; gestão de recursos hídricos; coleta de água; dessalinização; eficiência no uso da água;  tratamento de efluentes; reciclagem; tecnologias de reuso.</a:t>
            </a:r>
          </a:p>
          <a:p>
            <a:pPr>
              <a:buFont typeface="Wingdings" panose="05000000000000000000" pitchFamily="2" charset="2"/>
              <a:buChar char="ü"/>
            </a:pPr>
            <a:r>
              <a:rPr lang="pt-BR" dirty="0"/>
              <a:t>Participação; apoiar; fortalecer; comunidades locais; controle social; gestão da água; gestão do saneamento</a:t>
            </a:r>
            <a:r>
              <a:rPr lang="pt-BR" dirty="0" smtClean="0"/>
              <a:t>.</a:t>
            </a:r>
            <a:endParaRPr lang="pt-BR" dirty="0"/>
          </a:p>
        </p:txBody>
      </p:sp>
      <p:pic>
        <p:nvPicPr>
          <p:cNvPr id="4" name="Imagem 3"/>
          <p:cNvPicPr>
            <a:picLocks noChangeAspect="1"/>
          </p:cNvPicPr>
          <p:nvPr/>
        </p:nvPicPr>
        <p:blipFill>
          <a:blip r:embed="rId2"/>
          <a:stretch>
            <a:fillRect/>
          </a:stretch>
        </p:blipFill>
        <p:spPr>
          <a:xfrm>
            <a:off x="838200" y="146022"/>
            <a:ext cx="10653569" cy="1104384"/>
          </a:xfrm>
          <a:prstGeom prst="rect">
            <a:avLst/>
          </a:prstGeom>
        </p:spPr>
      </p:pic>
    </p:spTree>
    <p:extLst>
      <p:ext uri="{BB962C8B-B14F-4D97-AF65-F5344CB8AC3E}">
        <p14:creationId xmlns:p14="http://schemas.microsoft.com/office/powerpoint/2010/main" val="3025693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30265"/>
            <a:ext cx="10515600" cy="1325563"/>
          </a:xfrm>
        </p:spPr>
        <p:txBody>
          <a:bodyPr>
            <a:normAutofit/>
          </a:bodyPr>
          <a:lstStyle/>
          <a:p>
            <a:pPr algn="ctr"/>
            <a:r>
              <a:rPr lang="pt-BR" sz="3200" b="1" dirty="0" smtClean="0"/>
              <a:t>Indicadores LIODS </a:t>
            </a:r>
            <a:endParaRPr lang="pt-BR" sz="3200" b="1" dirty="0"/>
          </a:p>
        </p:txBody>
      </p:sp>
      <p:sp>
        <p:nvSpPr>
          <p:cNvPr id="3" name="Espaço Reservado para Conteúdo 2"/>
          <p:cNvSpPr>
            <a:spLocks noGrp="1"/>
          </p:cNvSpPr>
          <p:nvPr>
            <p:ph idx="1"/>
          </p:nvPr>
        </p:nvSpPr>
        <p:spPr>
          <a:xfrm>
            <a:off x="838200" y="2135686"/>
            <a:ext cx="10515600" cy="3921017"/>
          </a:xfrm>
        </p:spPr>
        <p:txBody>
          <a:bodyPr>
            <a:normAutofit/>
          </a:bodyPr>
          <a:lstStyle/>
          <a:p>
            <a:pPr algn="just">
              <a:buFont typeface="Wingdings" panose="05000000000000000000" pitchFamily="2" charset="2"/>
              <a:buChar char="ü"/>
            </a:pPr>
            <a:r>
              <a:rPr lang="pt-BR" sz="2400" dirty="0"/>
              <a:t> Número de pessoas que serão beneficiadas pelos resultados das ações civis públicas. Plano municipal/estadual/federal de recursos hídricos.</a:t>
            </a:r>
          </a:p>
          <a:p>
            <a:pPr algn="just">
              <a:buFont typeface="Wingdings" panose="05000000000000000000" pitchFamily="2" charset="2"/>
              <a:buChar char="ü"/>
            </a:pPr>
            <a:r>
              <a:rPr lang="pt-BR" sz="2400" dirty="0"/>
              <a:t>Número de ações coletivas relacionadas a Água e a Saneamento; Número de demandas relativas ao saneamento básico (individuais e coletivas); </a:t>
            </a:r>
          </a:p>
          <a:p>
            <a:pPr algn="just">
              <a:buFont typeface="Wingdings" panose="05000000000000000000" pitchFamily="2" charset="2"/>
              <a:buChar char="ü"/>
            </a:pPr>
            <a:r>
              <a:rPr lang="pt-BR" sz="2400" dirty="0"/>
              <a:t>Número de ações relacionadas à contaminação da água</a:t>
            </a:r>
          </a:p>
          <a:p>
            <a:pPr algn="just">
              <a:buFont typeface="Wingdings" panose="05000000000000000000" pitchFamily="2" charset="2"/>
              <a:buChar char="ü"/>
            </a:pPr>
            <a:r>
              <a:rPr lang="pt-BR" sz="2400" dirty="0"/>
              <a:t>Percentual tribunais que captam água da chuva para reuso; Percentual do orçamento gasto água;</a:t>
            </a:r>
          </a:p>
          <a:p>
            <a:pPr algn="just">
              <a:buFont typeface="Wingdings" panose="05000000000000000000" pitchFamily="2" charset="2"/>
              <a:buChar char="ü"/>
            </a:pPr>
            <a:r>
              <a:rPr lang="pt-BR" sz="2400" dirty="0"/>
              <a:t>Número de ações de conflitos gerados por disputas por recursos hídricos; </a:t>
            </a:r>
            <a:endParaRPr lang="pt-BR" sz="2400" dirty="0" smtClean="0"/>
          </a:p>
          <a:p>
            <a:pPr algn="just">
              <a:buFont typeface="Wingdings" panose="05000000000000000000" pitchFamily="2" charset="2"/>
              <a:buChar char="ü"/>
            </a:pPr>
            <a:r>
              <a:rPr lang="pt-BR" sz="2400" dirty="0" smtClean="0"/>
              <a:t>Número </a:t>
            </a:r>
            <a:r>
              <a:rPr lang="pt-BR" sz="2400" dirty="0"/>
              <a:t>de processos por desabastecimento (saneamento).</a:t>
            </a:r>
          </a:p>
        </p:txBody>
      </p:sp>
      <p:pic>
        <p:nvPicPr>
          <p:cNvPr id="4" name="Imagem 3"/>
          <p:cNvPicPr>
            <a:picLocks noChangeAspect="1"/>
          </p:cNvPicPr>
          <p:nvPr/>
        </p:nvPicPr>
        <p:blipFill>
          <a:blip r:embed="rId2"/>
          <a:stretch>
            <a:fillRect/>
          </a:stretch>
        </p:blipFill>
        <p:spPr>
          <a:xfrm>
            <a:off x="838200" y="146022"/>
            <a:ext cx="10653569" cy="1104384"/>
          </a:xfrm>
          <a:prstGeom prst="rect">
            <a:avLst/>
          </a:prstGeom>
        </p:spPr>
      </p:pic>
    </p:spTree>
    <p:extLst>
      <p:ext uri="{BB962C8B-B14F-4D97-AF65-F5344CB8AC3E}">
        <p14:creationId xmlns:p14="http://schemas.microsoft.com/office/powerpoint/2010/main" val="2739626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674564" y="136068"/>
            <a:ext cx="8857561" cy="1163463"/>
          </a:xfrm>
          <a:prstGeom prst="rect">
            <a:avLst/>
          </a:prstGeom>
        </p:spPr>
      </p:pic>
      <p:pic>
        <p:nvPicPr>
          <p:cNvPr id="9" name="Imagem 8"/>
          <p:cNvPicPr>
            <a:picLocks noChangeAspect="1"/>
          </p:cNvPicPr>
          <p:nvPr/>
        </p:nvPicPr>
        <p:blipFill>
          <a:blip r:embed="rId3"/>
          <a:stretch>
            <a:fillRect/>
          </a:stretch>
        </p:blipFill>
        <p:spPr>
          <a:xfrm>
            <a:off x="229344" y="1434341"/>
            <a:ext cx="5885017" cy="4552759"/>
          </a:xfrm>
          <a:prstGeom prst="rect">
            <a:avLst/>
          </a:prstGeom>
        </p:spPr>
      </p:pic>
      <p:pic>
        <p:nvPicPr>
          <p:cNvPr id="10" name="Imagem 9"/>
          <p:cNvPicPr>
            <a:picLocks noChangeAspect="1"/>
          </p:cNvPicPr>
          <p:nvPr/>
        </p:nvPicPr>
        <p:blipFill>
          <a:blip r:embed="rId4"/>
          <a:stretch>
            <a:fillRect/>
          </a:stretch>
        </p:blipFill>
        <p:spPr>
          <a:xfrm>
            <a:off x="6348135" y="1685581"/>
            <a:ext cx="5692844" cy="4125249"/>
          </a:xfrm>
          <a:prstGeom prst="rect">
            <a:avLst/>
          </a:prstGeom>
        </p:spPr>
      </p:pic>
    </p:spTree>
    <p:extLst>
      <p:ext uri="{BB962C8B-B14F-4D97-AF65-F5344CB8AC3E}">
        <p14:creationId xmlns:p14="http://schemas.microsoft.com/office/powerpoint/2010/main" val="61999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p:cNvSpPr>
            <a:spLocks noGrp="1"/>
          </p:cNvSpPr>
          <p:nvPr>
            <p:ph idx="1"/>
          </p:nvPr>
        </p:nvSpPr>
        <p:spPr>
          <a:xfrm>
            <a:off x="838199" y="1531345"/>
            <a:ext cx="5077859" cy="4616067"/>
          </a:xfrm>
        </p:spPr>
        <p:txBody>
          <a:bodyPr>
            <a:normAutofit fontScale="62500" lnSpcReduction="20000"/>
          </a:bodyPr>
          <a:lstStyle/>
          <a:p>
            <a:pPr marL="0" indent="0" algn="ctr">
              <a:buNone/>
            </a:pPr>
            <a:r>
              <a:rPr lang="pt-BR" sz="3100" b="1" dirty="0" smtClean="0"/>
              <a:t>Palavras-Chave </a:t>
            </a:r>
          </a:p>
          <a:p>
            <a:pPr>
              <a:buFont typeface="Wingdings" panose="05000000000000000000" pitchFamily="2" charset="2"/>
              <a:buChar char="ü"/>
            </a:pPr>
            <a:r>
              <a:rPr lang="pt-BR" dirty="0" smtClean="0"/>
              <a:t>Desastres;</a:t>
            </a:r>
          </a:p>
          <a:p>
            <a:pPr>
              <a:buFont typeface="Wingdings" panose="05000000000000000000" pitchFamily="2" charset="2"/>
              <a:buChar char="ü"/>
            </a:pPr>
            <a:r>
              <a:rPr lang="pt-BR" dirty="0" smtClean="0"/>
              <a:t> </a:t>
            </a:r>
            <a:r>
              <a:rPr lang="pt-BR" dirty="0"/>
              <a:t>Riscos</a:t>
            </a:r>
            <a:r>
              <a:rPr lang="pt-BR" dirty="0" smtClean="0"/>
              <a:t>;</a:t>
            </a:r>
          </a:p>
          <a:p>
            <a:pPr>
              <a:buFont typeface="Wingdings" panose="05000000000000000000" pitchFamily="2" charset="2"/>
              <a:buChar char="ü"/>
            </a:pPr>
            <a:r>
              <a:rPr lang="pt-BR" dirty="0" smtClean="0"/>
              <a:t> </a:t>
            </a:r>
            <a:r>
              <a:rPr lang="pt-BR" dirty="0"/>
              <a:t>Impactos; </a:t>
            </a:r>
            <a:endParaRPr lang="pt-BR" dirty="0" smtClean="0"/>
          </a:p>
          <a:p>
            <a:pPr>
              <a:buFont typeface="Wingdings" panose="05000000000000000000" pitchFamily="2" charset="2"/>
              <a:buChar char="ü"/>
            </a:pPr>
            <a:r>
              <a:rPr lang="pt-BR" dirty="0" smtClean="0"/>
              <a:t>Resiliência</a:t>
            </a:r>
          </a:p>
          <a:p>
            <a:pPr>
              <a:buFont typeface="Wingdings" panose="05000000000000000000" pitchFamily="2" charset="2"/>
              <a:buChar char="ü"/>
            </a:pPr>
            <a:r>
              <a:rPr lang="pt-BR" dirty="0" smtClean="0"/>
              <a:t>Capacidade </a:t>
            </a:r>
            <a:r>
              <a:rPr lang="pt-BR" dirty="0"/>
              <a:t>adaptativa</a:t>
            </a:r>
            <a:r>
              <a:rPr lang="pt-BR" dirty="0" smtClean="0"/>
              <a:t>.</a:t>
            </a:r>
            <a:endParaRPr lang="pt-BR" dirty="0"/>
          </a:p>
          <a:p>
            <a:pPr>
              <a:buFont typeface="Wingdings" panose="05000000000000000000" pitchFamily="2" charset="2"/>
              <a:buChar char="ü"/>
            </a:pPr>
            <a:r>
              <a:rPr lang="pt-BR" dirty="0"/>
              <a:t>Mudanças climáticas; </a:t>
            </a:r>
            <a:endParaRPr lang="pt-BR" dirty="0" smtClean="0"/>
          </a:p>
          <a:p>
            <a:pPr>
              <a:buFont typeface="Wingdings" panose="05000000000000000000" pitchFamily="2" charset="2"/>
              <a:buChar char="ü"/>
            </a:pPr>
            <a:r>
              <a:rPr lang="pt-BR" dirty="0" smtClean="0"/>
              <a:t>Políticas </a:t>
            </a:r>
            <a:r>
              <a:rPr lang="pt-BR" dirty="0"/>
              <a:t>públicas; </a:t>
            </a:r>
            <a:endParaRPr lang="pt-BR" dirty="0" smtClean="0"/>
          </a:p>
          <a:p>
            <a:pPr>
              <a:buFont typeface="Wingdings" panose="05000000000000000000" pitchFamily="2" charset="2"/>
              <a:buChar char="ü"/>
            </a:pPr>
            <a:r>
              <a:rPr lang="pt-BR" dirty="0" smtClean="0"/>
              <a:t>Gases </a:t>
            </a:r>
            <a:r>
              <a:rPr lang="pt-BR" dirty="0"/>
              <a:t>de efeito estufa</a:t>
            </a:r>
            <a:r>
              <a:rPr lang="pt-BR" dirty="0" smtClean="0"/>
              <a:t>;</a:t>
            </a:r>
          </a:p>
          <a:p>
            <a:pPr>
              <a:buFont typeface="Wingdings" panose="05000000000000000000" pitchFamily="2" charset="2"/>
              <a:buChar char="ü"/>
            </a:pPr>
            <a:r>
              <a:rPr lang="pt-BR" dirty="0" smtClean="0"/>
              <a:t> </a:t>
            </a:r>
            <a:r>
              <a:rPr lang="pt-BR" dirty="0"/>
              <a:t>Aquecimento global.</a:t>
            </a:r>
          </a:p>
          <a:p>
            <a:pPr>
              <a:buFont typeface="Wingdings" panose="05000000000000000000" pitchFamily="2" charset="2"/>
              <a:buChar char="ü"/>
            </a:pPr>
            <a:r>
              <a:rPr lang="pt-BR" dirty="0" smtClean="0"/>
              <a:t>Educação </a:t>
            </a:r>
            <a:r>
              <a:rPr lang="pt-BR" dirty="0"/>
              <a:t>ambiental; </a:t>
            </a:r>
            <a:endParaRPr lang="pt-BR" dirty="0" smtClean="0"/>
          </a:p>
          <a:p>
            <a:pPr>
              <a:buFont typeface="Wingdings" panose="05000000000000000000" pitchFamily="2" charset="2"/>
              <a:buChar char="ü"/>
            </a:pPr>
            <a:r>
              <a:rPr lang="pt-BR" dirty="0"/>
              <a:t>C</a:t>
            </a:r>
            <a:r>
              <a:rPr lang="pt-BR" dirty="0" smtClean="0"/>
              <a:t>onscientização </a:t>
            </a:r>
            <a:r>
              <a:rPr lang="pt-BR" dirty="0"/>
              <a:t>humana e institucional</a:t>
            </a:r>
            <a:r>
              <a:rPr lang="pt-BR" dirty="0" smtClean="0"/>
              <a:t>;</a:t>
            </a:r>
          </a:p>
          <a:p>
            <a:pPr>
              <a:buFont typeface="Wingdings" panose="05000000000000000000" pitchFamily="2" charset="2"/>
              <a:buChar char="ü"/>
            </a:pPr>
            <a:r>
              <a:rPr lang="pt-BR" dirty="0" smtClean="0"/>
              <a:t> Mitigação Alerta </a:t>
            </a:r>
            <a:r>
              <a:rPr lang="pt-BR" dirty="0"/>
              <a:t>precoce</a:t>
            </a:r>
            <a:r>
              <a:rPr lang="pt-BR" dirty="0" smtClean="0"/>
              <a:t>."</a:t>
            </a:r>
            <a:endParaRPr lang="pt-BR" dirty="0"/>
          </a:p>
          <a:p>
            <a:pPr>
              <a:buFont typeface="Wingdings" panose="05000000000000000000" pitchFamily="2" charset="2"/>
              <a:buChar char="ü"/>
            </a:pPr>
            <a:r>
              <a:rPr lang="pt-BR" dirty="0"/>
              <a:t>Cooperação; Planejamento; Gestão.</a:t>
            </a:r>
          </a:p>
        </p:txBody>
      </p:sp>
      <p:sp>
        <p:nvSpPr>
          <p:cNvPr id="8" name="Espaço Reservado para Conteúdo 2"/>
          <p:cNvSpPr txBox="1">
            <a:spLocks/>
          </p:cNvSpPr>
          <p:nvPr/>
        </p:nvSpPr>
        <p:spPr>
          <a:xfrm>
            <a:off x="6212595" y="2040181"/>
            <a:ext cx="5375313" cy="4339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b="1" dirty="0" smtClean="0"/>
              <a:t>Indicador LIODS</a:t>
            </a:r>
          </a:p>
          <a:p>
            <a:pPr>
              <a:buFont typeface="Wingdings" panose="05000000000000000000" pitchFamily="2" charset="2"/>
              <a:buChar char="ü"/>
            </a:pPr>
            <a:endParaRPr lang="pt-BR" dirty="0" smtClean="0"/>
          </a:p>
          <a:p>
            <a:pPr>
              <a:buFont typeface="Wingdings" panose="05000000000000000000" pitchFamily="2" charset="2"/>
              <a:buChar char="ü"/>
            </a:pPr>
            <a:r>
              <a:rPr lang="pt-BR" dirty="0"/>
              <a:t>Número de pessoas que serão beneficiadas pelos resultados das ações civis públicas.</a:t>
            </a:r>
            <a:endParaRPr lang="pt-BR" dirty="0" smtClean="0"/>
          </a:p>
        </p:txBody>
      </p:sp>
      <p:pic>
        <p:nvPicPr>
          <p:cNvPr id="2" name="Imagem 1"/>
          <p:cNvPicPr>
            <a:picLocks noChangeAspect="1"/>
          </p:cNvPicPr>
          <p:nvPr/>
        </p:nvPicPr>
        <p:blipFill>
          <a:blip r:embed="rId2"/>
          <a:stretch>
            <a:fillRect/>
          </a:stretch>
        </p:blipFill>
        <p:spPr>
          <a:xfrm>
            <a:off x="1674564" y="136068"/>
            <a:ext cx="8857561" cy="1163463"/>
          </a:xfrm>
          <a:prstGeom prst="rect">
            <a:avLst/>
          </a:prstGeom>
        </p:spPr>
      </p:pic>
    </p:spTree>
    <p:extLst>
      <p:ext uri="{BB962C8B-B14F-4D97-AF65-F5344CB8AC3E}">
        <p14:creationId xmlns:p14="http://schemas.microsoft.com/office/powerpoint/2010/main" val="2431847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1294037" y="122755"/>
            <a:ext cx="9837116" cy="1205642"/>
          </a:xfrm>
          <a:prstGeom prst="rect">
            <a:avLst/>
          </a:prstGeom>
        </p:spPr>
      </p:pic>
      <p:pic>
        <p:nvPicPr>
          <p:cNvPr id="4" name="Imagem 3"/>
          <p:cNvPicPr>
            <a:picLocks noChangeAspect="1"/>
          </p:cNvPicPr>
          <p:nvPr/>
        </p:nvPicPr>
        <p:blipFill>
          <a:blip r:embed="rId3"/>
          <a:stretch>
            <a:fillRect/>
          </a:stretch>
        </p:blipFill>
        <p:spPr>
          <a:xfrm>
            <a:off x="223092" y="1608827"/>
            <a:ext cx="5814152" cy="4287937"/>
          </a:xfrm>
          <a:prstGeom prst="rect">
            <a:avLst/>
          </a:prstGeom>
        </p:spPr>
      </p:pic>
      <p:pic>
        <p:nvPicPr>
          <p:cNvPr id="6" name="Imagem 5"/>
          <p:cNvPicPr>
            <a:picLocks noChangeAspect="1"/>
          </p:cNvPicPr>
          <p:nvPr/>
        </p:nvPicPr>
        <p:blipFill>
          <a:blip r:embed="rId4"/>
          <a:stretch>
            <a:fillRect/>
          </a:stretch>
        </p:blipFill>
        <p:spPr>
          <a:xfrm>
            <a:off x="6280568" y="1702054"/>
            <a:ext cx="5781237" cy="4101484"/>
          </a:xfrm>
          <a:prstGeom prst="rect">
            <a:avLst/>
          </a:prstGeom>
        </p:spPr>
      </p:pic>
    </p:spTree>
    <p:extLst>
      <p:ext uri="{BB962C8B-B14F-4D97-AF65-F5344CB8AC3E}">
        <p14:creationId xmlns:p14="http://schemas.microsoft.com/office/powerpoint/2010/main" val="2099792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1294037" y="122755"/>
            <a:ext cx="9837116" cy="1205642"/>
          </a:xfrm>
          <a:prstGeom prst="rect">
            <a:avLst/>
          </a:prstGeom>
        </p:spPr>
      </p:pic>
      <p:pic>
        <p:nvPicPr>
          <p:cNvPr id="2" name="Imagem 1"/>
          <p:cNvPicPr>
            <a:picLocks noChangeAspect="1"/>
          </p:cNvPicPr>
          <p:nvPr/>
        </p:nvPicPr>
        <p:blipFill>
          <a:blip r:embed="rId3"/>
          <a:stretch>
            <a:fillRect/>
          </a:stretch>
        </p:blipFill>
        <p:spPr>
          <a:xfrm>
            <a:off x="3123133" y="1564395"/>
            <a:ext cx="6178923" cy="4376737"/>
          </a:xfrm>
          <a:prstGeom prst="rect">
            <a:avLst/>
          </a:prstGeom>
        </p:spPr>
      </p:pic>
    </p:spTree>
    <p:extLst>
      <p:ext uri="{BB962C8B-B14F-4D97-AF65-F5344CB8AC3E}">
        <p14:creationId xmlns:p14="http://schemas.microsoft.com/office/powerpoint/2010/main" val="2323046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p:cNvSpPr>
            <a:spLocks noGrp="1"/>
          </p:cNvSpPr>
          <p:nvPr>
            <p:ph idx="1"/>
          </p:nvPr>
        </p:nvSpPr>
        <p:spPr>
          <a:xfrm>
            <a:off x="838199" y="1531345"/>
            <a:ext cx="5077859" cy="4616067"/>
          </a:xfrm>
        </p:spPr>
        <p:txBody>
          <a:bodyPr>
            <a:normAutofit fontScale="70000" lnSpcReduction="20000"/>
          </a:bodyPr>
          <a:lstStyle/>
          <a:p>
            <a:pPr marL="0" indent="0" algn="ctr">
              <a:buNone/>
            </a:pPr>
            <a:r>
              <a:rPr lang="pt-BR" sz="3100" b="1" dirty="0" smtClean="0"/>
              <a:t>Palavras-Chave </a:t>
            </a:r>
          </a:p>
          <a:p>
            <a:pPr>
              <a:buFont typeface="Wingdings" panose="05000000000000000000" pitchFamily="2" charset="2"/>
              <a:buChar char="ü"/>
            </a:pPr>
            <a:r>
              <a:rPr lang="pt-BR" dirty="0"/>
              <a:t>Poluição marinha; Qualidade da água do mar.</a:t>
            </a:r>
          </a:p>
          <a:p>
            <a:pPr>
              <a:buFont typeface="Wingdings" panose="05000000000000000000" pitchFamily="2" charset="2"/>
              <a:buChar char="ü"/>
            </a:pPr>
            <a:r>
              <a:rPr lang="pt-BR" dirty="0"/>
              <a:t>Erosão da linha de costa; Erosão da/de praia.</a:t>
            </a:r>
          </a:p>
          <a:p>
            <a:pPr>
              <a:buFont typeface="Wingdings" panose="05000000000000000000" pitchFamily="2" charset="2"/>
              <a:buChar char="ü"/>
            </a:pPr>
            <a:r>
              <a:rPr lang="pt-BR" dirty="0"/>
              <a:t>Acidificação da água do mar.</a:t>
            </a:r>
          </a:p>
          <a:p>
            <a:pPr>
              <a:buFont typeface="Wingdings" panose="05000000000000000000" pitchFamily="2" charset="2"/>
              <a:buChar char="ü"/>
            </a:pPr>
            <a:r>
              <a:rPr lang="pt-BR" dirty="0"/>
              <a:t>Pesca marinha ilegal.</a:t>
            </a:r>
          </a:p>
          <a:p>
            <a:pPr>
              <a:buFont typeface="Wingdings" panose="05000000000000000000" pitchFamily="2" charset="2"/>
              <a:buChar char="ü"/>
            </a:pPr>
            <a:r>
              <a:rPr lang="pt-BR" dirty="0"/>
              <a:t>Delitos associados a unidades de conservação marinhas (pesca ilegal, invasão, infração ambiental, conflitos).</a:t>
            </a:r>
          </a:p>
          <a:p>
            <a:pPr>
              <a:buFont typeface="Wingdings" panose="05000000000000000000" pitchFamily="2" charset="2"/>
              <a:buChar char="ü"/>
            </a:pPr>
            <a:r>
              <a:rPr lang="pt-BR" dirty="0" smtClean="0"/>
              <a:t>Seguro </a:t>
            </a:r>
            <a:r>
              <a:rPr lang="pt-BR" dirty="0"/>
              <a:t>defeso ilegal na pesca </a:t>
            </a:r>
            <a:r>
              <a:rPr lang="pt-BR" dirty="0" smtClean="0"/>
              <a:t>marinha</a:t>
            </a:r>
          </a:p>
          <a:p>
            <a:pPr>
              <a:buFont typeface="Wingdings" panose="05000000000000000000" pitchFamily="2" charset="2"/>
              <a:buChar char="ü"/>
            </a:pPr>
            <a:r>
              <a:rPr lang="pt-BR" dirty="0" smtClean="0"/>
              <a:t>Ilegalidade </a:t>
            </a:r>
            <a:r>
              <a:rPr lang="pt-BR" dirty="0"/>
              <a:t>no acesso a subvenção ao óleo diesel para embarcações pesqueiras </a:t>
            </a:r>
            <a:r>
              <a:rPr lang="pt-BR" dirty="0" smtClean="0"/>
              <a:t>marinhas</a:t>
            </a:r>
            <a:endParaRPr lang="pt-BR" dirty="0"/>
          </a:p>
          <a:p>
            <a:pPr>
              <a:buFont typeface="Wingdings" panose="05000000000000000000" pitchFamily="2" charset="2"/>
              <a:buChar char="ü"/>
            </a:pPr>
            <a:r>
              <a:rPr lang="pt-BR" dirty="0"/>
              <a:t>Conflitos por acesso a recursos pesqueiros marinhos.</a:t>
            </a:r>
          </a:p>
        </p:txBody>
      </p:sp>
      <p:sp>
        <p:nvSpPr>
          <p:cNvPr id="8" name="Espaço Reservado para Conteúdo 2"/>
          <p:cNvSpPr txBox="1">
            <a:spLocks/>
          </p:cNvSpPr>
          <p:nvPr/>
        </p:nvSpPr>
        <p:spPr>
          <a:xfrm>
            <a:off x="6212595" y="2040181"/>
            <a:ext cx="5375313" cy="4339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b="1" dirty="0" smtClean="0"/>
              <a:t>Indicador LIODS</a:t>
            </a:r>
          </a:p>
          <a:p>
            <a:pPr>
              <a:buFont typeface="Wingdings" panose="05000000000000000000" pitchFamily="2" charset="2"/>
              <a:buChar char="ü"/>
            </a:pPr>
            <a:endParaRPr lang="pt-BR" dirty="0" smtClean="0"/>
          </a:p>
          <a:p>
            <a:pPr>
              <a:buFont typeface="Wingdings" panose="05000000000000000000" pitchFamily="2" charset="2"/>
              <a:buChar char="ü"/>
            </a:pPr>
            <a:r>
              <a:rPr lang="pt-BR" dirty="0" smtClean="0"/>
              <a:t>Número </a:t>
            </a:r>
            <a:r>
              <a:rPr lang="pt-BR" dirty="0"/>
              <a:t>de cumprimento de sentença de cunho </a:t>
            </a:r>
            <a:r>
              <a:rPr lang="pt-BR" dirty="0" err="1"/>
              <a:t>reparativo</a:t>
            </a:r>
            <a:r>
              <a:rPr lang="pt-BR" dirty="0"/>
              <a:t> na área ambiental. </a:t>
            </a:r>
            <a:endParaRPr lang="pt-BR" dirty="0" smtClean="0"/>
          </a:p>
        </p:txBody>
      </p:sp>
      <p:pic>
        <p:nvPicPr>
          <p:cNvPr id="5" name="Imagem 4"/>
          <p:cNvPicPr>
            <a:picLocks noChangeAspect="1"/>
          </p:cNvPicPr>
          <p:nvPr/>
        </p:nvPicPr>
        <p:blipFill>
          <a:blip r:embed="rId2"/>
          <a:stretch>
            <a:fillRect/>
          </a:stretch>
        </p:blipFill>
        <p:spPr>
          <a:xfrm>
            <a:off x="1294037" y="122755"/>
            <a:ext cx="9837116" cy="1205642"/>
          </a:xfrm>
          <a:prstGeom prst="rect">
            <a:avLst/>
          </a:prstGeom>
        </p:spPr>
      </p:pic>
    </p:spTree>
    <p:extLst>
      <p:ext uri="{BB962C8B-B14F-4D97-AF65-F5344CB8AC3E}">
        <p14:creationId xmlns:p14="http://schemas.microsoft.com/office/powerpoint/2010/main" val="831971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b="1" dirty="0" smtClean="0"/>
              <a:t>Pontos Focais 1º Encontro Ibero-Americano </a:t>
            </a:r>
            <a:endParaRPr lang="pt-BR" b="1" dirty="0"/>
          </a:p>
        </p:txBody>
      </p:sp>
      <p:sp>
        <p:nvSpPr>
          <p:cNvPr id="3" name="Espaço Reservado para Conteúdo 2"/>
          <p:cNvSpPr>
            <a:spLocks noGrp="1"/>
          </p:cNvSpPr>
          <p:nvPr>
            <p:ph idx="1"/>
          </p:nvPr>
        </p:nvSpPr>
        <p:spPr>
          <a:xfrm>
            <a:off x="838200" y="2109329"/>
            <a:ext cx="5375313" cy="3921017"/>
          </a:xfrm>
        </p:spPr>
        <p:txBody>
          <a:bodyPr>
            <a:normAutofit/>
          </a:bodyPr>
          <a:lstStyle/>
          <a:p>
            <a:pPr>
              <a:buFont typeface="Wingdings" panose="05000000000000000000" pitchFamily="2" charset="2"/>
              <a:buChar char="ü"/>
            </a:pPr>
            <a:r>
              <a:rPr lang="pt-BR" dirty="0" smtClean="0"/>
              <a:t>ODS 2 – Agrotóxicos                                           </a:t>
            </a:r>
          </a:p>
          <a:p>
            <a:pPr>
              <a:buFont typeface="Wingdings" panose="05000000000000000000" pitchFamily="2" charset="2"/>
              <a:buChar char="ü"/>
            </a:pPr>
            <a:endParaRPr lang="pt-BR" dirty="0" smtClean="0"/>
          </a:p>
          <a:p>
            <a:pPr>
              <a:buFont typeface="Wingdings" panose="05000000000000000000" pitchFamily="2" charset="2"/>
              <a:buChar char="ü"/>
            </a:pPr>
            <a:r>
              <a:rPr lang="pt-BR" dirty="0" smtClean="0"/>
              <a:t>ODS 3 – Medicamentos</a:t>
            </a:r>
          </a:p>
          <a:p>
            <a:pPr>
              <a:buFont typeface="Wingdings" panose="05000000000000000000" pitchFamily="2" charset="2"/>
              <a:buChar char="ü"/>
            </a:pPr>
            <a:endParaRPr lang="pt-BR" dirty="0" smtClean="0"/>
          </a:p>
          <a:p>
            <a:pPr>
              <a:buFont typeface="Wingdings" panose="05000000000000000000" pitchFamily="2" charset="2"/>
              <a:buChar char="ü"/>
            </a:pPr>
            <a:r>
              <a:rPr lang="pt-BR" dirty="0" smtClean="0"/>
              <a:t>ODS 5 – </a:t>
            </a:r>
            <a:r>
              <a:rPr lang="pt-BR" dirty="0" err="1" smtClean="0"/>
              <a:t>Feminicídio</a:t>
            </a:r>
            <a:endParaRPr lang="pt-BR" dirty="0" smtClean="0"/>
          </a:p>
        </p:txBody>
      </p:sp>
      <p:sp>
        <p:nvSpPr>
          <p:cNvPr id="4" name="Espaço Reservado para Conteúdo 2"/>
          <p:cNvSpPr txBox="1">
            <a:spLocks/>
          </p:cNvSpPr>
          <p:nvPr/>
        </p:nvSpPr>
        <p:spPr>
          <a:xfrm>
            <a:off x="5989504" y="2109329"/>
            <a:ext cx="5677359" cy="39210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pt-BR" dirty="0" smtClean="0"/>
              <a:t>ODS 6, 13, 14, 15 – Mineração </a:t>
            </a:r>
          </a:p>
          <a:p>
            <a:pPr>
              <a:buFont typeface="Wingdings" panose="05000000000000000000" pitchFamily="2" charset="2"/>
              <a:buChar char="ü"/>
            </a:pPr>
            <a:endParaRPr lang="pt-BR" dirty="0" smtClean="0"/>
          </a:p>
          <a:p>
            <a:pPr>
              <a:buFont typeface="Wingdings" panose="05000000000000000000" pitchFamily="2" charset="2"/>
              <a:buChar char="ü"/>
            </a:pPr>
            <a:r>
              <a:rPr lang="pt-BR" dirty="0" smtClean="0"/>
              <a:t>ODS 12 – Logística de Compras, PLS</a:t>
            </a:r>
          </a:p>
          <a:p>
            <a:pPr>
              <a:buFont typeface="Wingdings" panose="05000000000000000000" pitchFamily="2" charset="2"/>
              <a:buChar char="ü"/>
            </a:pPr>
            <a:endParaRPr lang="pt-BR" dirty="0" smtClean="0"/>
          </a:p>
          <a:p>
            <a:pPr>
              <a:buFont typeface="Wingdings" panose="05000000000000000000" pitchFamily="2" charset="2"/>
              <a:buChar char="ü"/>
            </a:pPr>
            <a:r>
              <a:rPr lang="pt-BR" dirty="0" smtClean="0"/>
              <a:t>ODS 16 – Corrupção, Homicídio</a:t>
            </a:r>
            <a:endParaRPr lang="pt-BR" dirty="0" smtClean="0"/>
          </a:p>
        </p:txBody>
      </p:sp>
    </p:spTree>
    <p:extLst>
      <p:ext uri="{BB962C8B-B14F-4D97-AF65-F5344CB8AC3E}">
        <p14:creationId xmlns:p14="http://schemas.microsoft.com/office/powerpoint/2010/main" val="1251662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575412" y="99151"/>
            <a:ext cx="8989419" cy="1239920"/>
          </a:xfrm>
          <a:prstGeom prst="rect">
            <a:avLst/>
          </a:prstGeom>
        </p:spPr>
      </p:pic>
      <p:pic>
        <p:nvPicPr>
          <p:cNvPr id="9" name="Imagem 8"/>
          <p:cNvPicPr>
            <a:picLocks noChangeAspect="1"/>
          </p:cNvPicPr>
          <p:nvPr/>
        </p:nvPicPr>
        <p:blipFill>
          <a:blip r:embed="rId3"/>
          <a:stretch>
            <a:fillRect/>
          </a:stretch>
        </p:blipFill>
        <p:spPr>
          <a:xfrm>
            <a:off x="125492" y="1597446"/>
            <a:ext cx="5815947" cy="4346326"/>
          </a:xfrm>
          <a:prstGeom prst="rect">
            <a:avLst/>
          </a:prstGeom>
        </p:spPr>
      </p:pic>
      <p:pic>
        <p:nvPicPr>
          <p:cNvPr id="10" name="Imagem 9"/>
          <p:cNvPicPr>
            <a:picLocks noChangeAspect="1"/>
          </p:cNvPicPr>
          <p:nvPr/>
        </p:nvPicPr>
        <p:blipFill>
          <a:blip r:embed="rId4"/>
          <a:stretch>
            <a:fillRect/>
          </a:stretch>
        </p:blipFill>
        <p:spPr>
          <a:xfrm>
            <a:off x="6238591" y="1861934"/>
            <a:ext cx="5726024" cy="3817349"/>
          </a:xfrm>
          <a:prstGeom prst="rect">
            <a:avLst/>
          </a:prstGeom>
        </p:spPr>
      </p:pic>
    </p:spTree>
    <p:extLst>
      <p:ext uri="{BB962C8B-B14F-4D97-AF65-F5344CB8AC3E}">
        <p14:creationId xmlns:p14="http://schemas.microsoft.com/office/powerpoint/2010/main" val="275277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575412" y="99151"/>
            <a:ext cx="8989419" cy="1239920"/>
          </a:xfrm>
          <a:prstGeom prst="rect">
            <a:avLst/>
          </a:prstGeom>
        </p:spPr>
      </p:pic>
      <p:pic>
        <p:nvPicPr>
          <p:cNvPr id="3" name="Imagem 2"/>
          <p:cNvPicPr>
            <a:picLocks noChangeAspect="1"/>
          </p:cNvPicPr>
          <p:nvPr/>
        </p:nvPicPr>
        <p:blipFill>
          <a:blip r:embed="rId3"/>
          <a:stretch>
            <a:fillRect/>
          </a:stretch>
        </p:blipFill>
        <p:spPr>
          <a:xfrm>
            <a:off x="2819628" y="1339071"/>
            <a:ext cx="6500985" cy="4574329"/>
          </a:xfrm>
          <a:prstGeom prst="rect">
            <a:avLst/>
          </a:prstGeom>
        </p:spPr>
      </p:pic>
    </p:spTree>
    <p:extLst>
      <p:ext uri="{BB962C8B-B14F-4D97-AF65-F5344CB8AC3E}">
        <p14:creationId xmlns:p14="http://schemas.microsoft.com/office/powerpoint/2010/main" val="143059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p:cNvSpPr>
            <a:spLocks noGrp="1"/>
          </p:cNvSpPr>
          <p:nvPr>
            <p:ph idx="1"/>
          </p:nvPr>
        </p:nvSpPr>
        <p:spPr>
          <a:xfrm>
            <a:off x="142129" y="1833213"/>
            <a:ext cx="5927992" cy="4616067"/>
          </a:xfrm>
        </p:spPr>
        <p:txBody>
          <a:bodyPr>
            <a:noAutofit/>
          </a:bodyPr>
          <a:lstStyle/>
          <a:p>
            <a:pPr algn="just">
              <a:buFont typeface="Wingdings" panose="05000000000000000000" pitchFamily="2" charset="2"/>
              <a:buChar char="ü"/>
            </a:pPr>
            <a:r>
              <a:rPr lang="pt-BR" sz="1400" dirty="0" smtClean="0"/>
              <a:t>Unidade </a:t>
            </a:r>
            <a:r>
              <a:rPr lang="pt-BR" sz="1400" dirty="0"/>
              <a:t>de conservação; área protegida; Área de Preservação Permanente; APP; Reserva Legal; terra indígena; Amazônia; Cerrado; Pantanal; Mata Atlântica; Pampa; Caatinga; bioma; reserva marinha; zona costeira; biodiversidade; serviços ecossistêmicos; bioma terrestre.</a:t>
            </a:r>
          </a:p>
          <a:p>
            <a:pPr algn="just">
              <a:buFont typeface="Wingdings" panose="05000000000000000000" pitchFamily="2" charset="2"/>
              <a:buChar char="ü"/>
            </a:pPr>
            <a:r>
              <a:rPr lang="pt-BR" sz="1400" dirty="0"/>
              <a:t>Ecossistemas aquáticos; biodiversidade; pesca ilegal; sobre pesca; peixe ameaçado de extinção; águas continentais.</a:t>
            </a:r>
          </a:p>
          <a:p>
            <a:pPr algn="just">
              <a:buFont typeface="Wingdings" panose="05000000000000000000" pitchFamily="2" charset="2"/>
              <a:buChar char="ü"/>
            </a:pPr>
            <a:r>
              <a:rPr lang="pt-BR" sz="1400" dirty="0"/>
              <a:t>Desmatamento ilegal; concessão florestal; manejo florestal; vegetação degradada; floresta degradada; floresta plantada; desmatamento; Amazônia legal.</a:t>
            </a:r>
          </a:p>
          <a:p>
            <a:pPr algn="just">
              <a:buFont typeface="Wingdings" panose="05000000000000000000" pitchFamily="2" charset="2"/>
              <a:buChar char="ü"/>
            </a:pPr>
            <a:r>
              <a:rPr lang="pt-BR" sz="1400" dirty="0"/>
              <a:t>Desertificação; solo degradado; degradação do solo.</a:t>
            </a:r>
          </a:p>
          <a:p>
            <a:pPr algn="just">
              <a:buFont typeface="Wingdings" panose="05000000000000000000" pitchFamily="2" charset="2"/>
              <a:buChar char="ü"/>
            </a:pPr>
            <a:r>
              <a:rPr lang="pt-BR" sz="1400" dirty="0"/>
              <a:t>Ecossistema de montanha; biodiversidade; cobertura verde de montanha.</a:t>
            </a:r>
          </a:p>
          <a:p>
            <a:pPr algn="just">
              <a:buFont typeface="Wingdings" panose="05000000000000000000" pitchFamily="2" charset="2"/>
              <a:buChar char="ü"/>
            </a:pPr>
            <a:r>
              <a:rPr lang="pt-BR" sz="1400" dirty="0"/>
              <a:t>Perda de habitats naturais; degradação de ecossistemas; fragmentação de ecossistemas; fragmentação de habitat.</a:t>
            </a:r>
          </a:p>
          <a:p>
            <a:pPr algn="just">
              <a:buFont typeface="Wingdings" panose="05000000000000000000" pitchFamily="2" charset="2"/>
              <a:buChar char="ü"/>
            </a:pPr>
            <a:r>
              <a:rPr lang="pt-BR" sz="1400" dirty="0" smtClean="0"/>
              <a:t>Diversidade </a:t>
            </a:r>
            <a:r>
              <a:rPr lang="pt-BR" sz="1400" dirty="0"/>
              <a:t>genética de microrganismos; diversidade genética de plantas; espécie de valor socioeconômico; espécie de valor cultural; perda de variabilidade genética</a:t>
            </a:r>
            <a:r>
              <a:rPr lang="pt-BR" sz="1400" dirty="0" smtClean="0"/>
              <a:t>.</a:t>
            </a:r>
            <a:endParaRPr lang="pt-BR" sz="1400" dirty="0"/>
          </a:p>
        </p:txBody>
      </p:sp>
      <p:sp>
        <p:nvSpPr>
          <p:cNvPr id="8" name="Espaço Reservado para Conteúdo 2"/>
          <p:cNvSpPr txBox="1">
            <a:spLocks/>
          </p:cNvSpPr>
          <p:nvPr/>
        </p:nvSpPr>
        <p:spPr>
          <a:xfrm>
            <a:off x="6092328" y="1586142"/>
            <a:ext cx="6099672" cy="433965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ü"/>
            </a:pPr>
            <a:endParaRPr lang="pt-BR" dirty="0" smtClean="0"/>
          </a:p>
          <a:p>
            <a:pPr algn="just">
              <a:buFont typeface="Wingdings" panose="05000000000000000000" pitchFamily="2" charset="2"/>
              <a:buChar char="ü"/>
            </a:pPr>
            <a:r>
              <a:rPr lang="pt-BR" sz="1600" dirty="0"/>
              <a:t>Risco de extinção de espécie; espécie ameaçada de extinção; conservação de espécie ameaçada.</a:t>
            </a:r>
          </a:p>
          <a:p>
            <a:pPr algn="just">
              <a:buFont typeface="Wingdings" panose="05000000000000000000" pitchFamily="2" charset="2"/>
              <a:buChar char="ü"/>
            </a:pPr>
            <a:r>
              <a:rPr lang="pt-BR" sz="1600" dirty="0" smtClean="0"/>
              <a:t>Repartição </a:t>
            </a:r>
            <a:r>
              <a:rPr lang="pt-BR" sz="1600" dirty="0"/>
              <a:t>de benefícios; uso de recursos genéticos; conhecimentos tradicionais; acesso a recursos genéticos; patrimônio genético.</a:t>
            </a:r>
          </a:p>
          <a:p>
            <a:pPr algn="just">
              <a:buFont typeface="Wingdings" panose="05000000000000000000" pitchFamily="2" charset="2"/>
              <a:buChar char="ü"/>
            </a:pPr>
            <a:r>
              <a:rPr lang="pt-BR" sz="1600" dirty="0" smtClean="0"/>
              <a:t>Conhecimentos </a:t>
            </a:r>
            <a:r>
              <a:rPr lang="pt-BR" sz="1600" dirty="0"/>
              <a:t>tradicionais; povos indígenas; agricultores familiares; comunidades tradicionais; uso da biodiversidade; utilização de recursos biológicos.</a:t>
            </a:r>
          </a:p>
          <a:p>
            <a:pPr algn="just">
              <a:buFont typeface="Wingdings" panose="05000000000000000000" pitchFamily="2" charset="2"/>
              <a:buChar char="ü"/>
            </a:pPr>
            <a:r>
              <a:rPr lang="pt-BR" sz="1600" dirty="0"/>
              <a:t>Caça; pesca ilegal; tráfico de espécies; flora; fauna; espécies protegidas; espécies ameaçadas; recursos pesqueiros; águas continentais; produtos da vida silvestre.</a:t>
            </a:r>
          </a:p>
          <a:p>
            <a:pPr algn="just">
              <a:buFont typeface="Wingdings" panose="05000000000000000000" pitchFamily="2" charset="2"/>
              <a:buChar char="ü"/>
            </a:pPr>
            <a:r>
              <a:rPr lang="pt-BR" sz="1600" dirty="0"/>
              <a:t>Introdução de espécies; espécie exótica invasora.</a:t>
            </a:r>
          </a:p>
          <a:p>
            <a:pPr algn="just">
              <a:buFont typeface="Wingdings" panose="05000000000000000000" pitchFamily="2" charset="2"/>
              <a:buChar char="ü"/>
            </a:pPr>
            <a:r>
              <a:rPr lang="pt-BR" sz="1600" dirty="0"/>
              <a:t>Biodiversidade; </a:t>
            </a:r>
            <a:r>
              <a:rPr lang="pt-BR" sz="1600" dirty="0" err="1"/>
              <a:t>geodiversidade</a:t>
            </a:r>
            <a:r>
              <a:rPr lang="pt-BR" sz="1600" dirty="0"/>
              <a:t>; </a:t>
            </a:r>
            <a:r>
              <a:rPr lang="pt-BR" sz="1600" dirty="0" err="1"/>
              <a:t>sociodiversidade</a:t>
            </a:r>
            <a:r>
              <a:rPr lang="pt-BR" sz="1600" dirty="0"/>
              <a:t>; contas nacionais; contas verdes; contas ambientais; Convenção sobre Diversidade Biológica; CDB; Metas de </a:t>
            </a:r>
            <a:r>
              <a:rPr lang="pt-BR" sz="1600" dirty="0" err="1"/>
              <a:t>Aichi</a:t>
            </a:r>
            <a:r>
              <a:rPr lang="pt-BR" sz="1600" dirty="0"/>
              <a:t>.</a:t>
            </a:r>
          </a:p>
          <a:p>
            <a:pPr algn="just">
              <a:buFont typeface="Wingdings" panose="05000000000000000000" pitchFamily="2" charset="2"/>
              <a:buChar char="ü"/>
            </a:pPr>
            <a:r>
              <a:rPr lang="pt-BR" sz="1600" dirty="0"/>
              <a:t>Recursos financeiros para conservação; compensação ambiental; recursos para a biodiversidade; uso sustentável da biodiversidade; uso de ecossistemas.</a:t>
            </a:r>
          </a:p>
          <a:p>
            <a:pPr algn="just">
              <a:buFont typeface="Wingdings" panose="05000000000000000000" pitchFamily="2" charset="2"/>
              <a:buChar char="ü"/>
            </a:pPr>
            <a:r>
              <a:rPr lang="pt-BR" sz="1600" dirty="0"/>
              <a:t>Manejo florestal sustentável; conservação da biodiversidade; reflorestamento.</a:t>
            </a:r>
          </a:p>
          <a:p>
            <a:pPr algn="just">
              <a:buFont typeface="Wingdings" panose="05000000000000000000" pitchFamily="2" charset="2"/>
              <a:buChar char="ü"/>
            </a:pPr>
            <a:r>
              <a:rPr lang="pt-BR" sz="1600" dirty="0"/>
              <a:t>Caça; pesca ilegal; espécie protegida; comunidades locais; subsistência sustentável; pescadores artesanais; animal silvestre.</a:t>
            </a:r>
            <a:endParaRPr lang="pt-BR" sz="1600" dirty="0"/>
          </a:p>
        </p:txBody>
      </p:sp>
      <p:pic>
        <p:nvPicPr>
          <p:cNvPr id="2" name="Imagem 1"/>
          <p:cNvPicPr>
            <a:picLocks noChangeAspect="1"/>
          </p:cNvPicPr>
          <p:nvPr/>
        </p:nvPicPr>
        <p:blipFill>
          <a:blip r:embed="rId2"/>
          <a:stretch>
            <a:fillRect/>
          </a:stretch>
        </p:blipFill>
        <p:spPr>
          <a:xfrm>
            <a:off x="1575412" y="99151"/>
            <a:ext cx="8989419" cy="1239920"/>
          </a:xfrm>
          <a:prstGeom prst="rect">
            <a:avLst/>
          </a:prstGeom>
        </p:spPr>
      </p:pic>
      <p:sp>
        <p:nvSpPr>
          <p:cNvPr id="4" name="Retângulo 3"/>
          <p:cNvSpPr/>
          <p:nvPr/>
        </p:nvSpPr>
        <p:spPr>
          <a:xfrm>
            <a:off x="5352306" y="1386087"/>
            <a:ext cx="1842684" cy="400110"/>
          </a:xfrm>
          <a:prstGeom prst="rect">
            <a:avLst/>
          </a:prstGeom>
        </p:spPr>
        <p:txBody>
          <a:bodyPr wrap="none">
            <a:spAutoFit/>
          </a:bodyPr>
          <a:lstStyle/>
          <a:p>
            <a:r>
              <a:rPr lang="pt-BR" sz="2000" b="1" dirty="0"/>
              <a:t>Palavras-Chave</a:t>
            </a:r>
            <a:r>
              <a:rPr lang="pt-BR" b="1" dirty="0"/>
              <a:t> </a:t>
            </a:r>
            <a:endParaRPr lang="pt-BR" b="1" dirty="0"/>
          </a:p>
        </p:txBody>
      </p:sp>
    </p:spTree>
    <p:extLst>
      <p:ext uri="{BB962C8B-B14F-4D97-AF65-F5344CB8AC3E}">
        <p14:creationId xmlns:p14="http://schemas.microsoft.com/office/powerpoint/2010/main" val="36230848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575412" y="99151"/>
            <a:ext cx="8989419" cy="1239920"/>
          </a:xfrm>
          <a:prstGeom prst="rect">
            <a:avLst/>
          </a:prstGeom>
        </p:spPr>
      </p:pic>
      <p:sp>
        <p:nvSpPr>
          <p:cNvPr id="4" name="Retângulo 3"/>
          <p:cNvSpPr/>
          <p:nvPr/>
        </p:nvSpPr>
        <p:spPr>
          <a:xfrm>
            <a:off x="4358274" y="1551340"/>
            <a:ext cx="3423694" cy="584775"/>
          </a:xfrm>
          <a:prstGeom prst="rect">
            <a:avLst/>
          </a:prstGeom>
        </p:spPr>
        <p:txBody>
          <a:bodyPr wrap="none">
            <a:spAutoFit/>
          </a:bodyPr>
          <a:lstStyle/>
          <a:p>
            <a:r>
              <a:rPr lang="pt-BR" sz="3200" b="1" dirty="0" smtClean="0"/>
              <a:t>Indicadores LIODS </a:t>
            </a:r>
            <a:r>
              <a:rPr lang="pt-BR" sz="2800" b="1" dirty="0" smtClean="0"/>
              <a:t> </a:t>
            </a:r>
            <a:endParaRPr lang="pt-BR" sz="2800" b="1" dirty="0"/>
          </a:p>
        </p:txBody>
      </p:sp>
      <p:sp>
        <p:nvSpPr>
          <p:cNvPr id="3" name="Espaço Reservado para Conteúdo 2"/>
          <p:cNvSpPr>
            <a:spLocks noGrp="1"/>
          </p:cNvSpPr>
          <p:nvPr>
            <p:ph idx="1"/>
          </p:nvPr>
        </p:nvSpPr>
        <p:spPr>
          <a:xfrm>
            <a:off x="838200" y="2348384"/>
            <a:ext cx="10515600" cy="3263321"/>
          </a:xfrm>
        </p:spPr>
        <p:txBody>
          <a:bodyPr/>
          <a:lstStyle/>
          <a:p>
            <a:pPr marL="0" indent="0">
              <a:buNone/>
            </a:pPr>
            <a:endParaRPr lang="pt-BR" dirty="0"/>
          </a:p>
          <a:p>
            <a:pPr>
              <a:buFont typeface="Wingdings" panose="05000000000000000000" pitchFamily="2" charset="2"/>
              <a:buChar char="ü"/>
            </a:pPr>
            <a:r>
              <a:rPr lang="pt-BR" dirty="0" smtClean="0"/>
              <a:t>Número </a:t>
            </a:r>
            <a:r>
              <a:rPr lang="pt-BR" dirty="0"/>
              <a:t>de demandas desmatamento</a:t>
            </a:r>
            <a:r>
              <a:rPr lang="pt-BR" dirty="0" smtClean="0"/>
              <a:t>.</a:t>
            </a:r>
          </a:p>
          <a:p>
            <a:pPr>
              <a:buFont typeface="Wingdings" panose="05000000000000000000" pitchFamily="2" charset="2"/>
              <a:buChar char="ü"/>
            </a:pPr>
            <a:endParaRPr lang="pt-BR" dirty="0"/>
          </a:p>
          <a:p>
            <a:pPr>
              <a:buFont typeface="Wingdings" panose="05000000000000000000" pitchFamily="2" charset="2"/>
              <a:buChar char="ü"/>
            </a:pPr>
            <a:r>
              <a:rPr lang="pt-BR" dirty="0"/>
              <a:t>Número de ações sobre tráfico ilegal de animais.</a:t>
            </a:r>
          </a:p>
          <a:p>
            <a:endParaRPr lang="pt-BR" dirty="0"/>
          </a:p>
        </p:txBody>
      </p:sp>
    </p:spTree>
    <p:extLst>
      <p:ext uri="{BB962C8B-B14F-4D97-AF65-F5344CB8AC3E}">
        <p14:creationId xmlns:p14="http://schemas.microsoft.com/office/powerpoint/2010/main" val="39942316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1509311" y="101561"/>
            <a:ext cx="9676999" cy="1231480"/>
          </a:xfrm>
          <a:prstGeom prst="rect">
            <a:avLst/>
          </a:prstGeom>
        </p:spPr>
      </p:pic>
      <p:sp>
        <p:nvSpPr>
          <p:cNvPr id="2" name="Espaço Reservado para Conteúdo 1"/>
          <p:cNvSpPr>
            <a:spLocks noGrp="1"/>
          </p:cNvSpPr>
          <p:nvPr>
            <p:ph idx="1"/>
          </p:nvPr>
        </p:nvSpPr>
        <p:spPr/>
        <p:txBody>
          <a:bodyPr/>
          <a:lstStyle/>
          <a:p>
            <a:endParaRPr lang="pt-BR"/>
          </a:p>
        </p:txBody>
      </p:sp>
      <p:pic>
        <p:nvPicPr>
          <p:cNvPr id="4" name="Imagem 3"/>
          <p:cNvPicPr>
            <a:picLocks noChangeAspect="1"/>
          </p:cNvPicPr>
          <p:nvPr/>
        </p:nvPicPr>
        <p:blipFill>
          <a:blip r:embed="rId3"/>
          <a:stretch>
            <a:fillRect/>
          </a:stretch>
        </p:blipFill>
        <p:spPr>
          <a:xfrm>
            <a:off x="313940" y="1433803"/>
            <a:ext cx="5782060" cy="4555563"/>
          </a:xfrm>
          <a:prstGeom prst="rect">
            <a:avLst/>
          </a:prstGeom>
        </p:spPr>
      </p:pic>
      <p:pic>
        <p:nvPicPr>
          <p:cNvPr id="6" name="Imagem 5"/>
          <p:cNvPicPr>
            <a:picLocks noChangeAspect="1"/>
          </p:cNvPicPr>
          <p:nvPr/>
        </p:nvPicPr>
        <p:blipFill>
          <a:blip r:embed="rId4"/>
          <a:stretch>
            <a:fillRect/>
          </a:stretch>
        </p:blipFill>
        <p:spPr>
          <a:xfrm>
            <a:off x="6436990" y="1415218"/>
            <a:ext cx="5441070" cy="4592731"/>
          </a:xfrm>
          <a:prstGeom prst="rect">
            <a:avLst/>
          </a:prstGeom>
        </p:spPr>
      </p:pic>
    </p:spTree>
    <p:extLst>
      <p:ext uri="{BB962C8B-B14F-4D97-AF65-F5344CB8AC3E}">
        <p14:creationId xmlns:p14="http://schemas.microsoft.com/office/powerpoint/2010/main" val="2103923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1509311" y="101561"/>
            <a:ext cx="9676999" cy="1231480"/>
          </a:xfrm>
          <a:prstGeom prst="rect">
            <a:avLst/>
          </a:prstGeom>
        </p:spPr>
      </p:pic>
      <p:sp>
        <p:nvSpPr>
          <p:cNvPr id="2" name="Espaço Reservado para Conteúdo 1"/>
          <p:cNvSpPr>
            <a:spLocks noGrp="1"/>
          </p:cNvSpPr>
          <p:nvPr>
            <p:ph idx="1"/>
          </p:nvPr>
        </p:nvSpPr>
        <p:spPr/>
        <p:txBody>
          <a:bodyPr/>
          <a:lstStyle/>
          <a:p>
            <a:endParaRPr lang="pt-BR"/>
          </a:p>
        </p:txBody>
      </p:sp>
      <p:pic>
        <p:nvPicPr>
          <p:cNvPr id="3" name="Imagem 2"/>
          <p:cNvPicPr>
            <a:picLocks noChangeAspect="1"/>
          </p:cNvPicPr>
          <p:nvPr/>
        </p:nvPicPr>
        <p:blipFill>
          <a:blip r:embed="rId3"/>
          <a:stretch>
            <a:fillRect/>
          </a:stretch>
        </p:blipFill>
        <p:spPr>
          <a:xfrm>
            <a:off x="2935026" y="1994053"/>
            <a:ext cx="6317497" cy="3466641"/>
          </a:xfrm>
          <a:prstGeom prst="rect">
            <a:avLst/>
          </a:prstGeom>
        </p:spPr>
      </p:pic>
    </p:spTree>
    <p:extLst>
      <p:ext uri="{BB962C8B-B14F-4D97-AF65-F5344CB8AC3E}">
        <p14:creationId xmlns:p14="http://schemas.microsoft.com/office/powerpoint/2010/main" val="2908801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2708" y="1690688"/>
            <a:ext cx="5233012" cy="4247404"/>
          </a:xfrm>
        </p:spPr>
        <p:txBody>
          <a:bodyPr>
            <a:normAutofit fontScale="47500" lnSpcReduction="20000"/>
          </a:bodyPr>
          <a:lstStyle/>
          <a:p>
            <a:pPr algn="just">
              <a:buFont typeface="Wingdings" panose="05000000000000000000" pitchFamily="2" charset="2"/>
              <a:buChar char="ü"/>
            </a:pPr>
            <a:r>
              <a:rPr lang="pt-BR" sz="3400" dirty="0" smtClean="0"/>
              <a:t>Produção sustentável; Consumo sustentável; Pegada ecológica; Pegada hídrica; Pegada de carbono;</a:t>
            </a:r>
          </a:p>
          <a:p>
            <a:pPr algn="just">
              <a:buFont typeface="Wingdings" panose="05000000000000000000" pitchFamily="2" charset="2"/>
              <a:buChar char="ü"/>
            </a:pPr>
            <a:r>
              <a:rPr lang="pt-BR" sz="3400" dirty="0" smtClean="0"/>
              <a:t> </a:t>
            </a:r>
            <a:r>
              <a:rPr lang="pt-BR" sz="3400" dirty="0" err="1" smtClean="0"/>
              <a:t>Ecoeficiência</a:t>
            </a:r>
            <a:r>
              <a:rPr lang="pt-BR" sz="3400" dirty="0" smtClean="0"/>
              <a:t>; Compras públicas sustentáveis; Responsabilidade socioambiental empresarial; </a:t>
            </a:r>
          </a:p>
          <a:p>
            <a:pPr algn="just">
              <a:buFont typeface="Wingdings" panose="05000000000000000000" pitchFamily="2" charset="2"/>
              <a:buChar char="ü"/>
            </a:pPr>
            <a:r>
              <a:rPr lang="pt-BR" sz="3400" dirty="0" smtClean="0"/>
              <a:t>Economia de baixo carbono; </a:t>
            </a:r>
          </a:p>
          <a:p>
            <a:pPr algn="just">
              <a:buFont typeface="Wingdings" panose="05000000000000000000" pitchFamily="2" charset="2"/>
              <a:buChar char="ü"/>
            </a:pPr>
            <a:r>
              <a:rPr lang="pt-BR" sz="3400" dirty="0" smtClean="0"/>
              <a:t>Análise de ciclo de vida; </a:t>
            </a:r>
          </a:p>
          <a:p>
            <a:pPr algn="just">
              <a:buFont typeface="Wingdings" panose="05000000000000000000" pitchFamily="2" charset="2"/>
              <a:buChar char="ü"/>
            </a:pPr>
            <a:r>
              <a:rPr lang="pt-BR" sz="3400" dirty="0" smtClean="0"/>
              <a:t>Inovação ambiental;</a:t>
            </a:r>
          </a:p>
          <a:p>
            <a:pPr algn="just">
              <a:buFont typeface="Wingdings" panose="05000000000000000000" pitchFamily="2" charset="2"/>
              <a:buChar char="ü"/>
            </a:pPr>
            <a:r>
              <a:rPr lang="pt-BR" sz="3400" dirty="0" smtClean="0"/>
              <a:t> Patentes verdes; Patentes ambientais;</a:t>
            </a:r>
          </a:p>
          <a:p>
            <a:pPr algn="just">
              <a:buFont typeface="Wingdings" panose="05000000000000000000" pitchFamily="2" charset="2"/>
              <a:buChar char="ü"/>
            </a:pPr>
            <a:r>
              <a:rPr lang="pt-BR" sz="3400" dirty="0" smtClean="0"/>
              <a:t> Conservação de recursos naturais; Uso racional de recursos naturais; Economia circular; Capital natural; </a:t>
            </a:r>
          </a:p>
          <a:p>
            <a:pPr algn="just">
              <a:buFont typeface="Wingdings" panose="05000000000000000000" pitchFamily="2" charset="2"/>
              <a:buChar char="ü"/>
            </a:pPr>
            <a:r>
              <a:rPr lang="pt-BR" sz="3400" dirty="0" smtClean="0"/>
              <a:t>Desperdício de alimentos; </a:t>
            </a:r>
          </a:p>
          <a:p>
            <a:pPr algn="just">
              <a:buFont typeface="Wingdings" panose="05000000000000000000" pitchFamily="2" charset="2"/>
              <a:buChar char="ü"/>
            </a:pPr>
            <a:r>
              <a:rPr lang="pt-BR" sz="3400" dirty="0" smtClean="0"/>
              <a:t>Gestão de produtos químicos; Segurança Química; Consumo consciente; Consumo racional; Reaproveitamento de recursos; Reuso de recursos; </a:t>
            </a:r>
          </a:p>
          <a:p>
            <a:pPr algn="just">
              <a:buFont typeface="Wingdings" panose="05000000000000000000" pitchFamily="2" charset="2"/>
              <a:buChar char="ü"/>
            </a:pPr>
            <a:r>
              <a:rPr lang="pt-BR" sz="3400" dirty="0" smtClean="0"/>
              <a:t>Coleta seletiva; Reciclagem de produtos; Reuso de produtos; Reciclagem de embalagens; Reuso de embalagens.</a:t>
            </a:r>
          </a:p>
          <a:p>
            <a:endParaRPr lang="pt-BR" dirty="0"/>
          </a:p>
          <a:p>
            <a:endParaRPr lang="pt-BR" dirty="0"/>
          </a:p>
          <a:p>
            <a:endParaRPr lang="pt-BR" dirty="0"/>
          </a:p>
          <a:p>
            <a:endParaRPr lang="pt-BR" dirty="0"/>
          </a:p>
          <a:p>
            <a:endParaRPr lang="pt-BR" dirty="0"/>
          </a:p>
          <a:p>
            <a:endParaRPr lang="pt-BR" dirty="0"/>
          </a:p>
          <a:p>
            <a:endParaRPr lang="pt-BR" dirty="0"/>
          </a:p>
          <a:p>
            <a:endParaRPr lang="pt-BR" dirty="0"/>
          </a:p>
          <a:p>
            <a:endParaRPr lang="pt-BR" dirty="0"/>
          </a:p>
          <a:p>
            <a:endParaRPr lang="pt-BR" dirty="0"/>
          </a:p>
          <a:p>
            <a:endParaRPr lang="pt-BR" dirty="0"/>
          </a:p>
          <a:p>
            <a:endParaRPr lang="pt-BR" dirty="0"/>
          </a:p>
        </p:txBody>
      </p:sp>
      <p:pic>
        <p:nvPicPr>
          <p:cNvPr id="5" name="Imagem 4"/>
          <p:cNvPicPr>
            <a:picLocks noChangeAspect="1"/>
          </p:cNvPicPr>
          <p:nvPr/>
        </p:nvPicPr>
        <p:blipFill>
          <a:blip r:embed="rId2"/>
          <a:stretch>
            <a:fillRect/>
          </a:stretch>
        </p:blipFill>
        <p:spPr>
          <a:xfrm>
            <a:off x="1509311" y="101561"/>
            <a:ext cx="9676999" cy="1231480"/>
          </a:xfrm>
          <a:prstGeom prst="rect">
            <a:avLst/>
          </a:prstGeom>
        </p:spPr>
      </p:pic>
      <p:sp>
        <p:nvSpPr>
          <p:cNvPr id="9" name="Retângulo 8"/>
          <p:cNvSpPr/>
          <p:nvPr/>
        </p:nvSpPr>
        <p:spPr>
          <a:xfrm>
            <a:off x="5783854" y="1738875"/>
            <a:ext cx="6360405" cy="4339650"/>
          </a:xfrm>
          <a:prstGeom prst="rect">
            <a:avLst/>
          </a:prstGeom>
        </p:spPr>
        <p:txBody>
          <a:bodyPr wrap="square">
            <a:spAutoFit/>
          </a:bodyPr>
          <a:lstStyle/>
          <a:p>
            <a:pPr marL="285750" indent="-285750" algn="just">
              <a:buFont typeface="Wingdings" panose="05000000000000000000" pitchFamily="2" charset="2"/>
              <a:buChar char="ü"/>
            </a:pPr>
            <a:r>
              <a:rPr lang="pt-BR" sz="1600" dirty="0" smtClean="0"/>
              <a:t>Percentual </a:t>
            </a:r>
            <a:r>
              <a:rPr lang="pt-BR" sz="1600" dirty="0"/>
              <a:t>tribunais que captam água da chuva para reuso; Número de unidades judiciárias que usam energia limpa; </a:t>
            </a:r>
            <a:endParaRPr lang="pt-BR" sz="1600" dirty="0" smtClean="0"/>
          </a:p>
          <a:p>
            <a:pPr marL="285750" indent="-285750" algn="just">
              <a:buFont typeface="Wingdings" panose="05000000000000000000" pitchFamily="2" charset="2"/>
              <a:buChar char="ü"/>
            </a:pPr>
            <a:r>
              <a:rPr lang="pt-BR" sz="1600" dirty="0" smtClean="0"/>
              <a:t>Cota </a:t>
            </a:r>
            <a:r>
              <a:rPr lang="pt-BR" sz="1600" dirty="0"/>
              <a:t>de energia renovável no total final do consumo de energia; </a:t>
            </a:r>
          </a:p>
          <a:p>
            <a:pPr marL="285750" indent="-285750" algn="just">
              <a:buFont typeface="Wingdings" panose="05000000000000000000" pitchFamily="2" charset="2"/>
              <a:buChar char="ü"/>
            </a:pPr>
            <a:r>
              <a:rPr lang="pt-BR" sz="1600" dirty="0"/>
              <a:t>Valor das indenizações pagas em ações relacionadas por risco na segurança alimentar e perdas na atividade agropecuária; </a:t>
            </a:r>
          </a:p>
          <a:p>
            <a:pPr marL="285750" indent="-285750" algn="just">
              <a:buFont typeface="Wingdings" panose="05000000000000000000" pitchFamily="2" charset="2"/>
              <a:buChar char="ü"/>
            </a:pPr>
            <a:r>
              <a:rPr lang="pt-BR" sz="1600" dirty="0" smtClean="0"/>
              <a:t>Percentual </a:t>
            </a:r>
            <a:r>
              <a:rPr lang="pt-BR" sz="1600" dirty="0"/>
              <a:t>de resíduos sólidos coletados e com descarga final adequada sobre o total de resíduos sólidos </a:t>
            </a:r>
            <a:r>
              <a:rPr lang="pt-BR" sz="1600" dirty="0" smtClean="0"/>
              <a:t>gerados</a:t>
            </a:r>
            <a:r>
              <a:rPr lang="pt-BR" sz="1600" dirty="0"/>
              <a:t>;</a:t>
            </a:r>
            <a:endParaRPr lang="pt-BR" sz="1600" dirty="0" smtClean="0"/>
          </a:p>
          <a:p>
            <a:pPr marL="285750" indent="-285750" algn="just">
              <a:buFont typeface="Wingdings" panose="05000000000000000000" pitchFamily="2" charset="2"/>
              <a:buChar char="ü"/>
            </a:pPr>
            <a:r>
              <a:rPr lang="pt-BR" sz="1600" dirty="0" smtClean="0"/>
              <a:t>Número </a:t>
            </a:r>
            <a:r>
              <a:rPr lang="pt-BR" sz="1600" dirty="0"/>
              <a:t>de ações judiciais referentes a licenciamento ambiental; </a:t>
            </a:r>
            <a:endParaRPr lang="pt-BR" sz="1600" dirty="0" smtClean="0"/>
          </a:p>
          <a:p>
            <a:pPr marL="285750" indent="-285750" algn="just">
              <a:buFont typeface="Wingdings" panose="05000000000000000000" pitchFamily="2" charset="2"/>
              <a:buChar char="ü"/>
            </a:pPr>
            <a:r>
              <a:rPr lang="pt-BR" sz="1600" dirty="0" smtClean="0"/>
              <a:t>Número </a:t>
            </a:r>
            <a:r>
              <a:rPr lang="pt-BR" sz="1600" dirty="0"/>
              <a:t>de ações referentes a crimes </a:t>
            </a:r>
            <a:r>
              <a:rPr lang="pt-BR" sz="1600" dirty="0" smtClean="0"/>
              <a:t>ambientais</a:t>
            </a:r>
            <a:r>
              <a:rPr lang="pt-BR" sz="1600" dirty="0"/>
              <a:t>;</a:t>
            </a:r>
          </a:p>
          <a:p>
            <a:pPr marL="285750" indent="-285750" algn="just">
              <a:buFont typeface="Wingdings" panose="05000000000000000000" pitchFamily="2" charset="2"/>
              <a:buChar char="ü"/>
            </a:pPr>
            <a:r>
              <a:rPr lang="pt-BR" sz="1600" dirty="0"/>
              <a:t>Percentual de licitações sustentáveis realizadas pelo órgão do PJ; </a:t>
            </a:r>
            <a:endParaRPr lang="pt-BR" sz="1600" dirty="0" smtClean="0"/>
          </a:p>
          <a:p>
            <a:pPr marL="285750" indent="-285750" algn="just">
              <a:buFont typeface="Wingdings" panose="05000000000000000000" pitchFamily="2" charset="2"/>
              <a:buChar char="ü"/>
            </a:pPr>
            <a:r>
              <a:rPr lang="pt-BR" sz="1600" dirty="0" smtClean="0"/>
              <a:t>Percentual </a:t>
            </a:r>
            <a:r>
              <a:rPr lang="pt-BR" sz="1600" dirty="0"/>
              <a:t>tribunais que possuem planos de gestão de resíduos sólidos; </a:t>
            </a:r>
          </a:p>
          <a:p>
            <a:pPr marL="285750" indent="-285750" algn="just">
              <a:buFont typeface="Wingdings" panose="05000000000000000000" pitchFamily="2" charset="2"/>
              <a:buChar char="ü"/>
            </a:pPr>
            <a:r>
              <a:rPr lang="pt-BR" sz="1600" dirty="0" smtClean="0"/>
              <a:t>Percentual </a:t>
            </a:r>
            <a:r>
              <a:rPr lang="pt-BR" sz="1600" dirty="0"/>
              <a:t>tribunais que captam água da chuva para </a:t>
            </a:r>
            <a:r>
              <a:rPr lang="pt-BR" sz="1600" dirty="0" smtClean="0"/>
              <a:t>reuso</a:t>
            </a:r>
            <a:r>
              <a:rPr lang="pt-BR" sz="1600" dirty="0"/>
              <a:t>;</a:t>
            </a:r>
            <a:endParaRPr lang="pt-BR" sz="1600" dirty="0" smtClean="0"/>
          </a:p>
          <a:p>
            <a:pPr marL="285750" indent="-285750" algn="just">
              <a:buFont typeface="Wingdings" panose="05000000000000000000" pitchFamily="2" charset="2"/>
              <a:buChar char="ü"/>
            </a:pPr>
            <a:r>
              <a:rPr lang="pt-BR" sz="1600" dirty="0" smtClean="0"/>
              <a:t>Percentual </a:t>
            </a:r>
            <a:r>
              <a:rPr lang="pt-BR" sz="1600" dirty="0"/>
              <a:t>de aquisição de bens de T.I.C com estudo de impacto ambiental decorrente da </a:t>
            </a:r>
            <a:r>
              <a:rPr lang="pt-BR" sz="1600" dirty="0" smtClean="0"/>
              <a:t>contratação;</a:t>
            </a:r>
            <a:endParaRPr lang="pt-BR" sz="1600" dirty="0"/>
          </a:p>
          <a:p>
            <a:pPr marL="285750" indent="-285750" algn="just">
              <a:buFont typeface="Wingdings" panose="05000000000000000000" pitchFamily="2" charset="2"/>
              <a:buChar char="ü"/>
            </a:pPr>
            <a:r>
              <a:rPr lang="pt-BR" sz="1600" dirty="0"/>
              <a:t>Número de ações judiciais referentes a licenciamento </a:t>
            </a:r>
            <a:r>
              <a:rPr lang="pt-BR" sz="1600" dirty="0" smtClean="0"/>
              <a:t>ambiental;</a:t>
            </a:r>
          </a:p>
          <a:p>
            <a:pPr marL="285750" indent="-285750" algn="just">
              <a:buFont typeface="Wingdings" panose="05000000000000000000" pitchFamily="2" charset="2"/>
              <a:buChar char="ü"/>
            </a:pPr>
            <a:r>
              <a:rPr lang="pt-BR" sz="1600" dirty="0" smtClean="0"/>
              <a:t>Número </a:t>
            </a:r>
            <a:r>
              <a:rPr lang="pt-BR" sz="1600" dirty="0"/>
              <a:t>de ações referentes a crimes ambientais</a:t>
            </a:r>
            <a:r>
              <a:rPr lang="pt-BR" sz="2000" dirty="0"/>
              <a:t>.</a:t>
            </a:r>
          </a:p>
        </p:txBody>
      </p:sp>
      <p:sp>
        <p:nvSpPr>
          <p:cNvPr id="11" name="Retângulo 10"/>
          <p:cNvSpPr/>
          <p:nvPr/>
        </p:nvSpPr>
        <p:spPr>
          <a:xfrm>
            <a:off x="2113346" y="1290578"/>
            <a:ext cx="1842684" cy="400110"/>
          </a:xfrm>
          <a:prstGeom prst="rect">
            <a:avLst/>
          </a:prstGeom>
        </p:spPr>
        <p:txBody>
          <a:bodyPr wrap="none">
            <a:spAutoFit/>
          </a:bodyPr>
          <a:lstStyle/>
          <a:p>
            <a:r>
              <a:rPr lang="pt-BR" sz="2000" b="1" dirty="0"/>
              <a:t>Palavras-Chave</a:t>
            </a:r>
            <a:r>
              <a:rPr lang="pt-BR" b="1" dirty="0"/>
              <a:t> </a:t>
            </a:r>
            <a:endParaRPr lang="pt-BR" b="1" dirty="0"/>
          </a:p>
        </p:txBody>
      </p:sp>
      <p:sp>
        <p:nvSpPr>
          <p:cNvPr id="12" name="Retângulo 11"/>
          <p:cNvSpPr/>
          <p:nvPr/>
        </p:nvSpPr>
        <p:spPr>
          <a:xfrm>
            <a:off x="7807286" y="1402254"/>
            <a:ext cx="2577947" cy="400110"/>
          </a:xfrm>
          <a:prstGeom prst="rect">
            <a:avLst/>
          </a:prstGeom>
        </p:spPr>
        <p:txBody>
          <a:bodyPr wrap="square">
            <a:spAutoFit/>
          </a:bodyPr>
          <a:lstStyle/>
          <a:p>
            <a:r>
              <a:rPr lang="pt-BR" sz="2000" b="1" dirty="0" smtClean="0"/>
              <a:t>Indicadores LIODS </a:t>
            </a:r>
            <a:r>
              <a:rPr lang="pt-BR" b="1" dirty="0" smtClean="0"/>
              <a:t> </a:t>
            </a:r>
            <a:endParaRPr lang="pt-BR" b="1" dirty="0"/>
          </a:p>
        </p:txBody>
      </p:sp>
    </p:spTree>
    <p:extLst>
      <p:ext uri="{BB962C8B-B14F-4D97-AF65-F5344CB8AC3E}">
        <p14:creationId xmlns:p14="http://schemas.microsoft.com/office/powerpoint/2010/main" val="1685852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569157" y="139385"/>
            <a:ext cx="9053685" cy="1239746"/>
          </a:xfrm>
          <a:prstGeom prst="rect">
            <a:avLst/>
          </a:prstGeom>
        </p:spPr>
      </p:pic>
      <p:sp>
        <p:nvSpPr>
          <p:cNvPr id="5" name="Espaço Reservado para Conteúdo 4"/>
          <p:cNvSpPr>
            <a:spLocks noGrp="1"/>
          </p:cNvSpPr>
          <p:nvPr>
            <p:ph idx="1"/>
          </p:nvPr>
        </p:nvSpPr>
        <p:spPr/>
        <p:txBody>
          <a:bodyPr/>
          <a:lstStyle/>
          <a:p>
            <a:endParaRPr lang="pt-BR"/>
          </a:p>
        </p:txBody>
      </p:sp>
      <p:pic>
        <p:nvPicPr>
          <p:cNvPr id="6" name="Imagem 5"/>
          <p:cNvPicPr>
            <a:picLocks noChangeAspect="1"/>
          </p:cNvPicPr>
          <p:nvPr/>
        </p:nvPicPr>
        <p:blipFill>
          <a:blip r:embed="rId3"/>
          <a:stretch>
            <a:fillRect/>
          </a:stretch>
        </p:blipFill>
        <p:spPr>
          <a:xfrm>
            <a:off x="274376" y="1604871"/>
            <a:ext cx="5852884" cy="4233347"/>
          </a:xfrm>
          <a:prstGeom prst="rect">
            <a:avLst/>
          </a:prstGeom>
        </p:spPr>
      </p:pic>
      <p:pic>
        <p:nvPicPr>
          <p:cNvPr id="8" name="Imagem 7"/>
          <p:cNvPicPr>
            <a:picLocks noChangeAspect="1"/>
          </p:cNvPicPr>
          <p:nvPr/>
        </p:nvPicPr>
        <p:blipFill>
          <a:blip r:embed="rId4"/>
          <a:stretch>
            <a:fillRect/>
          </a:stretch>
        </p:blipFill>
        <p:spPr>
          <a:xfrm>
            <a:off x="6266159" y="1916428"/>
            <a:ext cx="5783667" cy="3385812"/>
          </a:xfrm>
          <a:prstGeom prst="rect">
            <a:avLst/>
          </a:prstGeom>
        </p:spPr>
      </p:pic>
    </p:spTree>
    <p:extLst>
      <p:ext uri="{BB962C8B-B14F-4D97-AF65-F5344CB8AC3E}">
        <p14:creationId xmlns:p14="http://schemas.microsoft.com/office/powerpoint/2010/main" val="540386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569157" y="139385"/>
            <a:ext cx="9053685" cy="1239746"/>
          </a:xfrm>
          <a:prstGeom prst="rect">
            <a:avLst/>
          </a:prstGeom>
        </p:spPr>
      </p:pic>
      <p:sp>
        <p:nvSpPr>
          <p:cNvPr id="5" name="Espaço Reservado para Conteúdo 4"/>
          <p:cNvSpPr>
            <a:spLocks noGrp="1"/>
          </p:cNvSpPr>
          <p:nvPr>
            <p:ph idx="1"/>
          </p:nvPr>
        </p:nvSpPr>
        <p:spPr/>
        <p:txBody>
          <a:bodyPr/>
          <a:lstStyle/>
          <a:p>
            <a:endParaRPr lang="pt-BR" dirty="0"/>
          </a:p>
        </p:txBody>
      </p:sp>
      <p:pic>
        <p:nvPicPr>
          <p:cNvPr id="2" name="Imagem 1"/>
          <p:cNvPicPr>
            <a:picLocks noChangeAspect="1"/>
          </p:cNvPicPr>
          <p:nvPr/>
        </p:nvPicPr>
        <p:blipFill>
          <a:blip r:embed="rId3"/>
          <a:stretch>
            <a:fillRect/>
          </a:stretch>
        </p:blipFill>
        <p:spPr>
          <a:xfrm>
            <a:off x="88137" y="2087965"/>
            <a:ext cx="5764737" cy="3126461"/>
          </a:xfrm>
          <a:prstGeom prst="rect">
            <a:avLst/>
          </a:prstGeom>
        </p:spPr>
      </p:pic>
      <p:pic>
        <p:nvPicPr>
          <p:cNvPr id="3" name="Imagem 2"/>
          <p:cNvPicPr>
            <a:picLocks noChangeAspect="1"/>
          </p:cNvPicPr>
          <p:nvPr/>
        </p:nvPicPr>
        <p:blipFill>
          <a:blip r:embed="rId4"/>
          <a:stretch>
            <a:fillRect/>
          </a:stretch>
        </p:blipFill>
        <p:spPr>
          <a:xfrm>
            <a:off x="5934900" y="1936330"/>
            <a:ext cx="6168963" cy="1916785"/>
          </a:xfrm>
          <a:prstGeom prst="rect">
            <a:avLst/>
          </a:prstGeom>
        </p:spPr>
      </p:pic>
      <p:pic>
        <p:nvPicPr>
          <p:cNvPr id="7" name="Imagem 6"/>
          <p:cNvPicPr>
            <a:picLocks noChangeAspect="1"/>
          </p:cNvPicPr>
          <p:nvPr/>
        </p:nvPicPr>
        <p:blipFill>
          <a:blip r:embed="rId5"/>
          <a:stretch>
            <a:fillRect/>
          </a:stretch>
        </p:blipFill>
        <p:spPr>
          <a:xfrm>
            <a:off x="5934899" y="3853115"/>
            <a:ext cx="6168964" cy="1542241"/>
          </a:xfrm>
          <a:prstGeom prst="rect">
            <a:avLst/>
          </a:prstGeom>
        </p:spPr>
      </p:pic>
    </p:spTree>
    <p:extLst>
      <p:ext uri="{BB962C8B-B14F-4D97-AF65-F5344CB8AC3E}">
        <p14:creationId xmlns:p14="http://schemas.microsoft.com/office/powerpoint/2010/main" val="120917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 name="Imagem 3"/>
          <p:cNvPicPr>
            <a:picLocks noChangeAspect="1"/>
          </p:cNvPicPr>
          <p:nvPr/>
        </p:nvPicPr>
        <p:blipFill>
          <a:blip r:embed="rId2"/>
          <a:stretch>
            <a:fillRect/>
          </a:stretch>
        </p:blipFill>
        <p:spPr>
          <a:xfrm>
            <a:off x="2947642" y="1352941"/>
            <a:ext cx="6296714" cy="4750747"/>
          </a:xfrm>
          <a:prstGeom prst="rect">
            <a:avLst/>
          </a:prstGeom>
        </p:spPr>
      </p:pic>
      <p:pic>
        <p:nvPicPr>
          <p:cNvPr id="5" name="Imagem 4"/>
          <p:cNvPicPr>
            <a:picLocks noChangeAspect="1"/>
          </p:cNvPicPr>
          <p:nvPr/>
        </p:nvPicPr>
        <p:blipFill>
          <a:blip r:embed="rId3"/>
          <a:stretch>
            <a:fillRect/>
          </a:stretch>
        </p:blipFill>
        <p:spPr>
          <a:xfrm>
            <a:off x="1569157" y="36077"/>
            <a:ext cx="9053685" cy="1239746"/>
          </a:xfrm>
          <a:prstGeom prst="rect">
            <a:avLst/>
          </a:prstGeom>
        </p:spPr>
      </p:pic>
    </p:spTree>
    <p:extLst>
      <p:ext uri="{BB962C8B-B14F-4D97-AF65-F5344CB8AC3E}">
        <p14:creationId xmlns:p14="http://schemas.microsoft.com/office/powerpoint/2010/main" val="130815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1034667" y="86932"/>
            <a:ext cx="10319133" cy="1395786"/>
          </a:xfrm>
          <a:prstGeom prst="rect">
            <a:avLst/>
          </a:prstGeom>
        </p:spPr>
      </p:pic>
      <p:sp>
        <p:nvSpPr>
          <p:cNvPr id="2" name="Espaço Reservado para Conteúdo 1"/>
          <p:cNvSpPr>
            <a:spLocks noGrp="1"/>
          </p:cNvSpPr>
          <p:nvPr>
            <p:ph idx="1"/>
          </p:nvPr>
        </p:nvSpPr>
        <p:spPr/>
        <p:txBody>
          <a:bodyPr/>
          <a:lstStyle/>
          <a:p>
            <a:endParaRPr lang="pt-BR"/>
          </a:p>
        </p:txBody>
      </p:sp>
      <p:pic>
        <p:nvPicPr>
          <p:cNvPr id="3" name="Imagem 2"/>
          <p:cNvPicPr>
            <a:picLocks noChangeAspect="1"/>
          </p:cNvPicPr>
          <p:nvPr/>
        </p:nvPicPr>
        <p:blipFill>
          <a:blip r:embed="rId3"/>
          <a:stretch>
            <a:fillRect/>
          </a:stretch>
        </p:blipFill>
        <p:spPr>
          <a:xfrm>
            <a:off x="159751" y="1570763"/>
            <a:ext cx="5837097" cy="4248912"/>
          </a:xfrm>
          <a:prstGeom prst="rect">
            <a:avLst/>
          </a:prstGeom>
        </p:spPr>
      </p:pic>
      <p:pic>
        <p:nvPicPr>
          <p:cNvPr id="6" name="Imagem 5"/>
          <p:cNvPicPr>
            <a:picLocks noChangeAspect="1"/>
          </p:cNvPicPr>
          <p:nvPr/>
        </p:nvPicPr>
        <p:blipFill>
          <a:blip r:embed="rId4"/>
          <a:stretch>
            <a:fillRect/>
          </a:stretch>
        </p:blipFill>
        <p:spPr>
          <a:xfrm>
            <a:off x="6194233" y="1805582"/>
            <a:ext cx="5962267" cy="4014093"/>
          </a:xfrm>
          <a:prstGeom prst="rect">
            <a:avLst/>
          </a:prstGeom>
        </p:spPr>
      </p:pic>
    </p:spTree>
    <p:extLst>
      <p:ext uri="{BB962C8B-B14F-4D97-AF65-F5344CB8AC3E}">
        <p14:creationId xmlns:p14="http://schemas.microsoft.com/office/powerpoint/2010/main" val="24612506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38002"/>
            <a:ext cx="10515600" cy="1325563"/>
          </a:xfrm>
        </p:spPr>
        <p:txBody>
          <a:bodyPr>
            <a:normAutofit/>
          </a:bodyPr>
          <a:lstStyle/>
          <a:p>
            <a:pPr algn="ctr"/>
            <a:r>
              <a:rPr lang="pt-BR" sz="2400" b="1" dirty="0" smtClean="0"/>
              <a:t>Palavras- Chave</a:t>
            </a:r>
            <a:endParaRPr lang="pt-BR" sz="2400" b="1" dirty="0"/>
          </a:p>
        </p:txBody>
      </p:sp>
      <p:sp>
        <p:nvSpPr>
          <p:cNvPr id="3" name="Espaço Reservado para Conteúdo 2"/>
          <p:cNvSpPr>
            <a:spLocks noGrp="1"/>
          </p:cNvSpPr>
          <p:nvPr>
            <p:ph idx="1"/>
          </p:nvPr>
        </p:nvSpPr>
        <p:spPr>
          <a:xfrm>
            <a:off x="253389" y="1994053"/>
            <a:ext cx="11644828" cy="4032174"/>
          </a:xfrm>
        </p:spPr>
        <p:txBody>
          <a:bodyPr>
            <a:normAutofit fontScale="40000" lnSpcReduction="20000"/>
          </a:bodyPr>
          <a:lstStyle/>
          <a:p>
            <a:pPr>
              <a:buFont typeface="Wingdings" panose="05000000000000000000" pitchFamily="2" charset="2"/>
              <a:buChar char="ü"/>
            </a:pPr>
            <a:r>
              <a:rPr lang="pt-BR" sz="3800" dirty="0"/>
              <a:t>Violência; Mortalidade; Homicídio doloso; </a:t>
            </a:r>
            <a:r>
              <a:rPr lang="pt-BR" sz="3800" dirty="0" err="1"/>
              <a:t>Feminicídio</a:t>
            </a:r>
            <a:r>
              <a:rPr lang="pt-BR" sz="3800" dirty="0"/>
              <a:t>; Roubo seguido de morte; Lesão corporal seguida de morte; Lesão corporal; violência doméstica; Estupro; Ameaça – violência doméstica; Mortes a esclarecer; Lesão corporal de natureza grave; Importunação sexual; Assédio sexual; Corrupção de menores; Roubo; Violência física; Violência psicológica; Violência sexual; Mortes de policiais; Mortes por intervenção policial; Discriminação; Racismo; Porte ilegal de arma de fogo; Posse ilegal de arma de fogo; Desaparecidos.</a:t>
            </a:r>
          </a:p>
          <a:p>
            <a:pPr>
              <a:buFont typeface="Wingdings" panose="05000000000000000000" pitchFamily="2" charset="2"/>
              <a:buChar char="ü"/>
            </a:pPr>
            <a:r>
              <a:rPr lang="pt-BR" sz="3800" dirty="0"/>
              <a:t>Abuso de crianças e adolescentes; Exploração de crianças e adolescentes; Tráfico humano de crianças e adolescentes; Tortura contra crianças e adolescentes; Agressão física contra crianças e adolescentes; Agressão psicológica contra crianças e adolescentes; Violência sexual de crianças e adolescentes; Negligência e abandono; Violência física; Violência psicológica; Violência sexual; Tráfico de pessoas; Violência Letal; Afastamento do convívio familiar; Privação de liberdade sem o devido processo legal ou por tipos de delitos que não justifiquem a medida socioeducativa em meio fechado; Trabalho Infantil; Sub Registro de Nascimento; Medidas socioeducativas; Crianças e adolescentes desaparecidos.</a:t>
            </a:r>
          </a:p>
          <a:p>
            <a:pPr>
              <a:buFont typeface="Wingdings" panose="05000000000000000000" pitchFamily="2" charset="2"/>
              <a:buChar char="ü"/>
            </a:pPr>
            <a:r>
              <a:rPr lang="pt-BR" sz="3800" dirty="0"/>
              <a:t>Estado de direito; Acesso à justiça; Mediação/resolução de conflitos; Presos provisórios; Superlotação dos presídios; Sistema Nacional de Prevenção e Combate à Tortura; Violência policial.</a:t>
            </a:r>
          </a:p>
          <a:p>
            <a:pPr>
              <a:buFont typeface="Wingdings" panose="05000000000000000000" pitchFamily="2" charset="2"/>
              <a:buChar char="ü"/>
            </a:pPr>
            <a:r>
              <a:rPr lang="pt-BR" sz="3800" dirty="0"/>
              <a:t>Estado de direito; Acesso à justiça; Mediação/resolução de conflitos; Presos provisórios; Superlotação dos presídios; Sistema Nacional de Prevenção e Combate à Tortura; Violência policial.</a:t>
            </a:r>
          </a:p>
          <a:p>
            <a:pPr>
              <a:buFont typeface="Wingdings" panose="05000000000000000000" pitchFamily="2" charset="2"/>
              <a:buChar char="ü"/>
            </a:pPr>
            <a:r>
              <a:rPr lang="pt-BR" sz="3800" dirty="0"/>
              <a:t>Estado de direito; Acesso à justiça; Mediação/resolução de conflitos; Presos provisórios; Superlotação dos presídios; Sistema Nacional de Prevenção e Combate à Tortura; Violência policial.</a:t>
            </a:r>
          </a:p>
          <a:p>
            <a:pPr>
              <a:buFont typeface="Wingdings" panose="05000000000000000000" pitchFamily="2" charset="2"/>
              <a:buChar char="ü"/>
            </a:pPr>
            <a:r>
              <a:rPr lang="pt-BR" sz="3800" dirty="0"/>
              <a:t>Armas ilegais; Recuperação de recursos roubados; Crime organizado; Fluxos financeiros ilícitos.</a:t>
            </a:r>
          </a:p>
          <a:p>
            <a:pPr>
              <a:buFont typeface="Wingdings" panose="05000000000000000000" pitchFamily="2" charset="2"/>
              <a:buChar char="ü"/>
            </a:pPr>
            <a:r>
              <a:rPr lang="pt-BR" sz="3800" dirty="0"/>
              <a:t>Armas ilegais; Recuperação de recursos roubados; Crime organizado; Fluxos financeiros ilícitos.</a:t>
            </a:r>
          </a:p>
          <a:p>
            <a:pPr>
              <a:buFont typeface="Wingdings" panose="05000000000000000000" pitchFamily="2" charset="2"/>
              <a:buChar char="ü"/>
            </a:pPr>
            <a:r>
              <a:rPr lang="pt-BR" sz="3800" dirty="0"/>
              <a:t>Corrupção; Suborno; Sonegação fiscal.</a:t>
            </a:r>
          </a:p>
          <a:p>
            <a:endParaRPr lang="pt-BR" dirty="0"/>
          </a:p>
        </p:txBody>
      </p:sp>
      <p:pic>
        <p:nvPicPr>
          <p:cNvPr id="4" name="Imagem 3"/>
          <p:cNvPicPr>
            <a:picLocks noChangeAspect="1"/>
          </p:cNvPicPr>
          <p:nvPr/>
        </p:nvPicPr>
        <p:blipFill>
          <a:blip r:embed="rId2"/>
          <a:stretch>
            <a:fillRect/>
          </a:stretch>
        </p:blipFill>
        <p:spPr>
          <a:xfrm>
            <a:off x="1569157" y="139385"/>
            <a:ext cx="9053685" cy="1239746"/>
          </a:xfrm>
          <a:prstGeom prst="rect">
            <a:avLst/>
          </a:prstGeom>
        </p:spPr>
      </p:pic>
    </p:spTree>
    <p:extLst>
      <p:ext uri="{BB962C8B-B14F-4D97-AF65-F5344CB8AC3E}">
        <p14:creationId xmlns:p14="http://schemas.microsoft.com/office/powerpoint/2010/main" val="1515398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38002"/>
            <a:ext cx="10515600" cy="1325563"/>
          </a:xfrm>
        </p:spPr>
        <p:txBody>
          <a:bodyPr>
            <a:normAutofit/>
          </a:bodyPr>
          <a:lstStyle/>
          <a:p>
            <a:pPr algn="ctr"/>
            <a:r>
              <a:rPr lang="pt-BR" sz="2400" b="1" dirty="0" smtClean="0"/>
              <a:t>Palavras- Chave</a:t>
            </a:r>
            <a:endParaRPr lang="pt-BR" sz="2400" b="1" dirty="0"/>
          </a:p>
        </p:txBody>
      </p:sp>
      <p:sp>
        <p:nvSpPr>
          <p:cNvPr id="3" name="Espaço Reservado para Conteúdo 2"/>
          <p:cNvSpPr>
            <a:spLocks noGrp="1"/>
          </p:cNvSpPr>
          <p:nvPr>
            <p:ph idx="1"/>
          </p:nvPr>
        </p:nvSpPr>
        <p:spPr>
          <a:xfrm>
            <a:off x="253389" y="1994053"/>
            <a:ext cx="11644828" cy="4032174"/>
          </a:xfrm>
        </p:spPr>
        <p:txBody>
          <a:bodyPr>
            <a:normAutofit fontScale="40000" lnSpcReduction="20000"/>
          </a:bodyPr>
          <a:lstStyle/>
          <a:p>
            <a:pPr algn="just">
              <a:buFont typeface="Wingdings" panose="05000000000000000000" pitchFamily="2" charset="2"/>
              <a:buChar char="ü"/>
            </a:pPr>
            <a:r>
              <a:rPr lang="pt-BR" sz="4000" dirty="0"/>
              <a:t>"Instituições públicas eficazes; Instituições públicas responsáveis; Instituições públicas </a:t>
            </a:r>
            <a:r>
              <a:rPr lang="pt-BR" sz="4000" dirty="0" err="1"/>
              <a:t>transparentes;Transparência</a:t>
            </a:r>
            <a:r>
              <a:rPr lang="pt-BR" sz="4000" dirty="0"/>
              <a:t>; </a:t>
            </a:r>
            <a:r>
              <a:rPr lang="pt-BR" sz="4000" dirty="0" err="1"/>
              <a:t>Accountability</a:t>
            </a:r>
            <a:r>
              <a:rPr lang="pt-BR" sz="4000" dirty="0"/>
              <a:t>; Efetividade."</a:t>
            </a:r>
          </a:p>
          <a:p>
            <a:pPr algn="just">
              <a:buFont typeface="Wingdings" panose="05000000000000000000" pitchFamily="2" charset="2"/>
              <a:buChar char="ü"/>
            </a:pPr>
            <a:r>
              <a:rPr lang="pt-BR" sz="4000" dirty="0"/>
              <a:t>Decisão estatal responsiva; Decisão estatal inclusiva; Decisão estatal participativa; Decisão estatal representativa; Participação (proporção de cargos) de mulheres nas instituições públicas; Participação de negros nas instituições públicas; Participação de indígenas nas instituições públicas; Participação de pessoas com deficiências nas instituições públicas; Participação de </a:t>
            </a:r>
            <a:r>
              <a:rPr lang="pt-BR" sz="4000" dirty="0" err="1"/>
              <a:t>LGBTs</a:t>
            </a:r>
            <a:r>
              <a:rPr lang="pt-BR" sz="4000" dirty="0"/>
              <a:t> nas instituições públicas; Conselhos de políticas públicas; Conferências nacionais de política pública; Representação não-governamental em conselhos.</a:t>
            </a:r>
          </a:p>
          <a:p>
            <a:pPr algn="just">
              <a:buFont typeface="Wingdings" panose="05000000000000000000" pitchFamily="2" charset="2"/>
              <a:buChar char="ü"/>
            </a:pPr>
            <a:r>
              <a:rPr lang="pt-BR" sz="4000" dirty="0"/>
              <a:t>Instituições de governança global.</a:t>
            </a:r>
          </a:p>
          <a:p>
            <a:pPr algn="just">
              <a:buFont typeface="Wingdings" panose="05000000000000000000" pitchFamily="2" charset="2"/>
              <a:buChar char="ü"/>
            </a:pPr>
            <a:r>
              <a:rPr lang="pt-BR" sz="4000" dirty="0"/>
              <a:t>Identidade civil; </a:t>
            </a:r>
            <a:r>
              <a:rPr lang="pt-BR" sz="4000" dirty="0" err="1"/>
              <a:t>Sub-registro</a:t>
            </a:r>
            <a:r>
              <a:rPr lang="pt-BR" sz="4000" dirty="0"/>
              <a:t> de nascimento; Nome social.</a:t>
            </a:r>
          </a:p>
          <a:p>
            <a:pPr algn="just">
              <a:buFont typeface="Wingdings" panose="05000000000000000000" pitchFamily="2" charset="2"/>
              <a:buChar char="ü"/>
            </a:pPr>
            <a:r>
              <a:rPr lang="pt-BR" sz="4000" dirty="0"/>
              <a:t>Acesso público à informação; Liberdades fundamentais; Assassinatos; sequestros; desaparecimentos forçados; detenções arbitrárias e tortura de jornalistas; pessoal de mídia associado; sindicalistas e defensores dos direitos humanos; Lei de acesso à informação.</a:t>
            </a:r>
          </a:p>
          <a:p>
            <a:pPr algn="just">
              <a:buFont typeface="Wingdings" panose="05000000000000000000" pitchFamily="2" charset="2"/>
              <a:buChar char="ü"/>
            </a:pPr>
            <a:r>
              <a:rPr lang="pt-BR" sz="4000" dirty="0"/>
              <a:t>Prevenção da violência; Terrorismo; Crime; Violação de direitos humanos; Ouvidorias de polícia; Conselhos de Direitos Humanos; Conselhos de Direitos da Mulher; Conselhos de Promoção de Igualdade Racial; Conselhos de Direitos do Idoso; Conselhos dos Direitos de pessoa com deficiência; Conselhos dos Direitos das Crianças e Adolescentes; Conselhos dos Direitos dos </a:t>
            </a:r>
            <a:r>
              <a:rPr lang="pt-BR" sz="4000" dirty="0" err="1"/>
              <a:t>LGBTs</a:t>
            </a:r>
            <a:r>
              <a:rPr lang="pt-BR" sz="4000" dirty="0"/>
              <a:t>; Defensorias públicas.</a:t>
            </a:r>
          </a:p>
          <a:p>
            <a:pPr algn="just">
              <a:buFont typeface="Wingdings" panose="05000000000000000000" pitchFamily="2" charset="2"/>
              <a:buChar char="ü"/>
            </a:pPr>
            <a:r>
              <a:rPr lang="pt-BR" sz="4000" dirty="0"/>
              <a:t>Lei e políticas não-discriminatórias; Discriminação; Políticas afirmativas; Acesso de negros e indígenas ao ensino superior; Escolarização líquida de negros e indígenas; Negros e indígenas ocupados; Negros e indígenas eleitos; Terras e reservas indígenas; Comunidades quilombolas certificadas; Terras quilombolas e de outros povos; tradicionais tituladas; Uso do nome social.</a:t>
            </a:r>
          </a:p>
          <a:p>
            <a:endParaRPr lang="pt-BR" dirty="0"/>
          </a:p>
        </p:txBody>
      </p:sp>
      <p:pic>
        <p:nvPicPr>
          <p:cNvPr id="4" name="Imagem 3"/>
          <p:cNvPicPr>
            <a:picLocks noChangeAspect="1"/>
          </p:cNvPicPr>
          <p:nvPr/>
        </p:nvPicPr>
        <p:blipFill>
          <a:blip r:embed="rId2"/>
          <a:stretch>
            <a:fillRect/>
          </a:stretch>
        </p:blipFill>
        <p:spPr>
          <a:xfrm>
            <a:off x="1569157" y="139385"/>
            <a:ext cx="9053685" cy="1239746"/>
          </a:xfrm>
          <a:prstGeom prst="rect">
            <a:avLst/>
          </a:prstGeom>
        </p:spPr>
      </p:pic>
    </p:spTree>
    <p:extLst>
      <p:ext uri="{BB962C8B-B14F-4D97-AF65-F5344CB8AC3E}">
        <p14:creationId xmlns:p14="http://schemas.microsoft.com/office/powerpoint/2010/main" val="1512790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38002"/>
            <a:ext cx="10515600" cy="1325563"/>
          </a:xfrm>
        </p:spPr>
        <p:txBody>
          <a:bodyPr>
            <a:normAutofit/>
          </a:bodyPr>
          <a:lstStyle/>
          <a:p>
            <a:pPr algn="ctr"/>
            <a:r>
              <a:rPr lang="pt-BR" sz="2400" b="1" dirty="0" smtClean="0"/>
              <a:t>Indicadores IPEA</a:t>
            </a:r>
            <a:endParaRPr lang="pt-BR" sz="2400" b="1" dirty="0"/>
          </a:p>
        </p:txBody>
      </p:sp>
      <p:sp>
        <p:nvSpPr>
          <p:cNvPr id="3" name="Espaço Reservado para Conteúdo 2"/>
          <p:cNvSpPr>
            <a:spLocks noGrp="1"/>
          </p:cNvSpPr>
          <p:nvPr>
            <p:ph idx="1"/>
          </p:nvPr>
        </p:nvSpPr>
        <p:spPr>
          <a:xfrm>
            <a:off x="593073" y="1972019"/>
            <a:ext cx="11314323" cy="4032174"/>
          </a:xfrm>
        </p:spPr>
        <p:txBody>
          <a:bodyPr>
            <a:normAutofit fontScale="40000" lnSpcReduction="20000"/>
          </a:bodyPr>
          <a:lstStyle/>
          <a:p>
            <a:pPr algn="just">
              <a:buFont typeface="Wingdings" panose="05000000000000000000" pitchFamily="2" charset="2"/>
              <a:buChar char="ü"/>
            </a:pPr>
            <a:r>
              <a:rPr lang="pt-BR" sz="4500" dirty="0"/>
              <a:t>Ter os indicadores de Número de processos, Tempo médio de processos e Proporção quanto ao desfecho (condenação, absolvição...) para os seguintes crimes: homofobia, Homicídio doloso; </a:t>
            </a:r>
            <a:r>
              <a:rPr lang="pt-BR" sz="4500" dirty="0" err="1"/>
              <a:t>Feminicídio</a:t>
            </a:r>
            <a:r>
              <a:rPr lang="pt-BR" sz="4500" dirty="0"/>
              <a:t>; Roubo seguido de morte; Lesão corporal seguida de morte; Lesão corporal; violência doméstica (por tipo de crime); Estupro; Ameaça; Lesão corporal de natureza grave; Importunação sexual; Assédio sexual; Corrupção de menores; Roubo;  Racismo; Porte ilegal de arma de fogo; Posse ilegal de arma de fogo;  violação sexual mediante fraude; tráfico de pessoas; Redução a condição análoga à de escravo; sequestro e cárcere privado, Tortura Verificar a possibilidade de </a:t>
            </a:r>
            <a:r>
              <a:rPr lang="pt-BR" sz="4500" dirty="0" err="1"/>
              <a:t>desagragar</a:t>
            </a:r>
            <a:r>
              <a:rPr lang="pt-BR" sz="4500" dirty="0"/>
              <a:t> por sexo, cor/raça, idade da vítima, orientação sexual, identidade de gênero etc. </a:t>
            </a:r>
          </a:p>
          <a:p>
            <a:pPr algn="just">
              <a:buFont typeface="Wingdings" panose="05000000000000000000" pitchFamily="2" charset="2"/>
              <a:buChar char="ü"/>
            </a:pPr>
            <a:r>
              <a:rPr lang="pt-BR" sz="4500" dirty="0"/>
              <a:t>Ter os indicadores de Número de processos, Tempo médio de processos e Proporção quanto ao desfecho (condenação, absolvição...) para os seguintes crimes quando a vítima for criança ou adolescente: aqueles previstos dos art. 228 a 244-B do ECA, dos crimes indicados nos itens das metas 5.2 e 16.1, abuso de incapazes, Favorecimento da prostituição ou de outra forma de exploração sexual de criança ou adolescente ou de vulnerável, promoção de migração ilegal, maus tratos. Mais os seguintes indicadores: Proporção de adolescentes autores de atos infracionais em cumprimento de medida socioeducativa de privação de liberdade que não se encaixam nos seguintes atos infracionais (Ato infracional cometido mediante violência ou grave ameaça; Reincidência em infrações graves (punidas com reclusão); e Descumprimento reiterado e injustificável de outra medida imposta (máximo de três meses). </a:t>
            </a:r>
          </a:p>
          <a:p>
            <a:pPr algn="just">
              <a:buFont typeface="Wingdings" panose="05000000000000000000" pitchFamily="2" charset="2"/>
              <a:buChar char="ü"/>
            </a:pPr>
            <a:r>
              <a:rPr lang="pt-BR" sz="4500" dirty="0"/>
              <a:t>Taxa de litigantes por habitantes (desagregado por faixa de renda, raça/cor, sexo, situação de domicílio, escolaridade etc.)  (Necessário contratar pesquisa</a:t>
            </a:r>
            <a:r>
              <a:rPr lang="pt-BR" sz="4500" dirty="0" smtClean="0"/>
              <a:t>)</a:t>
            </a:r>
            <a:endParaRPr lang="pt-BR" sz="4500" dirty="0"/>
          </a:p>
        </p:txBody>
      </p:sp>
      <p:pic>
        <p:nvPicPr>
          <p:cNvPr id="4" name="Imagem 3"/>
          <p:cNvPicPr>
            <a:picLocks noChangeAspect="1"/>
          </p:cNvPicPr>
          <p:nvPr/>
        </p:nvPicPr>
        <p:blipFill>
          <a:blip r:embed="rId2"/>
          <a:stretch>
            <a:fillRect/>
          </a:stretch>
        </p:blipFill>
        <p:spPr>
          <a:xfrm>
            <a:off x="1569157" y="139385"/>
            <a:ext cx="9053685" cy="1239746"/>
          </a:xfrm>
          <a:prstGeom prst="rect">
            <a:avLst/>
          </a:prstGeom>
        </p:spPr>
      </p:pic>
    </p:spTree>
    <p:extLst>
      <p:ext uri="{BB962C8B-B14F-4D97-AF65-F5344CB8AC3E}">
        <p14:creationId xmlns:p14="http://schemas.microsoft.com/office/powerpoint/2010/main" val="353909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38002"/>
            <a:ext cx="10515600" cy="1325563"/>
          </a:xfrm>
        </p:spPr>
        <p:txBody>
          <a:bodyPr>
            <a:normAutofit/>
          </a:bodyPr>
          <a:lstStyle/>
          <a:p>
            <a:pPr algn="ctr"/>
            <a:r>
              <a:rPr lang="pt-BR" sz="2400" b="1" dirty="0" smtClean="0"/>
              <a:t>Indicadores IPEA</a:t>
            </a:r>
            <a:endParaRPr lang="pt-BR" sz="2400" b="1" dirty="0"/>
          </a:p>
        </p:txBody>
      </p:sp>
      <p:sp>
        <p:nvSpPr>
          <p:cNvPr id="3" name="Espaço Reservado para Conteúdo 2"/>
          <p:cNvSpPr>
            <a:spLocks noGrp="1"/>
          </p:cNvSpPr>
          <p:nvPr>
            <p:ph idx="1"/>
          </p:nvPr>
        </p:nvSpPr>
        <p:spPr>
          <a:xfrm>
            <a:off x="593073" y="1972019"/>
            <a:ext cx="11314323" cy="4032174"/>
          </a:xfrm>
        </p:spPr>
        <p:txBody>
          <a:bodyPr>
            <a:normAutofit fontScale="40000" lnSpcReduction="20000"/>
          </a:bodyPr>
          <a:lstStyle/>
          <a:p>
            <a:pPr>
              <a:buFont typeface="Wingdings" panose="05000000000000000000" pitchFamily="2" charset="2"/>
              <a:buChar char="ü"/>
            </a:pPr>
            <a:r>
              <a:rPr lang="pt-BR" sz="4500" dirty="0" smtClean="0"/>
              <a:t>Proporção </a:t>
            </a:r>
            <a:r>
              <a:rPr lang="pt-BR" sz="4500" dirty="0"/>
              <a:t>de presos provisórios em relação ao total da população carcerária; a proporção de comarcas estaduais e circunscrições judiciárias federais dotadas de defensoria pública estadual ou federal; a proporção de cumprimento de sentença, até dois anos após seu julgamento;  Proporção de presos em prisão provisória, acima de 180 dias; Proporção de presos sem sentença em relação ao total da população prisional; </a:t>
            </a:r>
            <a:endParaRPr lang="pt-BR" sz="4500" dirty="0" smtClean="0"/>
          </a:p>
          <a:p>
            <a:pPr>
              <a:buFont typeface="Wingdings" panose="05000000000000000000" pitchFamily="2" charset="2"/>
              <a:buChar char="ü"/>
            </a:pPr>
            <a:r>
              <a:rPr lang="pt-BR" sz="4500" dirty="0" smtClean="0"/>
              <a:t>Tempo </a:t>
            </a:r>
            <a:r>
              <a:rPr lang="pt-BR" sz="4500" dirty="0"/>
              <a:t>médio de julgamento de processos com presos provisórios; proporção de adolescentes internados provisoriamente por período superior a quarenta e cinco dias;  Proporção de adolescentes privados de Liberdade em Unidades Provisórias em período superior a 45 dias sobre o total de adolescentes privados de Liberdade em Unidades Provisórias; Proporção de adolescentes autores de atos infracionais em cumprimento de medida socioeducativa de privação de liberdade que não se encaixam nas seguintes situações: Ato infracional cometido mediante violência ou grave ameaça; </a:t>
            </a:r>
            <a:endParaRPr lang="pt-BR" sz="4500" dirty="0" smtClean="0"/>
          </a:p>
          <a:p>
            <a:pPr>
              <a:buFont typeface="Wingdings" panose="05000000000000000000" pitchFamily="2" charset="2"/>
              <a:buChar char="ü"/>
            </a:pPr>
            <a:r>
              <a:rPr lang="pt-BR" sz="4500" dirty="0" smtClean="0"/>
              <a:t>Reincidência </a:t>
            </a:r>
            <a:r>
              <a:rPr lang="pt-BR" sz="4500" dirty="0"/>
              <a:t>em infrações graves (punidas com reclusão); e Descumprimento reiterado e injustificável de outra medida imposta (máximo de três meses);razão de presos por vaga, tempo médio de tramitação de ações de execução, proporção de estabelecimentos penitenciários atendidos por serviços de representação legal gratuitos, proporção de unidades socioeducativas atendidas por serviços de representação legal gratuitos, proporção de presos por crimes sem violência e grave ameaça. </a:t>
            </a:r>
            <a:endParaRPr lang="pt-BR" sz="4500" dirty="0" smtClean="0"/>
          </a:p>
          <a:p>
            <a:pPr>
              <a:buFont typeface="Wingdings" panose="05000000000000000000" pitchFamily="2" charset="2"/>
              <a:buChar char="ü"/>
            </a:pPr>
            <a:r>
              <a:rPr lang="pt-BR" sz="4500" dirty="0" smtClean="0"/>
              <a:t>Proporção </a:t>
            </a:r>
            <a:r>
              <a:rPr lang="pt-BR" sz="4500" dirty="0"/>
              <a:t>de processos cíveis resolvidas na conciliação. </a:t>
            </a:r>
            <a:endParaRPr lang="pt-BR" sz="4500" dirty="0" smtClean="0"/>
          </a:p>
          <a:p>
            <a:pPr>
              <a:buFont typeface="Wingdings" panose="05000000000000000000" pitchFamily="2" charset="2"/>
              <a:buChar char="ü"/>
            </a:pPr>
            <a:r>
              <a:rPr lang="pt-BR" sz="4500" dirty="0" smtClean="0"/>
              <a:t>Proporção </a:t>
            </a:r>
            <a:r>
              <a:rPr lang="pt-BR" sz="4500" dirty="0"/>
              <a:t>de estabelecimentos penais que receberam doze visitas de inspeção do Juiz de Execução. </a:t>
            </a:r>
            <a:endParaRPr lang="pt-BR" sz="4500" dirty="0" smtClean="0"/>
          </a:p>
        </p:txBody>
      </p:sp>
      <p:pic>
        <p:nvPicPr>
          <p:cNvPr id="4" name="Imagem 3"/>
          <p:cNvPicPr>
            <a:picLocks noChangeAspect="1"/>
          </p:cNvPicPr>
          <p:nvPr/>
        </p:nvPicPr>
        <p:blipFill>
          <a:blip r:embed="rId2"/>
          <a:stretch>
            <a:fillRect/>
          </a:stretch>
        </p:blipFill>
        <p:spPr>
          <a:xfrm>
            <a:off x="1569157" y="139385"/>
            <a:ext cx="9053685" cy="1239746"/>
          </a:xfrm>
          <a:prstGeom prst="rect">
            <a:avLst/>
          </a:prstGeom>
        </p:spPr>
      </p:pic>
    </p:spTree>
    <p:extLst>
      <p:ext uri="{BB962C8B-B14F-4D97-AF65-F5344CB8AC3E}">
        <p14:creationId xmlns:p14="http://schemas.microsoft.com/office/powerpoint/2010/main" val="244085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38002"/>
            <a:ext cx="10515600" cy="1325563"/>
          </a:xfrm>
        </p:spPr>
        <p:txBody>
          <a:bodyPr>
            <a:normAutofit/>
          </a:bodyPr>
          <a:lstStyle/>
          <a:p>
            <a:pPr algn="ctr"/>
            <a:r>
              <a:rPr lang="pt-BR" sz="2400" b="1" dirty="0" smtClean="0"/>
              <a:t>Indicadores IPEA</a:t>
            </a:r>
            <a:endParaRPr lang="pt-BR" sz="2400" b="1" dirty="0"/>
          </a:p>
        </p:txBody>
      </p:sp>
      <p:sp>
        <p:nvSpPr>
          <p:cNvPr id="3" name="Espaço Reservado para Conteúdo 2"/>
          <p:cNvSpPr>
            <a:spLocks noGrp="1"/>
          </p:cNvSpPr>
          <p:nvPr>
            <p:ph idx="1"/>
          </p:nvPr>
        </p:nvSpPr>
        <p:spPr>
          <a:xfrm>
            <a:off x="593073" y="1972019"/>
            <a:ext cx="11314323" cy="4032174"/>
          </a:xfrm>
        </p:spPr>
        <p:txBody>
          <a:bodyPr>
            <a:normAutofit fontScale="25000" lnSpcReduction="20000"/>
          </a:bodyPr>
          <a:lstStyle/>
          <a:p>
            <a:pPr algn="just">
              <a:buFont typeface="Wingdings" panose="05000000000000000000" pitchFamily="2" charset="2"/>
              <a:buChar char="ü"/>
            </a:pPr>
            <a:r>
              <a:rPr lang="pt-BR" sz="6200" dirty="0"/>
              <a:t>Proporção de estabelecimentos penais que estão funcionando em condições inadequadas com infringência aos dispositivos da LEP. </a:t>
            </a:r>
          </a:p>
          <a:p>
            <a:pPr algn="just">
              <a:buFont typeface="Wingdings" panose="05000000000000000000" pitchFamily="2" charset="2"/>
              <a:buChar char="ü"/>
            </a:pPr>
            <a:r>
              <a:rPr lang="pt-BR" sz="6200" dirty="0"/>
              <a:t>Proporção de estabelecimentos penais interditados por estarem funcionando em condições inadequadas com infringência aos dispositivos da LEP.</a:t>
            </a:r>
          </a:p>
          <a:p>
            <a:pPr algn="just">
              <a:buFont typeface="Wingdings" panose="05000000000000000000" pitchFamily="2" charset="2"/>
              <a:buChar char="ü"/>
            </a:pPr>
            <a:r>
              <a:rPr lang="pt-BR" sz="6200" dirty="0" smtClean="0"/>
              <a:t>Proporção </a:t>
            </a:r>
            <a:r>
              <a:rPr lang="pt-BR" sz="6200" dirty="0"/>
              <a:t>de concessões de benefícios previdenciários (BPC, Auxílio-Doença, Aposentadoria Rural); Tempo médio de tramitação de todos os processos por tipo;  Proporção dos processos de prisão em flagrante em que foram realizadas audiências de custódia; Proporção de processos com atuação da defensoria pública; </a:t>
            </a:r>
          </a:p>
          <a:p>
            <a:pPr algn="just">
              <a:buFont typeface="Wingdings" panose="05000000000000000000" pitchFamily="2" charset="2"/>
              <a:buChar char="ü"/>
            </a:pPr>
            <a:r>
              <a:rPr lang="pt-BR" sz="6200" dirty="0"/>
              <a:t>Valores recuperados em ações de improbidade e corrupção e ações afins. Proporção de ações de  improbidade, corrupção e afins em que houve recursos recuperados. Ter os indicadores de Número de processos, Tempo médio de processos e Proporção quanto ao desfecho (condenação, absolvição...) para os seguintes crimes: Posse irregular de arma de fogo de uso permitido, Omissão de cautela, Porte ilegal de arma de fogo de uso permitido, Comércio ilegal de arma de fogo, Tráfico internacional de arma de fogo, constituição de milícia privada.</a:t>
            </a:r>
          </a:p>
          <a:p>
            <a:pPr algn="just">
              <a:buFont typeface="Wingdings" panose="05000000000000000000" pitchFamily="2" charset="2"/>
              <a:buChar char="ü"/>
            </a:pPr>
            <a:r>
              <a:rPr lang="pt-BR" sz="6200" dirty="0" smtClean="0"/>
              <a:t>Ter </a:t>
            </a:r>
            <a:r>
              <a:rPr lang="pt-BR" sz="6200" dirty="0"/>
              <a:t>os indicadores de Número de processos, Tempo médio de processos e Proporção quanto ao desfecho (condenação, absolvição...) para os seguintes crimes e casos: Corrupção passiva, Peculato, Sonegação de contribuição previdenciária, sonegação fiscal, improbidade administrativa</a:t>
            </a:r>
          </a:p>
          <a:p>
            <a:pPr algn="just">
              <a:buFont typeface="Wingdings" panose="05000000000000000000" pitchFamily="2" charset="2"/>
              <a:buChar char="ü"/>
            </a:pPr>
            <a:r>
              <a:rPr lang="pt-BR" sz="6200" dirty="0"/>
              <a:t>VER O RANKING DE TRANSPARÊNCIA JÁ UTILIZADO,  Número de processos, Tempo médio de processos e Proporção quanto ao desfecho (condenação, absolvição...) para todos os processos. Proporção de tribunais com ouvidorias. Número de condenações internacionais do Brasil por violação dos artigos 8º e 24 da Convenção Americana de Direitos Humanos. Proporção quanto ao desfecho dos processos a que o Brasil foi condenado a concluir os processos por violação dos artigos 8º e 24 da Convenção Americana de Direitos Humanos. Proporção de </a:t>
            </a:r>
            <a:r>
              <a:rPr lang="pt-BR" sz="6200" dirty="0" err="1"/>
              <a:t>pessas</a:t>
            </a:r>
            <a:r>
              <a:rPr lang="pt-BR" sz="6200" dirty="0"/>
              <a:t> satisfeitas com sua última experiência com o serviço judicial (indicador global 16.6.2)</a:t>
            </a:r>
          </a:p>
          <a:p>
            <a:pPr>
              <a:buFont typeface="Wingdings" panose="05000000000000000000" pitchFamily="2" charset="2"/>
              <a:buChar char="ü"/>
            </a:pPr>
            <a:endParaRPr lang="pt-BR" sz="6000" dirty="0"/>
          </a:p>
          <a:p>
            <a:endParaRPr lang="pt-BR" sz="4800" dirty="0"/>
          </a:p>
        </p:txBody>
      </p:sp>
      <p:pic>
        <p:nvPicPr>
          <p:cNvPr id="4" name="Imagem 3"/>
          <p:cNvPicPr>
            <a:picLocks noChangeAspect="1"/>
          </p:cNvPicPr>
          <p:nvPr/>
        </p:nvPicPr>
        <p:blipFill>
          <a:blip r:embed="rId2"/>
          <a:stretch>
            <a:fillRect/>
          </a:stretch>
        </p:blipFill>
        <p:spPr>
          <a:xfrm>
            <a:off x="1569157" y="139385"/>
            <a:ext cx="9053685" cy="1239746"/>
          </a:xfrm>
          <a:prstGeom prst="rect">
            <a:avLst/>
          </a:prstGeom>
        </p:spPr>
      </p:pic>
    </p:spTree>
    <p:extLst>
      <p:ext uri="{BB962C8B-B14F-4D97-AF65-F5344CB8AC3E}">
        <p14:creationId xmlns:p14="http://schemas.microsoft.com/office/powerpoint/2010/main" val="4128677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38002"/>
            <a:ext cx="10515600" cy="1325563"/>
          </a:xfrm>
        </p:spPr>
        <p:txBody>
          <a:bodyPr>
            <a:normAutofit/>
          </a:bodyPr>
          <a:lstStyle/>
          <a:p>
            <a:pPr algn="ctr"/>
            <a:r>
              <a:rPr lang="pt-BR" sz="2400" b="1" dirty="0" smtClean="0"/>
              <a:t>Indicadores IPEA</a:t>
            </a:r>
            <a:endParaRPr lang="pt-BR" sz="2400" b="1" dirty="0"/>
          </a:p>
        </p:txBody>
      </p:sp>
      <p:sp>
        <p:nvSpPr>
          <p:cNvPr id="3" name="Espaço Reservado para Conteúdo 2"/>
          <p:cNvSpPr>
            <a:spLocks noGrp="1"/>
          </p:cNvSpPr>
          <p:nvPr>
            <p:ph idx="1"/>
          </p:nvPr>
        </p:nvSpPr>
        <p:spPr>
          <a:xfrm>
            <a:off x="593073" y="1972019"/>
            <a:ext cx="11314323" cy="4032174"/>
          </a:xfrm>
        </p:spPr>
        <p:txBody>
          <a:bodyPr>
            <a:normAutofit fontScale="40000" lnSpcReduction="20000"/>
          </a:bodyPr>
          <a:lstStyle/>
          <a:p>
            <a:pPr algn="just">
              <a:buFont typeface="Wingdings" panose="05000000000000000000" pitchFamily="2" charset="2"/>
              <a:buChar char="ü"/>
            </a:pPr>
            <a:r>
              <a:rPr lang="pt-BR" sz="4800" dirty="0"/>
              <a:t>Proporção de Fóruns com guarda apropriada para armas de fogo que constituem meios de provas nos processos</a:t>
            </a:r>
            <a:r>
              <a:rPr lang="pt-BR" sz="4800" dirty="0" smtClean="0"/>
              <a:t>.</a:t>
            </a:r>
          </a:p>
          <a:p>
            <a:pPr algn="just">
              <a:buFont typeface="Wingdings" panose="05000000000000000000" pitchFamily="2" charset="2"/>
              <a:buChar char="ü"/>
            </a:pPr>
            <a:r>
              <a:rPr lang="pt-BR" sz="4800" dirty="0" smtClean="0"/>
              <a:t>Proporção </a:t>
            </a:r>
            <a:r>
              <a:rPr lang="pt-BR" sz="4800" dirty="0"/>
              <a:t>de cargos no Judiciário por gênero, idade, cor/raça, deficiência, orientação sexual (Indicador global 16.7.1); </a:t>
            </a:r>
            <a:endParaRPr lang="pt-BR" sz="4800" dirty="0" smtClean="0"/>
          </a:p>
          <a:p>
            <a:pPr algn="just">
              <a:buFont typeface="Wingdings" panose="05000000000000000000" pitchFamily="2" charset="2"/>
              <a:buChar char="ü"/>
            </a:pPr>
            <a:r>
              <a:rPr lang="pt-BR" sz="4800" dirty="0" smtClean="0"/>
              <a:t> </a:t>
            </a:r>
            <a:r>
              <a:rPr lang="pt-BR" sz="4800" dirty="0"/>
              <a:t>Proporção de tribunais com mecanismos de participação </a:t>
            </a:r>
            <a:r>
              <a:rPr lang="pt-BR" sz="4800" dirty="0" smtClean="0"/>
              <a:t>social; </a:t>
            </a:r>
          </a:p>
          <a:p>
            <a:pPr algn="just">
              <a:buFont typeface="Wingdings" panose="05000000000000000000" pitchFamily="2" charset="2"/>
              <a:buChar char="ü"/>
            </a:pPr>
            <a:r>
              <a:rPr lang="pt-BR" sz="4800" dirty="0" smtClean="0"/>
              <a:t>Proporção </a:t>
            </a:r>
            <a:r>
              <a:rPr lang="pt-BR" sz="4800" dirty="0"/>
              <a:t>de comarcas com conselhos de </a:t>
            </a:r>
            <a:r>
              <a:rPr lang="pt-BR" sz="4800" dirty="0" smtClean="0"/>
              <a:t>comunidade</a:t>
            </a:r>
            <a:endParaRPr lang="pt-BR" sz="4500" dirty="0" smtClean="0"/>
          </a:p>
          <a:p>
            <a:pPr algn="just">
              <a:buFont typeface="Wingdings" panose="05000000000000000000" pitchFamily="2" charset="2"/>
              <a:buChar char="ü"/>
            </a:pPr>
            <a:r>
              <a:rPr lang="pt-BR" sz="4500" dirty="0" smtClean="0"/>
              <a:t>Número </a:t>
            </a:r>
            <a:r>
              <a:rPr lang="pt-BR" sz="4500" dirty="0"/>
              <a:t>de pessoas que tiveram seu registro nos programas da corregedoria; Proporção de comarcas que já realizaram casamento </a:t>
            </a:r>
            <a:r>
              <a:rPr lang="pt-BR" sz="4500" dirty="0" err="1"/>
              <a:t>homoafetivo</a:t>
            </a:r>
            <a:endParaRPr lang="pt-BR" sz="4500" dirty="0"/>
          </a:p>
          <a:p>
            <a:pPr algn="just">
              <a:buFont typeface="Wingdings" panose="05000000000000000000" pitchFamily="2" charset="2"/>
              <a:buChar char="ü"/>
            </a:pPr>
            <a:r>
              <a:rPr lang="pt-BR" sz="4500" dirty="0"/>
              <a:t>VER O RANKING DE TRANSPARÊNCIA JÁ UTILIZADO, VER CUMPRIMENTO INTERNO DA LEI DE ACESSO À INFORMAÇÃO; Número de processos, Tempo médio de processos e Proporção quanto ao desfecho (condenação, absolvição...) para processos de crimes contra defensores de direitos humanos, jornalistas e sindicalistas</a:t>
            </a:r>
          </a:p>
          <a:p>
            <a:pPr algn="just">
              <a:buFont typeface="Wingdings" panose="05000000000000000000" pitchFamily="2" charset="2"/>
              <a:buChar char="ü"/>
            </a:pPr>
            <a:r>
              <a:rPr lang="pt-BR" sz="4500" dirty="0"/>
              <a:t>Proporção de processos com atuação da defensoria pública </a:t>
            </a:r>
          </a:p>
          <a:p>
            <a:pPr algn="just">
              <a:buFont typeface="Wingdings" panose="05000000000000000000" pitchFamily="2" charset="2"/>
              <a:buChar char="ü"/>
            </a:pPr>
            <a:r>
              <a:rPr lang="pt-BR" sz="4500" dirty="0"/>
              <a:t>Número de processos, Tempo médio de processos e Proporção quanto ao desfecho (condenação, absolvição...) para processos quanto à discriminação, demarcação de terras indígenas, quilombolas ou de outros povos tradicionais. </a:t>
            </a:r>
          </a:p>
          <a:p>
            <a:endParaRPr lang="pt-BR" sz="4800" dirty="0"/>
          </a:p>
        </p:txBody>
      </p:sp>
      <p:pic>
        <p:nvPicPr>
          <p:cNvPr id="4" name="Imagem 3"/>
          <p:cNvPicPr>
            <a:picLocks noChangeAspect="1"/>
          </p:cNvPicPr>
          <p:nvPr/>
        </p:nvPicPr>
        <p:blipFill>
          <a:blip r:embed="rId2"/>
          <a:stretch>
            <a:fillRect/>
          </a:stretch>
        </p:blipFill>
        <p:spPr>
          <a:xfrm>
            <a:off x="1569157" y="139385"/>
            <a:ext cx="9053685" cy="1239746"/>
          </a:xfrm>
          <a:prstGeom prst="rect">
            <a:avLst/>
          </a:prstGeom>
        </p:spPr>
      </p:pic>
    </p:spTree>
    <p:extLst>
      <p:ext uri="{BB962C8B-B14F-4D97-AF65-F5344CB8AC3E}">
        <p14:creationId xmlns:p14="http://schemas.microsoft.com/office/powerpoint/2010/main" val="4048332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81629" y="862897"/>
            <a:ext cx="9144000" cy="935037"/>
          </a:xfrm>
        </p:spPr>
        <p:txBody>
          <a:bodyPr/>
          <a:lstStyle/>
          <a:p>
            <a:r>
              <a:rPr lang="pt-BR" b="1" dirty="0" smtClean="0"/>
              <a:t>Muito Obrigada!</a:t>
            </a:r>
            <a:endParaRPr lang="pt-BR" b="1" dirty="0"/>
          </a:p>
        </p:txBody>
      </p:sp>
      <p:sp>
        <p:nvSpPr>
          <p:cNvPr id="3" name="Subtítulo 2"/>
          <p:cNvSpPr>
            <a:spLocks noGrp="1"/>
          </p:cNvSpPr>
          <p:nvPr>
            <p:ph type="subTitle" idx="1"/>
          </p:nvPr>
        </p:nvSpPr>
        <p:spPr>
          <a:xfrm>
            <a:off x="1281629" y="1205377"/>
            <a:ext cx="9144000" cy="4049669"/>
          </a:xfrm>
        </p:spPr>
        <p:txBody>
          <a:bodyPr>
            <a:normAutofit fontScale="92500" lnSpcReduction="10000"/>
          </a:bodyPr>
          <a:lstStyle/>
          <a:p>
            <a:pPr algn="just"/>
            <a:endParaRPr lang="pt-BR" sz="4800" dirty="0" smtClean="0"/>
          </a:p>
          <a:p>
            <a:endParaRPr lang="pt-BR" sz="4000" b="1" dirty="0" smtClean="0"/>
          </a:p>
          <a:p>
            <a:r>
              <a:rPr lang="pt-BR" sz="4000" b="1" dirty="0" smtClean="0"/>
              <a:t>Conselheira Maria Tereza Uille Gomes</a:t>
            </a:r>
          </a:p>
          <a:p>
            <a:endParaRPr lang="pt-BR" sz="4000" b="1" dirty="0" smtClean="0"/>
          </a:p>
          <a:p>
            <a:r>
              <a:rPr lang="pt-BR" sz="4000" b="1" dirty="0" smtClean="0"/>
              <a:t>   gab.uille@cnj.jus.br</a:t>
            </a:r>
            <a:r>
              <a:rPr lang="pt-BR" sz="3600" b="1" dirty="0" smtClean="0"/>
              <a:t>	</a:t>
            </a:r>
          </a:p>
          <a:p>
            <a:endParaRPr lang="pt-BR" sz="3600" b="1" dirty="0" smtClean="0"/>
          </a:p>
          <a:p>
            <a:r>
              <a:rPr lang="pt-BR" sz="3600" b="1" dirty="0" smtClean="0"/>
              <a:t>(61) 2326.4967</a:t>
            </a:r>
            <a:endParaRPr lang="pt-BR" b="1" dirty="0"/>
          </a:p>
        </p:txBody>
      </p:sp>
    </p:spTree>
    <p:extLst>
      <p:ext uri="{BB962C8B-B14F-4D97-AF65-F5344CB8AC3E}">
        <p14:creationId xmlns:p14="http://schemas.microsoft.com/office/powerpoint/2010/main" val="333713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1034667" y="86932"/>
            <a:ext cx="10319133" cy="1395786"/>
          </a:xfrm>
          <a:prstGeom prst="rect">
            <a:avLst/>
          </a:prstGeom>
        </p:spPr>
      </p:pic>
      <p:sp>
        <p:nvSpPr>
          <p:cNvPr id="2" name="Espaço Reservado para Conteúdo 1"/>
          <p:cNvSpPr>
            <a:spLocks noGrp="1"/>
          </p:cNvSpPr>
          <p:nvPr>
            <p:ph idx="1"/>
          </p:nvPr>
        </p:nvSpPr>
        <p:spPr/>
        <p:txBody>
          <a:bodyPr/>
          <a:lstStyle/>
          <a:p>
            <a:endParaRPr lang="pt-BR" dirty="0"/>
          </a:p>
        </p:txBody>
      </p:sp>
      <p:pic>
        <p:nvPicPr>
          <p:cNvPr id="4" name="Imagem 3"/>
          <p:cNvPicPr>
            <a:picLocks noChangeAspect="1"/>
          </p:cNvPicPr>
          <p:nvPr/>
        </p:nvPicPr>
        <p:blipFill>
          <a:blip r:embed="rId3"/>
          <a:stretch>
            <a:fillRect/>
          </a:stretch>
        </p:blipFill>
        <p:spPr>
          <a:xfrm>
            <a:off x="2952522" y="1690688"/>
            <a:ext cx="5950428" cy="4198417"/>
          </a:xfrm>
          <a:prstGeom prst="rect">
            <a:avLst/>
          </a:prstGeom>
        </p:spPr>
      </p:pic>
    </p:spTree>
    <p:extLst>
      <p:ext uri="{BB962C8B-B14F-4D97-AF65-F5344CB8AC3E}">
        <p14:creationId xmlns:p14="http://schemas.microsoft.com/office/powerpoint/2010/main" val="2051946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1034667" y="86932"/>
            <a:ext cx="10319133" cy="1395786"/>
          </a:xfrm>
          <a:prstGeom prst="rect">
            <a:avLst/>
          </a:prstGeom>
        </p:spPr>
      </p:pic>
      <p:sp>
        <p:nvSpPr>
          <p:cNvPr id="7" name="Espaço Reservado para Conteúdo 2"/>
          <p:cNvSpPr>
            <a:spLocks noGrp="1"/>
          </p:cNvSpPr>
          <p:nvPr>
            <p:ph idx="1"/>
          </p:nvPr>
        </p:nvSpPr>
        <p:spPr>
          <a:xfrm>
            <a:off x="838200" y="1690689"/>
            <a:ext cx="5375313" cy="4339658"/>
          </a:xfrm>
        </p:spPr>
        <p:txBody>
          <a:bodyPr>
            <a:normAutofit fontScale="77500" lnSpcReduction="20000"/>
          </a:bodyPr>
          <a:lstStyle/>
          <a:p>
            <a:pPr marL="0" indent="0" algn="ctr">
              <a:buNone/>
            </a:pPr>
            <a:r>
              <a:rPr lang="pt-BR" sz="3100" b="1" dirty="0" smtClean="0"/>
              <a:t>Palavras-Chave </a:t>
            </a:r>
          </a:p>
          <a:p>
            <a:pPr algn="just">
              <a:buFont typeface="Wingdings" panose="05000000000000000000" pitchFamily="2" charset="2"/>
              <a:buChar char="ü"/>
            </a:pPr>
            <a:r>
              <a:rPr lang="pt-BR" dirty="0"/>
              <a:t>Fome; Situação vulnerável; Alimento seguro; </a:t>
            </a:r>
            <a:endParaRPr lang="pt-BR" dirty="0" smtClean="0"/>
          </a:p>
          <a:p>
            <a:pPr algn="just">
              <a:buFont typeface="Wingdings" panose="05000000000000000000" pitchFamily="2" charset="2"/>
              <a:buChar char="ü"/>
            </a:pPr>
            <a:r>
              <a:rPr lang="pt-BR" dirty="0"/>
              <a:t>Má-nutrição; Desnutrição; Sobrepeso; Segurança alimentar; </a:t>
            </a:r>
            <a:endParaRPr lang="pt-BR" dirty="0" smtClean="0"/>
          </a:p>
          <a:p>
            <a:pPr algn="just">
              <a:buFont typeface="Wingdings" panose="05000000000000000000" pitchFamily="2" charset="2"/>
              <a:buChar char="ü"/>
            </a:pPr>
            <a:r>
              <a:rPr lang="pt-BR" dirty="0"/>
              <a:t>Produtividade agrícola; Comunidades tradicionais; Territórios tradicionalmente ocupados; </a:t>
            </a:r>
            <a:endParaRPr lang="pt-BR" dirty="0" smtClean="0"/>
          </a:p>
          <a:p>
            <a:pPr algn="just">
              <a:buFont typeface="Wingdings" panose="05000000000000000000" pitchFamily="2" charset="2"/>
              <a:buChar char="ü"/>
            </a:pPr>
            <a:r>
              <a:rPr lang="pt-BR" dirty="0"/>
              <a:t>Investimento público; Assistência técnica; Extensão rural; </a:t>
            </a:r>
            <a:endParaRPr lang="pt-BR" dirty="0" smtClean="0"/>
          </a:p>
          <a:p>
            <a:pPr algn="just">
              <a:buFont typeface="Wingdings" panose="05000000000000000000" pitchFamily="2" charset="2"/>
              <a:buChar char="ü"/>
            </a:pPr>
            <a:r>
              <a:rPr lang="pt-BR" dirty="0"/>
              <a:t>Mercado agrícola; Distorção de mercado; Rodada de Doha; </a:t>
            </a:r>
            <a:endParaRPr lang="pt-BR" dirty="0" smtClean="0"/>
          </a:p>
          <a:p>
            <a:pPr algn="just">
              <a:buFont typeface="Wingdings" panose="05000000000000000000" pitchFamily="2" charset="2"/>
              <a:buChar char="ü"/>
            </a:pPr>
            <a:r>
              <a:rPr lang="pt-BR" dirty="0"/>
              <a:t>Mercado de alimentos; Estoques de alimentos; Volatilidade de </a:t>
            </a:r>
            <a:r>
              <a:rPr lang="pt-BR" dirty="0" smtClean="0"/>
              <a:t>preços.</a:t>
            </a:r>
          </a:p>
        </p:txBody>
      </p:sp>
      <p:sp>
        <p:nvSpPr>
          <p:cNvPr id="8" name="Espaço Reservado para Conteúdo 2"/>
          <p:cNvSpPr txBox="1">
            <a:spLocks/>
          </p:cNvSpPr>
          <p:nvPr/>
        </p:nvSpPr>
        <p:spPr>
          <a:xfrm>
            <a:off x="6620219" y="1690689"/>
            <a:ext cx="5375313" cy="433965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b="1" dirty="0" smtClean="0"/>
              <a:t>Indicadores LIODS</a:t>
            </a:r>
          </a:p>
          <a:p>
            <a:pPr>
              <a:buFont typeface="Wingdings" panose="05000000000000000000" pitchFamily="2" charset="2"/>
              <a:buChar char="ü"/>
            </a:pPr>
            <a:endParaRPr lang="pt-BR" dirty="0" smtClean="0"/>
          </a:p>
          <a:p>
            <a:pPr algn="just">
              <a:buFont typeface="Wingdings" panose="05000000000000000000" pitchFamily="2" charset="2"/>
              <a:buChar char="ü"/>
            </a:pPr>
            <a:r>
              <a:rPr lang="pt-BR" dirty="0"/>
              <a:t>Quantidade de ações sobre agrotóxicos, alimentos seguros e </a:t>
            </a:r>
            <a:r>
              <a:rPr lang="pt-BR" dirty="0" smtClean="0"/>
              <a:t>transgênicos;</a:t>
            </a:r>
          </a:p>
          <a:p>
            <a:pPr algn="just">
              <a:buFont typeface="Wingdings" panose="05000000000000000000" pitchFamily="2" charset="2"/>
              <a:buChar char="ü"/>
            </a:pPr>
            <a:r>
              <a:rPr lang="pt-BR" dirty="0" smtClean="0"/>
              <a:t>Valor </a:t>
            </a:r>
            <a:r>
              <a:rPr lang="pt-BR" dirty="0"/>
              <a:t>das indenizações pagas em ações relacionadas por risco na segurança alimentar e perdas na atividade </a:t>
            </a:r>
            <a:r>
              <a:rPr lang="pt-BR" dirty="0" smtClean="0"/>
              <a:t>agropecuária</a:t>
            </a:r>
            <a:r>
              <a:rPr lang="pt-BR" dirty="0"/>
              <a:t>;</a:t>
            </a:r>
            <a:endParaRPr lang="pt-BR" dirty="0" smtClean="0"/>
          </a:p>
          <a:p>
            <a:pPr algn="just">
              <a:buFont typeface="Wingdings" panose="05000000000000000000" pitchFamily="2" charset="2"/>
              <a:buChar char="ü"/>
            </a:pPr>
            <a:r>
              <a:rPr lang="pt-BR" dirty="0" smtClean="0"/>
              <a:t> </a:t>
            </a:r>
            <a:r>
              <a:rPr lang="pt-BR" dirty="0"/>
              <a:t>Impacto econômico gerado </a:t>
            </a:r>
            <a:r>
              <a:rPr lang="pt-BR" dirty="0" smtClean="0"/>
              <a:t>pelos agrotóxicos na sociedade.</a:t>
            </a:r>
            <a:endParaRPr lang="pt-BR" dirty="0" smtClean="0"/>
          </a:p>
        </p:txBody>
      </p:sp>
    </p:spTree>
    <p:extLst>
      <p:ext uri="{BB962C8B-B14F-4D97-AF65-F5344CB8AC3E}">
        <p14:creationId xmlns:p14="http://schemas.microsoft.com/office/powerpoint/2010/main" val="278049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007298" y="0"/>
            <a:ext cx="10174824" cy="1153518"/>
          </a:xfrm>
          <a:prstGeom prst="rect">
            <a:avLst/>
          </a:prstGeom>
        </p:spPr>
      </p:pic>
      <p:pic>
        <p:nvPicPr>
          <p:cNvPr id="11" name="Imagem 10"/>
          <p:cNvPicPr>
            <a:picLocks noChangeAspect="1"/>
          </p:cNvPicPr>
          <p:nvPr/>
        </p:nvPicPr>
        <p:blipFill>
          <a:blip r:embed="rId3"/>
          <a:stretch>
            <a:fillRect/>
          </a:stretch>
        </p:blipFill>
        <p:spPr>
          <a:xfrm>
            <a:off x="440157" y="1619479"/>
            <a:ext cx="5802315" cy="4039978"/>
          </a:xfrm>
          <a:prstGeom prst="rect">
            <a:avLst/>
          </a:prstGeom>
        </p:spPr>
      </p:pic>
      <p:pic>
        <p:nvPicPr>
          <p:cNvPr id="12" name="Imagem 11"/>
          <p:cNvPicPr>
            <a:picLocks noChangeAspect="1"/>
          </p:cNvPicPr>
          <p:nvPr/>
        </p:nvPicPr>
        <p:blipFill>
          <a:blip r:embed="rId4"/>
          <a:stretch>
            <a:fillRect/>
          </a:stretch>
        </p:blipFill>
        <p:spPr>
          <a:xfrm>
            <a:off x="6421005" y="1718919"/>
            <a:ext cx="5649810" cy="3940538"/>
          </a:xfrm>
          <a:prstGeom prst="rect">
            <a:avLst/>
          </a:prstGeom>
        </p:spPr>
      </p:pic>
    </p:spTree>
    <p:extLst>
      <p:ext uri="{BB962C8B-B14F-4D97-AF65-F5344CB8AC3E}">
        <p14:creationId xmlns:p14="http://schemas.microsoft.com/office/powerpoint/2010/main" val="4206941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007298" y="0"/>
            <a:ext cx="10174824" cy="1153518"/>
          </a:xfrm>
          <a:prstGeom prst="rect">
            <a:avLst/>
          </a:prstGeom>
        </p:spPr>
      </p:pic>
      <p:pic>
        <p:nvPicPr>
          <p:cNvPr id="3" name="Imagem 2"/>
          <p:cNvPicPr>
            <a:picLocks noChangeAspect="1"/>
          </p:cNvPicPr>
          <p:nvPr/>
        </p:nvPicPr>
        <p:blipFill>
          <a:blip r:embed="rId3"/>
          <a:stretch>
            <a:fillRect/>
          </a:stretch>
        </p:blipFill>
        <p:spPr>
          <a:xfrm>
            <a:off x="36462" y="1857384"/>
            <a:ext cx="6058248" cy="3429401"/>
          </a:xfrm>
          <a:prstGeom prst="rect">
            <a:avLst/>
          </a:prstGeom>
        </p:spPr>
      </p:pic>
      <p:pic>
        <p:nvPicPr>
          <p:cNvPr id="4" name="Imagem 3"/>
          <p:cNvPicPr>
            <a:picLocks noChangeAspect="1"/>
          </p:cNvPicPr>
          <p:nvPr/>
        </p:nvPicPr>
        <p:blipFill>
          <a:blip r:embed="rId4"/>
          <a:stretch>
            <a:fillRect/>
          </a:stretch>
        </p:blipFill>
        <p:spPr>
          <a:xfrm>
            <a:off x="6246707" y="1153518"/>
            <a:ext cx="5945293" cy="5583035"/>
          </a:xfrm>
          <a:prstGeom prst="rect">
            <a:avLst/>
          </a:prstGeom>
        </p:spPr>
      </p:pic>
    </p:spTree>
    <p:extLst>
      <p:ext uri="{BB962C8B-B14F-4D97-AF65-F5344CB8AC3E}">
        <p14:creationId xmlns:p14="http://schemas.microsoft.com/office/powerpoint/2010/main" val="3820981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p:cNvSpPr>
            <a:spLocks noGrp="1"/>
          </p:cNvSpPr>
          <p:nvPr>
            <p:ph idx="1"/>
          </p:nvPr>
        </p:nvSpPr>
        <p:spPr>
          <a:xfrm>
            <a:off x="838200" y="1302992"/>
            <a:ext cx="5518533" cy="4727355"/>
          </a:xfrm>
        </p:spPr>
        <p:txBody>
          <a:bodyPr>
            <a:normAutofit fontScale="47500" lnSpcReduction="20000"/>
          </a:bodyPr>
          <a:lstStyle/>
          <a:p>
            <a:pPr marL="0" indent="0" algn="ctr">
              <a:buNone/>
            </a:pPr>
            <a:endParaRPr lang="pt-BR" sz="3800" b="1" dirty="0" smtClean="0"/>
          </a:p>
          <a:p>
            <a:pPr>
              <a:buFont typeface="Wingdings" panose="05000000000000000000" pitchFamily="2" charset="2"/>
              <a:buChar char="ü"/>
            </a:pPr>
            <a:r>
              <a:rPr lang="pt-BR" sz="3800" dirty="0"/>
              <a:t>Mortalidade materna; parto; pré-natal; rede cegonha; </a:t>
            </a:r>
            <a:endParaRPr lang="pt-BR" sz="3800" dirty="0" smtClean="0"/>
          </a:p>
          <a:p>
            <a:pPr>
              <a:buFont typeface="Wingdings" panose="05000000000000000000" pitchFamily="2" charset="2"/>
              <a:buChar char="ü"/>
            </a:pPr>
            <a:r>
              <a:rPr lang="pt-BR" sz="3800" dirty="0"/>
              <a:t>Mortalidade na infância; mortalidade infantil; mortalidade neonatal; aleitamento materno; </a:t>
            </a:r>
            <a:endParaRPr lang="pt-BR" sz="3800" dirty="0" smtClean="0"/>
          </a:p>
          <a:p>
            <a:pPr>
              <a:buFont typeface="Wingdings" panose="05000000000000000000" pitchFamily="2" charset="2"/>
              <a:buChar char="ü"/>
            </a:pPr>
            <a:r>
              <a:rPr lang="pt-BR" sz="3800" dirty="0"/>
              <a:t>UTI neonatal; Doença transmissível; epidemia; AIDS; tuberculose; malária; hepatite viral; hepatite B; sífilis congênita; doenças tropicais negligenciadas; </a:t>
            </a:r>
            <a:r>
              <a:rPr lang="pt-BR" sz="3800" dirty="0" err="1"/>
              <a:t>arboviroses</a:t>
            </a:r>
            <a:r>
              <a:rPr lang="pt-BR" sz="3800" dirty="0"/>
              <a:t>; dengue; </a:t>
            </a:r>
            <a:r>
              <a:rPr lang="pt-BR" sz="3800" dirty="0" err="1"/>
              <a:t>chikungunya</a:t>
            </a:r>
            <a:r>
              <a:rPr lang="pt-BR" sz="3800" dirty="0"/>
              <a:t>; </a:t>
            </a:r>
            <a:r>
              <a:rPr lang="pt-BR" sz="3800" dirty="0" err="1"/>
              <a:t>zika</a:t>
            </a:r>
            <a:r>
              <a:rPr lang="pt-BR" sz="3800" dirty="0"/>
              <a:t>; microcefalia; </a:t>
            </a:r>
            <a:r>
              <a:rPr lang="pt-BR" sz="3800" dirty="0" err="1"/>
              <a:t>aedes</a:t>
            </a:r>
            <a:r>
              <a:rPr lang="pt-BR" sz="3800" dirty="0"/>
              <a:t> aegypti</a:t>
            </a:r>
            <a:r>
              <a:rPr lang="pt-BR" sz="3800" dirty="0" smtClean="0"/>
              <a:t>;</a:t>
            </a:r>
          </a:p>
          <a:p>
            <a:pPr>
              <a:buFont typeface="Wingdings" panose="05000000000000000000" pitchFamily="2" charset="2"/>
              <a:buChar char="ü"/>
            </a:pPr>
            <a:r>
              <a:rPr lang="pt-BR" sz="3800" dirty="0"/>
              <a:t>Doenças crônicas não transmissíveis (DCNT); doenças crônicas; hipertensão; diabetes; asma; doença respiratória crônica; saúde mental; saúde do trabalhador; suicídio; </a:t>
            </a:r>
            <a:endParaRPr lang="pt-BR" sz="3800" dirty="0" smtClean="0"/>
          </a:p>
          <a:p>
            <a:pPr>
              <a:buFont typeface="Wingdings" panose="05000000000000000000" pitchFamily="2" charset="2"/>
              <a:buChar char="ü"/>
            </a:pPr>
            <a:r>
              <a:rPr lang="pt-BR" sz="3800" dirty="0"/>
              <a:t>Drogas; bebida alcoólica; alcoolismo; cocaína; crack; </a:t>
            </a:r>
          </a:p>
          <a:p>
            <a:pPr>
              <a:buFont typeface="Wingdings" panose="05000000000000000000" pitchFamily="2" charset="2"/>
              <a:buChar char="ü"/>
            </a:pPr>
            <a:r>
              <a:rPr lang="pt-BR" sz="3800" dirty="0" smtClean="0"/>
              <a:t>Acidentes </a:t>
            </a:r>
            <a:r>
              <a:rPr lang="pt-BR" sz="3800" dirty="0"/>
              <a:t>de trânsito; morte por acidente de trânsito; lesão por acidente de trânsito; Lei Seca; embriaguez ao volante; bafômetro; DPVAT; </a:t>
            </a:r>
          </a:p>
          <a:p>
            <a:pPr>
              <a:buFont typeface="Wingdings" panose="05000000000000000000" pitchFamily="2" charset="2"/>
              <a:buChar char="ü"/>
            </a:pPr>
            <a:r>
              <a:rPr lang="pt-BR" sz="3800" dirty="0"/>
              <a:t>Saúde sexual; planejamento reprodutivo; métodos anticoncepcionais; métodos contraceptivos;</a:t>
            </a:r>
          </a:p>
          <a:p>
            <a:pPr>
              <a:buFont typeface="Wingdings" panose="05000000000000000000" pitchFamily="2" charset="2"/>
              <a:buChar char="ü"/>
            </a:pPr>
            <a:endParaRPr lang="pt-BR" dirty="0" smtClean="0"/>
          </a:p>
          <a:p>
            <a:pPr>
              <a:buFont typeface="Wingdings" panose="05000000000000000000" pitchFamily="2" charset="2"/>
              <a:buChar char="ü"/>
            </a:pPr>
            <a:endParaRPr lang="pt-BR" dirty="0"/>
          </a:p>
          <a:p>
            <a:pPr>
              <a:buFont typeface="Wingdings" panose="05000000000000000000" pitchFamily="2" charset="2"/>
              <a:buChar char="ü"/>
            </a:pPr>
            <a:endParaRPr lang="pt-BR" dirty="0" smtClean="0"/>
          </a:p>
          <a:p>
            <a:pPr>
              <a:buFont typeface="Wingdings" panose="05000000000000000000" pitchFamily="2" charset="2"/>
              <a:buChar char="ü"/>
            </a:pPr>
            <a:endParaRPr lang="pt-BR" dirty="0" smtClean="0"/>
          </a:p>
        </p:txBody>
      </p:sp>
      <p:pic>
        <p:nvPicPr>
          <p:cNvPr id="2" name="Imagem 1"/>
          <p:cNvPicPr>
            <a:picLocks noChangeAspect="1"/>
          </p:cNvPicPr>
          <p:nvPr/>
        </p:nvPicPr>
        <p:blipFill>
          <a:blip r:embed="rId2"/>
          <a:stretch>
            <a:fillRect/>
          </a:stretch>
        </p:blipFill>
        <p:spPr>
          <a:xfrm>
            <a:off x="1007298" y="0"/>
            <a:ext cx="10174824" cy="1153518"/>
          </a:xfrm>
          <a:prstGeom prst="rect">
            <a:avLst/>
          </a:prstGeom>
        </p:spPr>
      </p:pic>
      <p:sp>
        <p:nvSpPr>
          <p:cNvPr id="3" name="CaixaDeTexto 2"/>
          <p:cNvSpPr txBox="1"/>
          <p:nvPr/>
        </p:nvSpPr>
        <p:spPr>
          <a:xfrm>
            <a:off x="6521986" y="1613119"/>
            <a:ext cx="5486400" cy="4801314"/>
          </a:xfrm>
          <a:prstGeom prst="rect">
            <a:avLst/>
          </a:prstGeom>
          <a:noFill/>
        </p:spPr>
        <p:txBody>
          <a:bodyPr wrap="square" rtlCol="0">
            <a:spAutoFit/>
          </a:bodyPr>
          <a:lstStyle/>
          <a:p>
            <a:pPr>
              <a:buFont typeface="Wingdings" panose="05000000000000000000" pitchFamily="2" charset="2"/>
              <a:buChar char="ü"/>
            </a:pPr>
            <a:r>
              <a:rPr lang="pt-BR" dirty="0"/>
              <a:t>Sistema Único de Saúde; SUS; direito à saúde; saúde pública; cobertura universal; medicamentos; vacinas; vacinação; assistência à saúde; cirurgia eletiva;  </a:t>
            </a:r>
          </a:p>
          <a:p>
            <a:pPr>
              <a:buFont typeface="Wingdings" panose="05000000000000000000" pitchFamily="2" charset="2"/>
              <a:buChar char="ü"/>
            </a:pPr>
            <a:r>
              <a:rPr lang="pt-BR" dirty="0"/>
              <a:t>Reduzir o número de mortes e doenças por produtos químicos perigosos, e contaminação e poluição do ar, da água e do solo; </a:t>
            </a:r>
          </a:p>
          <a:p>
            <a:pPr>
              <a:buFont typeface="Wingdings" panose="05000000000000000000" pitchFamily="2" charset="2"/>
              <a:buChar char="ü"/>
            </a:pPr>
            <a:r>
              <a:rPr lang="pt-BR" dirty="0"/>
              <a:t>Fortalecer o controle do tabaco; </a:t>
            </a:r>
          </a:p>
          <a:p>
            <a:pPr>
              <a:buFont typeface="Wingdings" panose="05000000000000000000" pitchFamily="2" charset="2"/>
              <a:buChar char="ü"/>
            </a:pPr>
            <a:r>
              <a:rPr lang="pt-BR" dirty="0"/>
              <a:t>Apoiar a pesquisa e o desenvolvimento de tecnologias e inovações em saúde, incluindo medicamentos e vacinas; </a:t>
            </a:r>
          </a:p>
          <a:p>
            <a:pPr>
              <a:buFont typeface="Wingdings" panose="05000000000000000000" pitchFamily="2" charset="2"/>
              <a:buChar char="ü"/>
            </a:pPr>
            <a:r>
              <a:rPr lang="pt-BR" dirty="0"/>
              <a:t>Aumentar substancialmente o financiamento da saúde e a formação de pessoal de saúde, especialmente nos territórios mais vulneráveis;</a:t>
            </a:r>
          </a:p>
          <a:p>
            <a:pPr>
              <a:buFont typeface="Wingdings" panose="05000000000000000000" pitchFamily="2" charset="2"/>
              <a:buChar char="ü"/>
            </a:pPr>
            <a:r>
              <a:rPr lang="pt-BR" dirty="0"/>
              <a:t> Reforçar as capacidades locais para o alerta precoce, redução e gerenciamento de emergências e riscos </a:t>
            </a:r>
            <a:r>
              <a:rPr lang="pt-BR" dirty="0" smtClean="0"/>
              <a:t>de saúde.</a:t>
            </a:r>
            <a:endParaRPr lang="pt-BR" dirty="0"/>
          </a:p>
          <a:p>
            <a:pPr>
              <a:buFont typeface="Wingdings" panose="05000000000000000000" pitchFamily="2" charset="2"/>
              <a:buChar char="ü"/>
            </a:pPr>
            <a:endParaRPr lang="pt-BR" dirty="0"/>
          </a:p>
        </p:txBody>
      </p:sp>
      <p:sp>
        <p:nvSpPr>
          <p:cNvPr id="4" name="CaixaDeTexto 3"/>
          <p:cNvSpPr txBox="1"/>
          <p:nvPr/>
        </p:nvSpPr>
        <p:spPr>
          <a:xfrm>
            <a:off x="2952520" y="1153518"/>
            <a:ext cx="6742323" cy="400110"/>
          </a:xfrm>
          <a:prstGeom prst="rect">
            <a:avLst/>
          </a:prstGeom>
          <a:noFill/>
        </p:spPr>
        <p:txBody>
          <a:bodyPr wrap="square" rtlCol="0">
            <a:spAutoFit/>
          </a:bodyPr>
          <a:lstStyle/>
          <a:p>
            <a:pPr algn="ctr"/>
            <a:r>
              <a:rPr lang="pt-BR" sz="2000" b="1" dirty="0" smtClean="0"/>
              <a:t>Palavras-Chave </a:t>
            </a:r>
            <a:endParaRPr lang="pt-BR" sz="2000" b="1" dirty="0"/>
          </a:p>
        </p:txBody>
      </p:sp>
    </p:spTree>
    <p:extLst>
      <p:ext uri="{BB962C8B-B14F-4D97-AF65-F5344CB8AC3E}">
        <p14:creationId xmlns:p14="http://schemas.microsoft.com/office/powerpoint/2010/main" val="2131827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flexo">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5147</Words>
  <Application>Microsoft Office PowerPoint</Application>
  <PresentationFormat>Widescreen</PresentationFormat>
  <Paragraphs>310</Paragraphs>
  <Slides>46</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46</vt:i4>
      </vt:variant>
    </vt:vector>
  </HeadingPairs>
  <TitlesOfParts>
    <vt:vector size="51" baseType="lpstr">
      <vt:lpstr>Arial</vt:lpstr>
      <vt:lpstr>Calibri</vt:lpstr>
      <vt:lpstr>Calibri Light</vt:lpstr>
      <vt:lpstr>Wingdings</vt:lpstr>
      <vt:lpstr>Tema do Office</vt:lpstr>
      <vt:lpstr>Apresentação do PowerPoint</vt:lpstr>
      <vt:lpstr>Como criar metas e indicadores para o Poder Judiciário associados a Agenda 2030?</vt:lpstr>
      <vt:lpstr>Pontos Focais 1º Encontro Ibero-Americano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Indicadores IPEA</vt:lpstr>
      <vt:lpstr>Indicadores IPEA</vt:lpstr>
      <vt:lpstr>Indicadores IPEA</vt:lpstr>
      <vt:lpstr>Indicadores IPEA</vt:lpstr>
      <vt:lpstr>Indicadores IPEA</vt:lpstr>
      <vt:lpstr>Apresentação do PowerPoint</vt:lpstr>
      <vt:lpstr>Palavras-Chave</vt:lpstr>
      <vt:lpstr>Indicadores LIODS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Palavras- Chave</vt:lpstr>
      <vt:lpstr>Palavras- Chave</vt:lpstr>
      <vt:lpstr>Indicadores IPEA</vt:lpstr>
      <vt:lpstr>Indicadores IPEA</vt:lpstr>
      <vt:lpstr>Indicadores IPEA</vt:lpstr>
      <vt:lpstr>Indicadores IPEA</vt:lpstr>
      <vt:lpstr>Muito Obrigada!</vt:lpstr>
    </vt:vector>
  </TitlesOfParts>
  <Company>CNJ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Victor Nabhan</dc:creator>
  <cp:lastModifiedBy>Victor Nabhan</cp:lastModifiedBy>
  <cp:revision>81</cp:revision>
  <dcterms:created xsi:type="dcterms:W3CDTF">2019-05-21T17:54:37Z</dcterms:created>
  <dcterms:modified xsi:type="dcterms:W3CDTF">2019-06-24T16:35:21Z</dcterms:modified>
</cp:coreProperties>
</file>