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90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71" r:id="rId13"/>
    <p:sldId id="273" r:id="rId14"/>
    <p:sldId id="274" r:id="rId15"/>
    <p:sldId id="275" r:id="rId16"/>
    <p:sldId id="279" r:id="rId17"/>
    <p:sldId id="280" r:id="rId18"/>
    <p:sldId id="281" r:id="rId19"/>
    <p:sldId id="282" r:id="rId20"/>
    <p:sldId id="285" r:id="rId21"/>
    <p:sldId id="286" r:id="rId22"/>
    <p:sldId id="287" r:id="rId23"/>
    <p:sldId id="288" r:id="rId24"/>
    <p:sldId id="289" r:id="rId2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7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5096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9971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3729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387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360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1222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048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438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9482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8234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D360-C78C-4AC0-A91E-10C673C373A3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52D9-6998-45FF-B39E-7F35D3A824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623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2D360-C78C-4AC0-A91E-10C673C373A3}" type="datetimeFigureOut">
              <a:rPr lang="pt-BR" smtClean="0"/>
              <a:t>04/06/2020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752D9-6998-45FF-B39E-7F35D3A824B8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134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329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2" y="-1"/>
            <a:ext cx="12190376" cy="6869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386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B7E4A1-E36D-4BD1-9928-ADA8F98D2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0113"/>
            <a:ext cx="10515600" cy="1118586"/>
          </a:xfrm>
        </p:spPr>
        <p:txBody>
          <a:bodyPr/>
          <a:lstStyle/>
          <a:p>
            <a:pPr algn="ctr"/>
            <a:r>
              <a:rPr lang="pt-BR" dirty="0"/>
              <a:t>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21BCB9-85DC-41D3-B345-34D7EB95E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2783"/>
            <a:ext cx="10515600" cy="3984179"/>
          </a:xfrm>
        </p:spPr>
        <p:txBody>
          <a:bodyPr>
            <a:normAutofit/>
          </a:bodyPr>
          <a:lstStyle/>
          <a:p>
            <a:pPr lvl="0" algn="just"/>
            <a:r>
              <a:rPr lang="pt-BR" dirty="0"/>
              <a:t>Nem todo movimento foi possível atender o modelo previamente estabelecido, por falta de informações. Às vezes, não era possível identificar o motivo  da remessa, outras, o destino, e, algumas vezes, ambos.</a:t>
            </a:r>
          </a:p>
          <a:p>
            <a:pPr lvl="0" algn="just"/>
            <a:r>
              <a:rPr lang="pt-BR" dirty="0"/>
              <a:t>Exemplos de De/Para:</a:t>
            </a:r>
          </a:p>
          <a:p>
            <a:pPr lvl="1" algn="just"/>
            <a:r>
              <a:rPr lang="pt-BR" b="1" dirty="0"/>
              <a:t>Movimento 123 (Remessa): </a:t>
            </a:r>
          </a:p>
          <a:p>
            <a:pPr lvl="2" algn="just"/>
            <a:r>
              <a:rPr lang="pt-BR" dirty="0"/>
              <a:t>“Remessa dos Autos” -&gt; Movimento 123 (Remessa)</a:t>
            </a:r>
          </a:p>
          <a:p>
            <a:pPr lvl="3" algn="just"/>
            <a:r>
              <a:rPr lang="pt-BR" b="1" dirty="0"/>
              <a:t>Problema: </a:t>
            </a:r>
            <a:r>
              <a:rPr lang="pt-BR" dirty="0"/>
              <a:t>Não é possível identificar o valor nenhum dos dois tipos de complementos obrigatórios.</a:t>
            </a:r>
          </a:p>
          <a:p>
            <a:pPr lvl="4" algn="just"/>
            <a:r>
              <a:rPr lang="pt-BR" dirty="0"/>
              <a:t>Por exemplo, se uma remessa de um recurso ao Tribunal tiver esse movimento, não será contabilizada a baixa, ficando o processo permanentemente pendente.</a:t>
            </a:r>
          </a:p>
          <a:p>
            <a:pPr lvl="2"/>
            <a:endParaRPr lang="pt-BR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89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7BAF7A-E959-4CDF-96E9-379137D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99" y="844519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35D2DB-0246-4F79-A8B1-06A616891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099" y="1985423"/>
            <a:ext cx="10515600" cy="4351338"/>
          </a:xfrm>
        </p:spPr>
        <p:txBody>
          <a:bodyPr>
            <a:normAutofit/>
          </a:bodyPr>
          <a:lstStyle/>
          <a:p>
            <a:pPr lvl="2" algn="just"/>
            <a:r>
              <a:rPr lang="pt-BR" dirty="0"/>
              <a:t>Remessa Externa -&gt; Movimento 123 (Remessa)</a:t>
            </a:r>
          </a:p>
          <a:p>
            <a:pPr lvl="3" algn="just"/>
            <a:r>
              <a:rPr lang="pt-BR" b="1" dirty="0"/>
              <a:t>Problema: </a:t>
            </a:r>
            <a:r>
              <a:rPr lang="pt-BR" dirty="0"/>
              <a:t>Não é possível determinar o valor de nenhum dos complementos necessários</a:t>
            </a:r>
          </a:p>
          <a:p>
            <a:pPr lvl="3" algn="just"/>
            <a:r>
              <a:rPr lang="pt-BR" dirty="0"/>
              <a:t>Por exemplo, se referente a remessa de recurso ao STF, por exemplo, não seria contabilizada a baixa do processo, continuando os autos em acervo do Tribunal</a:t>
            </a:r>
          </a:p>
          <a:p>
            <a:pPr lvl="2"/>
            <a:r>
              <a:rPr lang="pt-BR" dirty="0"/>
              <a:t>Remessa externa para o STJ -&gt; Movimento 982 (Remessa) + Complemento Tipo Identificador 7 (Destino) de valor “Superior Tribunal de Justiça”</a:t>
            </a:r>
          </a:p>
          <a:p>
            <a:pPr lvl="3"/>
            <a:r>
              <a:rPr lang="pt-BR" b="1" dirty="0"/>
              <a:t>Problema: </a:t>
            </a:r>
            <a:r>
              <a:rPr lang="pt-BR" dirty="0"/>
              <a:t>Não é possível identificar o valor do complemento tipo tabelado 18 (</a:t>
            </a:r>
            <a:r>
              <a:rPr lang="pt-BR" dirty="0" err="1"/>
              <a:t>Motivo_da_Remessa</a:t>
            </a:r>
            <a:r>
              <a:rPr lang="pt-BR" dirty="0"/>
              <a:t>)</a:t>
            </a:r>
          </a:p>
          <a:p>
            <a:pPr lvl="3"/>
            <a:r>
              <a:rPr lang="pt-BR" dirty="0"/>
              <a:t>Se for uma remessa em grau de recurso com este movimento, não será calculada a baixa dos autos.</a:t>
            </a:r>
          </a:p>
          <a:p>
            <a:pPr lvl="2" algn="just"/>
            <a:r>
              <a:rPr lang="pt-BR" dirty="0"/>
              <a:t>Remetidos os autos em grau de recurso para o TFR4 -&gt; Movimento 123 (Remessa) + Complemento tipo identificador 7 (destino) de valor “Tribunal Regional Federal da 4ª Região” + Complemento do tipo tabelado 18 (</a:t>
            </a:r>
            <a:r>
              <a:rPr lang="pt-BR" dirty="0" err="1"/>
              <a:t>motivo_da_remessa</a:t>
            </a:r>
            <a:r>
              <a:rPr lang="pt-BR" dirty="0"/>
              <a:t>) de valor 38 (em grau de recurso)</a:t>
            </a:r>
          </a:p>
          <a:p>
            <a:pPr lvl="2"/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675736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6ABFFC-79FF-456A-883D-40824D7B3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2255"/>
            <a:ext cx="10515600" cy="1580225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AUDIÊNCIA </a:t>
            </a:r>
            <a:br>
              <a:rPr lang="pt-BR" dirty="0"/>
            </a:br>
            <a:r>
              <a:rPr lang="pt-BR" dirty="0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C4FE93-F57C-4B38-AB1E-3373D3701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2481"/>
            <a:ext cx="10515600" cy="3744481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/>
              <a:t>Para fazer o De/Para, buscou-se na base de replicação nacional, dentre os movimentos filhos do movimento nacional 970 (Audiência).</a:t>
            </a:r>
          </a:p>
          <a:p>
            <a:pPr algn="just"/>
            <a:r>
              <a:rPr lang="pt-BR" dirty="0"/>
              <a:t>Desta forma obtivemos uma lista de vários movimentos locais, onde, primeiramente, verificamos o que de fato era remessa e o que eram outros movimentos, assim limpamos o que era juntada de documento (581). Por exemplo:</a:t>
            </a:r>
          </a:p>
          <a:p>
            <a:pPr lvl="1" algn="just"/>
            <a:r>
              <a:rPr lang="pt-BR" dirty="0"/>
              <a:t>Importação de Arquivos Multimídia -&gt; Movimento 581 (juntada de documento) + Complemento Tabelado 4 (</a:t>
            </a:r>
            <a:r>
              <a:rPr lang="pt-BR" dirty="0" err="1"/>
              <a:t>tipo_de_documento</a:t>
            </a:r>
            <a:r>
              <a:rPr lang="pt-BR" dirty="0"/>
              <a:t>) de valor 80 (outros documentos)</a:t>
            </a:r>
          </a:p>
          <a:p>
            <a:pPr lvl="1" algn="just"/>
            <a:r>
              <a:rPr lang="pt-BR" dirty="0"/>
              <a:t>Juntada de Termo de Audiência -&gt; Movimento 581 (juntada de documento) + Complemento Tabelado 4 (</a:t>
            </a:r>
            <a:r>
              <a:rPr lang="pt-BR" dirty="0" err="1"/>
              <a:t>tipo_de_documento</a:t>
            </a:r>
            <a:r>
              <a:rPr lang="pt-BR" dirty="0"/>
              <a:t>) de valor 80 (outros documentos)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4628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8B69E9-6436-4723-92E5-F0AE966BC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1235"/>
            <a:ext cx="10515600" cy="1089919"/>
          </a:xfrm>
        </p:spPr>
        <p:txBody>
          <a:bodyPr/>
          <a:lstStyle/>
          <a:p>
            <a:pPr algn="ctr"/>
            <a:r>
              <a:rPr lang="pt-BR" dirty="0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B5DC156-FC34-4CD4-88B3-79D05DB02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7273"/>
            <a:ext cx="10515600" cy="4019689"/>
          </a:xfrm>
        </p:spPr>
        <p:txBody>
          <a:bodyPr/>
          <a:lstStyle/>
          <a:p>
            <a:pPr lvl="0" algn="just"/>
            <a:r>
              <a:rPr lang="pt-BR" dirty="0"/>
              <a:t>Em seguida, tentamos transformar os movimentos locais de remessa para o modelo requerido, a saber</a:t>
            </a:r>
          </a:p>
          <a:p>
            <a:pPr lvl="1" algn="just"/>
            <a:r>
              <a:rPr lang="pt-BR" dirty="0"/>
              <a:t>Movimento 970 (Audiência) + Complemento do Tipo Tabelado 16 (</a:t>
            </a:r>
            <a:r>
              <a:rPr lang="pt-BR" dirty="0" err="1"/>
              <a:t>Tipo_de_Audiencia</a:t>
            </a:r>
            <a:r>
              <a:rPr lang="pt-BR" dirty="0"/>
              <a:t>) + Complemento do Tipo Tabelado 15 (</a:t>
            </a:r>
            <a:r>
              <a:rPr lang="pt-BR" dirty="0" err="1"/>
              <a:t>Situação_da_Audiencia</a:t>
            </a:r>
            <a:r>
              <a:rPr lang="pt-B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4045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C5F113-4A0D-45D8-B1C5-3B7C4F04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8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64EECA-7F96-4D59-8063-559A8788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8395"/>
            <a:ext cx="10515600" cy="4028567"/>
          </a:xfrm>
        </p:spPr>
        <p:txBody>
          <a:bodyPr>
            <a:normAutofit/>
          </a:bodyPr>
          <a:lstStyle/>
          <a:p>
            <a:pPr lvl="0" algn="just"/>
            <a:r>
              <a:rPr lang="pt-BR" dirty="0"/>
              <a:t>Nem todo movimento foi possível atender o modelo previamente estabelecido, por falta de informações. Às vezes, não era possível identificar o tipo de audiência , outras, a situação da audiência e, até mesmo, ambos os complementos.</a:t>
            </a: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97273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C6C593-F02A-4AC2-A41D-0755034FA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2669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DA1B90-F448-46F5-8343-CB7CD4BAD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0934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pt-BR" dirty="0"/>
              <a:t>Exemplos de De/Para:</a:t>
            </a:r>
          </a:p>
          <a:p>
            <a:pPr lvl="1" algn="just"/>
            <a:r>
              <a:rPr lang="pt-BR" dirty="0"/>
              <a:t>Audiência Realizada -&gt; Movimento 970 (Audiência) + Complemento do Tipo Tabelado 15 (</a:t>
            </a:r>
            <a:r>
              <a:rPr lang="pt-BR" dirty="0" err="1"/>
              <a:t>Situação_da_Audiencia</a:t>
            </a:r>
            <a:r>
              <a:rPr lang="pt-BR" dirty="0"/>
              <a:t>) de valor 13 (realizada)</a:t>
            </a:r>
          </a:p>
          <a:p>
            <a:pPr lvl="2" algn="just"/>
            <a:r>
              <a:rPr lang="pt-BR" b="1" dirty="0"/>
              <a:t>Problema: </a:t>
            </a:r>
            <a:r>
              <a:rPr lang="pt-BR" dirty="0"/>
              <a:t>Não é possível identificar o valor do movimento do tipo tabelado 16 (</a:t>
            </a:r>
            <a:r>
              <a:rPr lang="pt-BR" dirty="0" err="1"/>
              <a:t>Tipo_de_Audiencia</a:t>
            </a:r>
            <a:r>
              <a:rPr lang="pt-BR" dirty="0"/>
              <a:t>)</a:t>
            </a:r>
          </a:p>
          <a:p>
            <a:pPr lvl="1" algn="just"/>
            <a:r>
              <a:rPr lang="pt-BR" dirty="0"/>
              <a:t>Designada -&gt; Movimento 970 (Audiência) + Complemento do Tipo Tabelado 15 (</a:t>
            </a:r>
            <a:r>
              <a:rPr lang="pt-BR" dirty="0" err="1"/>
              <a:t>Situação_da_Audiencia</a:t>
            </a:r>
            <a:r>
              <a:rPr lang="pt-BR" dirty="0"/>
              <a:t>) de valor 9 (designada)</a:t>
            </a:r>
          </a:p>
          <a:p>
            <a:pPr lvl="2" algn="just"/>
            <a:r>
              <a:rPr lang="pt-BR" b="1" dirty="0"/>
              <a:t>Problema: </a:t>
            </a:r>
            <a:r>
              <a:rPr lang="pt-BR" dirty="0"/>
              <a:t>Não é possível identificar o valor do movimento do tipo tabelado 16 (</a:t>
            </a:r>
            <a:r>
              <a:rPr lang="pt-BR" dirty="0" err="1"/>
              <a:t>Tipo_de_Audiencia</a:t>
            </a:r>
            <a:r>
              <a:rPr lang="pt-BR" dirty="0"/>
              <a:t>)</a:t>
            </a:r>
          </a:p>
          <a:p>
            <a:pPr lvl="1" algn="just"/>
            <a:r>
              <a:rPr lang="pt-BR" dirty="0"/>
              <a:t>Acordo Celebrado pelo Conciliador -&gt; Movimento 970 (Audiência) + Complemento do Tipo Tabelado 16 (</a:t>
            </a:r>
            <a:r>
              <a:rPr lang="pt-BR" dirty="0" err="1"/>
              <a:t>Tipo_de_Audiencia</a:t>
            </a:r>
            <a:r>
              <a:rPr lang="pt-BR" dirty="0"/>
              <a:t>) de valor 17 (conciliação) + Complemento do Tipo Tabelado 15 (</a:t>
            </a:r>
            <a:r>
              <a:rPr lang="pt-BR" dirty="0" err="1"/>
              <a:t>Situação_da_Audiencia</a:t>
            </a:r>
            <a:r>
              <a:rPr lang="pt-BR" dirty="0"/>
              <a:t>) de valor 13 (realizada)</a:t>
            </a:r>
          </a:p>
          <a:p>
            <a:pPr lvl="1" algn="just"/>
            <a:r>
              <a:rPr lang="pt-BR" dirty="0"/>
              <a:t>Audiência Designada – Julgamento -&gt; Movimento 970 (Audiência) + Complemento do Tipo Tabelado 16 (</a:t>
            </a:r>
            <a:r>
              <a:rPr lang="pt-BR" dirty="0" err="1"/>
              <a:t>Tipo_de_Audiencia</a:t>
            </a:r>
            <a:r>
              <a:rPr lang="pt-BR" dirty="0"/>
              <a:t>) de valor 24 (julgamento) + Complemento do Tipo Tabelado 15 (</a:t>
            </a:r>
            <a:r>
              <a:rPr lang="pt-BR" dirty="0" err="1"/>
              <a:t>Situação_da_Audiencia</a:t>
            </a:r>
            <a:r>
              <a:rPr lang="pt-BR" dirty="0"/>
              <a:t>) de valor 9 (designada</a:t>
            </a:r>
          </a:p>
          <a:p>
            <a:pPr lvl="1" algn="just"/>
            <a:endParaRPr lang="pt-BR" dirty="0"/>
          </a:p>
          <a:p>
            <a:pPr lvl="1" algn="just"/>
            <a:endParaRPr lang="pt-BR" dirty="0"/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977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00A786-75E1-474F-8487-DE439CCB3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012"/>
            <a:ext cx="10515600" cy="123399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JUNTADA DE PETIÇÃO</a:t>
            </a:r>
            <a:br>
              <a:rPr lang="pt-BR" dirty="0"/>
            </a:br>
            <a:r>
              <a:rPr lang="pt-BR" dirty="0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39E340-2C7D-4A74-A6C2-FDCA338B1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6971"/>
            <a:ext cx="10515600" cy="3923930"/>
          </a:xfrm>
        </p:spPr>
        <p:txBody>
          <a:bodyPr>
            <a:noAutofit/>
          </a:bodyPr>
          <a:lstStyle/>
          <a:p>
            <a:pPr algn="just"/>
            <a:r>
              <a:rPr lang="pt-BR" dirty="0"/>
              <a:t>Para fazer o De/Para, buscou-se na base de replicação nacional, movimentos filhos do movimento nacional 85 (Juntada de Petição).</a:t>
            </a:r>
          </a:p>
          <a:p>
            <a:pPr algn="just"/>
            <a:r>
              <a:rPr lang="pt-BR" dirty="0"/>
              <a:t>Desta forma obtivemos uma lista de vários movimentos locais, onde, primeiramente, verificamos o que de fato era remessa e o que eram outros movimentos, assim limpamos o que era juntada de documento (581) e 12271 (Desentranhamento de Petição). Por exemplo:</a:t>
            </a:r>
          </a:p>
          <a:p>
            <a:pPr algn="just"/>
            <a:endParaRPr lang="pt-BR" sz="1550" dirty="0"/>
          </a:p>
        </p:txBody>
      </p:sp>
    </p:spTree>
    <p:extLst>
      <p:ext uri="{BB962C8B-B14F-4D97-AF65-F5344CB8AC3E}">
        <p14:creationId xmlns:p14="http://schemas.microsoft.com/office/powerpoint/2010/main" val="3633753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7AE8DD-F2EC-42ED-A42B-D9F7CA0BB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886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B8EE3A-E784-4D34-96EC-CA97223BE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70337"/>
            <a:ext cx="10515600" cy="3806625"/>
          </a:xfrm>
        </p:spPr>
        <p:txBody>
          <a:bodyPr>
            <a:normAutofit lnSpcReduction="10000"/>
          </a:bodyPr>
          <a:lstStyle/>
          <a:p>
            <a:pPr lvl="1" algn="just"/>
            <a:r>
              <a:rPr lang="pt-BR" dirty="0"/>
              <a:t>Juntada de Ofício – Comissão Disciplinar -&gt; Movimento 581 (juntada de documento) + Complemento Tabelado 4 (</a:t>
            </a:r>
            <a:r>
              <a:rPr lang="pt-BR" dirty="0" err="1"/>
              <a:t>tipo_de_documento</a:t>
            </a:r>
            <a:r>
              <a:rPr lang="pt-BR" dirty="0"/>
              <a:t>) de valor 79 (ofício)</a:t>
            </a:r>
          </a:p>
          <a:p>
            <a:pPr lvl="1" algn="just"/>
            <a:r>
              <a:rPr lang="pt-BR" dirty="0"/>
              <a:t>Juntada de Auto de Penhora no Rosto dos Autos -&gt; Movimento 581 (juntada de documento) + Complemento Tabelado 4 (</a:t>
            </a:r>
            <a:r>
              <a:rPr lang="pt-BR" dirty="0" err="1"/>
              <a:t>tipo_de_documento</a:t>
            </a:r>
            <a:r>
              <a:rPr lang="pt-BR" dirty="0"/>
              <a:t>) de valor 80 (outros documentos)</a:t>
            </a:r>
          </a:p>
          <a:p>
            <a:pPr lvl="1" algn="just"/>
            <a:r>
              <a:rPr lang="pt-BR" dirty="0"/>
              <a:t>Cancelamento da Juntada de Petição Intermediária -&gt; Movimento 12271 (Desentranhamento de Petição)</a:t>
            </a:r>
          </a:p>
          <a:p>
            <a:pPr lvl="1" algn="just"/>
            <a:r>
              <a:rPr lang="pt-BR" dirty="0"/>
              <a:t>Comprovante de Recolhimento de Custas -&gt; Movimento 581 (juntada de documento) + Complemento Tabelado 4 (</a:t>
            </a:r>
            <a:r>
              <a:rPr lang="pt-BR" dirty="0" err="1"/>
              <a:t>tipo_de_documento</a:t>
            </a:r>
            <a:r>
              <a:rPr lang="pt-BR" dirty="0"/>
              <a:t>) de valor 80 (outros documentos)</a:t>
            </a:r>
          </a:p>
        </p:txBody>
      </p:sp>
    </p:spTree>
    <p:extLst>
      <p:ext uri="{BB962C8B-B14F-4D97-AF65-F5344CB8AC3E}">
        <p14:creationId xmlns:p14="http://schemas.microsoft.com/office/powerpoint/2010/main" val="4043751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E064A6-6057-4720-8D55-C59549753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6090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0A0F4BF-3E28-445F-9155-62ACF8FCE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1157"/>
            <a:ext cx="10515600" cy="3575806"/>
          </a:xfrm>
        </p:spPr>
        <p:txBody>
          <a:bodyPr/>
          <a:lstStyle/>
          <a:p>
            <a:pPr lvl="0" algn="just"/>
            <a:r>
              <a:rPr lang="pt-BR" dirty="0"/>
              <a:t>Em seguida, tentamos transformar os movimentos locais de remessa para o modelo requerido, a saber</a:t>
            </a:r>
          </a:p>
          <a:p>
            <a:pPr lvl="1" algn="just"/>
            <a:r>
              <a:rPr lang="pt-BR" dirty="0"/>
              <a:t>Movimento 85 (Juntada de Petição) + Complemento do Tipo Tabelado 19 (</a:t>
            </a:r>
            <a:r>
              <a:rPr lang="pt-BR" dirty="0" err="1"/>
              <a:t>Tipo_de_Peticao</a:t>
            </a:r>
            <a:r>
              <a:rPr lang="pt-BR" dirty="0"/>
              <a:t>) </a:t>
            </a:r>
          </a:p>
          <a:p>
            <a:pPr lvl="1" algn="just"/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97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DB3D86-3010-4C86-9696-61E3F7ED1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9210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4D7A32C-9968-4B21-9D68-FBBD7049A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3897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pt-BR" dirty="0"/>
              <a:t>Nem todo movimento foi possível atender o modelo previamente estabelecido, por falta de informações. Às vezes, não era possível identificar o tipo de petição.</a:t>
            </a:r>
          </a:p>
          <a:p>
            <a:pPr lvl="0" algn="just"/>
            <a:r>
              <a:rPr lang="pt-BR" dirty="0"/>
              <a:t>Exemplos de De/Para:</a:t>
            </a:r>
          </a:p>
          <a:p>
            <a:pPr lvl="1" algn="just"/>
            <a:r>
              <a:rPr lang="pt-BR" dirty="0"/>
              <a:t>Juntada de Petição Intermediária Realizada -&gt; Movimento 85 (Juntada de Petição)</a:t>
            </a:r>
          </a:p>
          <a:p>
            <a:pPr lvl="2" algn="just"/>
            <a:r>
              <a:rPr lang="pt-BR" b="1" dirty="0"/>
              <a:t>Problema: </a:t>
            </a:r>
            <a:r>
              <a:rPr lang="pt-BR" dirty="0"/>
              <a:t>Não é possível identificar complemento tipo tabelado 19 (</a:t>
            </a:r>
            <a:r>
              <a:rPr lang="pt-BR" dirty="0" err="1"/>
              <a:t>Tipo_de_Peticao</a:t>
            </a:r>
            <a:r>
              <a:rPr lang="pt-BR" dirty="0"/>
              <a:t>), somente sabemos não se tratar de uma petição inicial</a:t>
            </a:r>
          </a:p>
          <a:p>
            <a:pPr lvl="2" algn="just"/>
            <a:r>
              <a:rPr lang="pt-BR" dirty="0"/>
              <a:t>Por exemplo, se for uma juntada de petição de cumprimento sentença não será, estatisticamente, computada a baixa no processo de conhecimento e o início do processo de cumprimento de sentença (</a:t>
            </a:r>
            <a:r>
              <a:rPr lang="pt-BR" dirty="0" err="1"/>
              <a:t>ExeJud</a:t>
            </a:r>
            <a:r>
              <a:rPr lang="pt-BR" dirty="0"/>
              <a:t>).</a:t>
            </a:r>
          </a:p>
          <a:p>
            <a:pPr lvl="1" algn="just"/>
            <a:r>
              <a:rPr lang="pt-BR" dirty="0"/>
              <a:t>Termo de Juntada de Petição -&gt; Movimento 85 (Juntada de Petição)</a:t>
            </a:r>
          </a:p>
          <a:p>
            <a:pPr lvl="2" algn="just"/>
            <a:r>
              <a:rPr lang="pt-BR" b="1" dirty="0"/>
              <a:t>Problema: </a:t>
            </a:r>
            <a:r>
              <a:rPr lang="pt-BR" dirty="0"/>
              <a:t>Não é possível identificar complemento tipo tabelado 19 (</a:t>
            </a:r>
            <a:r>
              <a:rPr lang="pt-BR" dirty="0" err="1"/>
              <a:t>Tipo_de_Peticao</a:t>
            </a:r>
            <a:r>
              <a:rPr lang="pt-BR" dirty="0"/>
              <a:t>)</a:t>
            </a:r>
          </a:p>
          <a:p>
            <a:pPr lvl="2" algn="just"/>
            <a:r>
              <a:rPr lang="pt-BR" dirty="0"/>
              <a:t>Por exemplo, se for a juntada de um “agravo interno” não será contabilizada na variável de recursos internos novos.</a:t>
            </a:r>
          </a:p>
          <a:p>
            <a:pPr lvl="1" algn="just"/>
            <a:r>
              <a:rPr lang="pt-BR" dirty="0"/>
              <a:t>Juntada de Contestação -&gt; Movimento 85 (Juntada de Petição) + Complemento do Tipo Tabelado 19 (</a:t>
            </a:r>
            <a:r>
              <a:rPr lang="pt-BR" dirty="0" err="1"/>
              <a:t>Tipo_de_Peticao</a:t>
            </a:r>
            <a:r>
              <a:rPr lang="pt-BR" dirty="0"/>
              <a:t>) de valor 45 (Contestação)</a:t>
            </a:r>
          </a:p>
        </p:txBody>
      </p:sp>
    </p:spTree>
    <p:extLst>
      <p:ext uri="{BB962C8B-B14F-4D97-AF65-F5344CB8AC3E}">
        <p14:creationId xmlns:p14="http://schemas.microsoft.com/office/powerpoint/2010/main" val="360933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AF6A33-8A41-49CB-B716-449326282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614"/>
            <a:ext cx="10515600" cy="71021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MOVIMENTOS NACIONAIS – PRINCIPAIS PROBLEMAS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2AE16A-0DD5-404B-BA20-7B90F1ACC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0539"/>
            <a:ext cx="10515600" cy="3966423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/>
              <a:t>O correto uso dos movimentos nacionais definidos pelas Tabelas Processuais Unificadas (Resolução CNJ 46/2007) é essencial para á obtenção das estatísticas processuais.</a:t>
            </a:r>
          </a:p>
          <a:p>
            <a:pPr algn="just"/>
            <a:r>
              <a:rPr lang="pt-BR" dirty="0"/>
              <a:t>Dois problemas principais foram identificados no uso dos movimentos:</a:t>
            </a:r>
          </a:p>
          <a:p>
            <a:pPr lvl="1" algn="just"/>
            <a:r>
              <a:rPr lang="pt-BR" dirty="0"/>
              <a:t>Há tribunais que não usam movimentos para os atos dos magistrados em gabinete. Em vez dos movimentos de julgamento, decisão e despacho, os atos do magistrado são considerados eventos do movimento Conclusão ao Magistrado.</a:t>
            </a:r>
          </a:p>
          <a:p>
            <a:pPr lvl="1" algn="just"/>
            <a:r>
              <a:rPr lang="pt-BR" dirty="0"/>
              <a:t>Há um excesso  de uso de movimentos locais em vez do uso correto dos complementos aos movimentos nacionais.</a:t>
            </a:r>
          </a:p>
          <a:p>
            <a:pPr lvl="2" algn="just"/>
            <a:r>
              <a:rPr lang="pt-BR" dirty="0"/>
              <a:t>Este segundo caso, por ser nacionalmente expandido, será o que abordaremos.</a:t>
            </a:r>
          </a:p>
        </p:txBody>
      </p:sp>
    </p:spTree>
    <p:extLst>
      <p:ext uri="{BB962C8B-B14F-4D97-AF65-F5344CB8AC3E}">
        <p14:creationId xmlns:p14="http://schemas.microsoft.com/office/powerpoint/2010/main" val="1194936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56D0CC-9100-4469-8539-C0D12D6B5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63" y="870012"/>
            <a:ext cx="10515600" cy="1131641"/>
          </a:xfrm>
        </p:spPr>
        <p:txBody>
          <a:bodyPr/>
          <a:lstStyle/>
          <a:p>
            <a:pPr algn="ctr"/>
            <a:r>
              <a:rPr lang="pt-BR" dirty="0"/>
              <a:t>OUTROS MOVIMENTOS PARA DE/PARA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8687734-11F8-4E69-9EDA-9C8DB26CC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2683"/>
            <a:ext cx="10515600" cy="390428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b="1" dirty="0"/>
              <a:t>Movimentos Referentes ao Banco Nacional de Demandas Repetitivas e Precedentes Obrigatórios (BNPR)</a:t>
            </a:r>
          </a:p>
          <a:p>
            <a:pPr lvl="1" algn="just"/>
            <a:r>
              <a:rPr lang="pt-BR" i="1" dirty="0"/>
              <a:t>Modelos:</a:t>
            </a:r>
          </a:p>
          <a:p>
            <a:pPr lvl="2" algn="just"/>
            <a:r>
              <a:rPr lang="pt-BR" dirty="0"/>
              <a:t>Suspensão por Repercussão Geral -&gt; 265 (Suspenso por Recurso Extraordinário com Repercussão Geral) + complemento do tipo tabelado 28 (</a:t>
            </a:r>
            <a:r>
              <a:rPr lang="pt-BR" dirty="0" err="1"/>
              <a:t>tipo_tema_controversia</a:t>
            </a:r>
            <a:r>
              <a:rPr lang="pt-BR" dirty="0"/>
              <a:t>) + complemento do tipo identificador 29 (</a:t>
            </a:r>
            <a:r>
              <a:rPr lang="pt-BR" dirty="0" err="1"/>
              <a:t>número_tema_controversia_STF</a:t>
            </a:r>
            <a:r>
              <a:rPr lang="pt-BR" dirty="0"/>
              <a:t>) </a:t>
            </a:r>
          </a:p>
          <a:p>
            <a:pPr lvl="2" algn="just"/>
            <a:r>
              <a:rPr lang="pt-BR" dirty="0"/>
              <a:t>Suspensão por Recurso Repetitivo -&gt; 11975 (Suspenso por Recurso Especial Repetitivo) + complemento do tipo tabelado 22  (tribunal) + complemento do tipo tabelado 28 (</a:t>
            </a:r>
            <a:r>
              <a:rPr lang="pt-BR" dirty="0" err="1"/>
              <a:t>tipo_tema_controversia</a:t>
            </a:r>
            <a:r>
              <a:rPr lang="pt-BR" dirty="0"/>
              <a:t>) + complemento do tipo identificador 30 (</a:t>
            </a:r>
            <a:r>
              <a:rPr lang="pt-BR" dirty="0" err="1"/>
              <a:t>número_tema_controversia_tribunal_superior</a:t>
            </a:r>
            <a:r>
              <a:rPr lang="pt-BR" dirty="0"/>
              <a:t>) </a:t>
            </a:r>
          </a:p>
          <a:p>
            <a:pPr lvl="2" algn="just"/>
            <a:r>
              <a:rPr lang="pt-BR" dirty="0" err="1"/>
              <a:t>Supensão</a:t>
            </a:r>
            <a:r>
              <a:rPr lang="pt-BR" dirty="0"/>
              <a:t> por IRDR -&gt; 12098 (Suspenso por Incidente de Resolução de Demandas Repetitivas) + complemento do tipo identificador 35 (</a:t>
            </a:r>
            <a:r>
              <a:rPr lang="pt-BR" dirty="0" err="1"/>
              <a:t>número_tema_controversia_tribunal</a:t>
            </a:r>
            <a:r>
              <a:rPr lang="pt-BR" dirty="0"/>
              <a:t>) </a:t>
            </a:r>
          </a:p>
          <a:p>
            <a:pPr lvl="2" algn="just"/>
            <a:r>
              <a:rPr lang="pt-BR" dirty="0"/>
              <a:t>Suspensão em razão de IRDR determinada pelo STJ -&gt; 12099 (Suspensão por Decisão do STJ – IRDR) – NÃO POSSUI COMPLEMENTO VINCULADO </a:t>
            </a:r>
          </a:p>
          <a:p>
            <a:pPr lvl="2" algn="just"/>
            <a:r>
              <a:rPr lang="pt-BR" dirty="0"/>
              <a:t>Suspensão em razão de IRDR determinada pelo STF -&gt; 12100  (Suspensão por decisão do STF – IRDR) -NÃO POSSUI COMPLEMENTO VINCULADO </a:t>
            </a:r>
          </a:p>
        </p:txBody>
      </p:sp>
    </p:spTree>
    <p:extLst>
      <p:ext uri="{BB962C8B-B14F-4D97-AF65-F5344CB8AC3E}">
        <p14:creationId xmlns:p14="http://schemas.microsoft.com/office/powerpoint/2010/main" val="3731763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D07C68-61F9-4832-B67F-58E2CBFF8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01026"/>
          </a:xfrm>
        </p:spPr>
        <p:txBody>
          <a:bodyPr/>
          <a:lstStyle/>
          <a:p>
            <a:pPr algn="ctr"/>
            <a:r>
              <a:rPr lang="pt-BR" dirty="0"/>
              <a:t>OUTROS MOVIMENTOS PARA DE/PARA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A92156-63E3-46C2-A1B2-E4923029E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8295"/>
            <a:ext cx="10515600" cy="3948668"/>
          </a:xfrm>
        </p:spPr>
        <p:txBody>
          <a:bodyPr/>
          <a:lstStyle/>
          <a:p>
            <a:pPr algn="just"/>
            <a:r>
              <a:rPr lang="pt-BR" b="1" dirty="0"/>
              <a:t>Quebra de Sigilo Telemático:</a:t>
            </a:r>
          </a:p>
          <a:p>
            <a:pPr lvl="1" algn="just"/>
            <a:r>
              <a:rPr lang="pt-BR" i="1" dirty="0"/>
              <a:t>Modelo:</a:t>
            </a:r>
          </a:p>
          <a:p>
            <a:pPr lvl="2" algn="just"/>
            <a:r>
              <a:rPr lang="pt-BR" dirty="0"/>
              <a:t>Quebra de Sigilo Telemático -&gt; Movimento 12039 (Quebra de Sigilo Telemático) </a:t>
            </a:r>
          </a:p>
        </p:txBody>
      </p:sp>
    </p:spTree>
    <p:extLst>
      <p:ext uri="{BB962C8B-B14F-4D97-AF65-F5344CB8AC3E}">
        <p14:creationId xmlns:p14="http://schemas.microsoft.com/office/powerpoint/2010/main" val="1012880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B6F1FE-4A62-420E-960E-A171A45D2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5522"/>
            <a:ext cx="10515600" cy="785166"/>
          </a:xfrm>
        </p:spPr>
        <p:txBody>
          <a:bodyPr/>
          <a:lstStyle/>
          <a:p>
            <a:pPr algn="ctr"/>
            <a:r>
              <a:rPr lang="pt-BR" dirty="0"/>
              <a:t>OUTROS PROBLEMAS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86789-2EAF-4750-8686-21F1E1D2E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Há tribunais em que número de espécies de movimentos locais encontrados tanto para remessa quanto para audiência e juntada de petição foi muito reduzido, em outros nem localizados movimentos ligados a estes pais, o que demonstra que estes movimentos podem estar sendo cadastrados fora de seus movimentos pais nacionais, o que torna o desafio do de/para muito maior!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9453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6E7F8A-8C17-4B7A-A290-16C46B660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289806"/>
          </a:xfrm>
        </p:spPr>
        <p:txBody>
          <a:bodyPr/>
          <a:lstStyle/>
          <a:p>
            <a:pPr algn="ctr"/>
            <a:r>
              <a:rPr lang="pt-BR" dirty="0"/>
              <a:t>NECESSIDADE DE PADRONIZAÇÃO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83071AB-16BB-4FE0-9EF5-76954FC22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1763"/>
            <a:ext cx="10515600" cy="4055200"/>
          </a:xfrm>
        </p:spPr>
        <p:txBody>
          <a:bodyPr/>
          <a:lstStyle/>
          <a:p>
            <a:pPr lvl="0"/>
            <a:r>
              <a:rPr lang="pt-BR" dirty="0"/>
              <a:t>Por fim, para um bom de/para é necessário que se dois ‘</a:t>
            </a:r>
            <a:r>
              <a:rPr lang="pt-BR" dirty="0" err="1"/>
              <a:t>des</a:t>
            </a:r>
            <a:r>
              <a:rPr lang="pt-BR" dirty="0"/>
              <a:t>’ se refiram a uma única coisa ou situação eles devem ir para o mesmo ‘para’.</a:t>
            </a:r>
          </a:p>
          <a:p>
            <a:pPr lvl="0"/>
            <a:r>
              <a:rPr lang="pt-BR" dirty="0"/>
              <a:t>No caso  da remessa, por exemplo, vimos o mesmo setor sendo denominado por diferentes maneiras. </a:t>
            </a:r>
          </a:p>
          <a:p>
            <a:pPr lvl="1"/>
            <a:r>
              <a:rPr lang="pt-BR" dirty="0"/>
              <a:t>Por exemplo, se um setor chama-se Divisão de Admissibilidade de Recursos, tenha sigla DARE e, estas duas formas são usadas nos movimentos locais, bem como a versão </a:t>
            </a:r>
            <a:r>
              <a:rPr lang="pt-BR" dirty="0" err="1"/>
              <a:t>Div</a:t>
            </a:r>
            <a:r>
              <a:rPr lang="pt-BR" dirty="0"/>
              <a:t>. Adm. Rec., dentre outras abreviações, todas de remeterem ao mesmo ‘para’ e não a ‘paras diferentes’. Recomendamos o uso do nome oficial, previsto em lei, regimento, </a:t>
            </a:r>
            <a:r>
              <a:rPr lang="pt-BR" dirty="0" err="1"/>
              <a:t>etc</a:t>
            </a:r>
            <a:r>
              <a:rPr lang="pt-BR" dirty="0"/>
              <a:t>, sem siglas ou abreviações.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384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E57ADC-E675-4DB4-9504-661E1C465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227" y="2859750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214040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FF9E4-DBC1-4C06-AF9A-BFDC83E99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7969"/>
            <a:ext cx="10515600" cy="1296140"/>
          </a:xfrm>
        </p:spPr>
        <p:txBody>
          <a:bodyPr/>
          <a:lstStyle/>
          <a:p>
            <a:pPr algn="ctr"/>
            <a:r>
              <a:rPr lang="pt-BR" dirty="0"/>
              <a:t>FOCO DO TRABALHO A SER FEITO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83615A-266E-4440-9B52-7B1094E75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/>
              <a:t>Inicialmente, o trabalho de de/para a ser proposto deve focar nos movimentos que são fundamentais para o cálculo de variáveis do “Justiça em Números” e do Módulo de Produtividade, tais como Total de Processos Baixados, Recursos Internos Novos, Audiências Realizadas, dentre outros.</a:t>
            </a:r>
          </a:p>
          <a:p>
            <a:pPr algn="just"/>
            <a:r>
              <a:rPr lang="pt-BR" dirty="0"/>
              <a:t>Portanto, o foco se dará no de/para referente a quatro movimentos nacionais: 123 (Remessa), 982 (Remessa), 970 (Audiência) e 85 (Juntada de Petição).</a:t>
            </a:r>
          </a:p>
          <a:p>
            <a:pPr algn="just"/>
            <a:r>
              <a:rPr lang="pt-BR" dirty="0"/>
              <a:t>Também será proposto o de/para de movimentos necessários para preenchimento do Banco Nacional de Demandas Repetitivas e Precedentes Obrigatórios e os referentes à quebra de sigilo telemático.</a:t>
            </a:r>
          </a:p>
        </p:txBody>
      </p:sp>
    </p:spTree>
    <p:extLst>
      <p:ext uri="{BB962C8B-B14F-4D97-AF65-F5344CB8AC3E}">
        <p14:creationId xmlns:p14="http://schemas.microsoft.com/office/powerpoint/2010/main" val="1621311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D30C86-023A-40AD-83B1-F338B19ED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8787"/>
            <a:ext cx="10515600" cy="941033"/>
          </a:xfrm>
        </p:spPr>
        <p:txBody>
          <a:bodyPr/>
          <a:lstStyle/>
          <a:p>
            <a:pPr algn="ctr"/>
            <a:r>
              <a:rPr lang="pt-BR" dirty="0"/>
              <a:t>COMPLEMENTOS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FFE012-BE75-4B60-BC83-B2D4C0916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5849"/>
            <a:ext cx="10515600" cy="3771114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pt-BR" dirty="0"/>
              <a:t>Apesar das Tabelas Processuais Unificadas permitirem a criação de movimentos locais para atenderem suas necessidades, desde que filhos dos movimentos nacionais, percebe-se que muitas vezes o movimento local só é necessário porque não há o correto uso dos complementos de movimentos, também previstos nas tabelas processuais unificadas.</a:t>
            </a:r>
          </a:p>
          <a:p>
            <a:pPr marL="0" indent="0" algn="just">
              <a:buNone/>
            </a:pPr>
            <a:endParaRPr lang="pt-BR" dirty="0"/>
          </a:p>
          <a:p>
            <a:pPr lvl="0" algn="just"/>
            <a:r>
              <a:rPr lang="pt-BR" dirty="0"/>
              <a:t>Esses complementos permitem especificar coisas como motivo e destino da remessa, motivo da redistribuição, destinatário da carga/vista, tipo e situação da audiência, etc.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267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31500-2B53-423B-8399-1622DD4A2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386" y="888907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TIPOS DE COMPLEMENTOS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B71E3B-8674-43FC-A663-89D7F6D9B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178" y="2141537"/>
            <a:ext cx="10515600" cy="4351338"/>
          </a:xfrm>
        </p:spPr>
        <p:txBody>
          <a:bodyPr>
            <a:normAutofit/>
          </a:bodyPr>
          <a:lstStyle/>
          <a:p>
            <a:pPr lvl="0" algn="just"/>
            <a:r>
              <a:rPr lang="pt-BR" dirty="0"/>
              <a:t>Os complementos são de três tipos:</a:t>
            </a:r>
          </a:p>
          <a:p>
            <a:pPr lvl="1" algn="just"/>
            <a:r>
              <a:rPr lang="pt-BR" b="1" dirty="0"/>
              <a:t>Livre: </a:t>
            </a:r>
            <a:r>
              <a:rPr lang="pt-BR" dirty="0"/>
              <a:t>não pré-definido no sistema processual, exige preenchimento manual dos dados.</a:t>
            </a:r>
          </a:p>
          <a:p>
            <a:pPr lvl="1" algn="just"/>
            <a:r>
              <a:rPr lang="pt-BR" b="1" dirty="0"/>
              <a:t>Identificador: </a:t>
            </a:r>
            <a:r>
              <a:rPr lang="pt-BR" dirty="0"/>
              <a:t>pré-definido no sistema processual, mas não tabelado nacionalmente. Exemplo, destino (o Tribunal define o rol de destinos possíveis, definindo-os no sistema, mas não há valores estabelecidos nacionalmente).</a:t>
            </a:r>
          </a:p>
          <a:p>
            <a:pPr lvl="1" algn="just"/>
            <a:r>
              <a:rPr lang="pt-BR" b="1" dirty="0"/>
              <a:t>Tabelado: </a:t>
            </a:r>
            <a:r>
              <a:rPr lang="pt-BR" dirty="0"/>
              <a:t>pré-definido no sistema processual e tabelado nacionalmente. Exemplo, o motivo da remessa (há motivos nacionalmente definidos e estes devem ser os pré-estabelecidos no sistema).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806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4FC42F-7552-461A-B1A6-B5E937764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3498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REMESSA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A3F1AE-D3FB-4BB1-AFB1-96843D9F6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3873"/>
            <a:ext cx="10515600" cy="4351338"/>
          </a:xfrm>
        </p:spPr>
        <p:txBody>
          <a:bodyPr>
            <a:normAutofit fontScale="92500"/>
          </a:bodyPr>
          <a:lstStyle/>
          <a:p>
            <a:pPr lvl="0" algn="just"/>
            <a:r>
              <a:rPr lang="pt-BR" dirty="0"/>
              <a:t>O movimento 123 (Remessa) deve ser utilizado para qualquer remessa de processos feito pelo Escrivão, Diretor de Secretaria ou Secretário Jurídico e o movimento 982 (Remessa), a remessa realizada pelo Distribuidor.</a:t>
            </a:r>
          </a:p>
          <a:p>
            <a:pPr lvl="0" algn="just"/>
            <a:r>
              <a:rPr lang="pt-BR" dirty="0"/>
              <a:t>É importante entender que, para fins de </a:t>
            </a:r>
            <a:r>
              <a:rPr lang="pt-BR" dirty="0" err="1"/>
              <a:t>TPUs</a:t>
            </a:r>
            <a:r>
              <a:rPr lang="pt-BR" dirty="0"/>
              <a:t>, a remessa só ocorre entre órgãos do Poder Judiciário ou internamente em cada órgão, exceto para gabinetes, quando há o movimento de conclusão (51) dos autos. </a:t>
            </a:r>
          </a:p>
          <a:p>
            <a:pPr lvl="0" algn="just"/>
            <a:r>
              <a:rPr lang="pt-BR" dirty="0"/>
              <a:t>Não há remessa para entes alheios ao Poder Judiciário. Neste caso há movimento de entrega em carga/vista (493).</a:t>
            </a:r>
          </a:p>
          <a:p>
            <a:pPr lvl="0" algn="just"/>
            <a:r>
              <a:rPr lang="pt-BR" dirty="0"/>
              <a:t>Este é um erro cometido por alguns tribunais, denominar tudo de remessa.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124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B6B7E8-C77D-44FE-B00B-3E7B8A16D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2476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E247F1F-A958-445E-8B0F-9EF32D30C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977" y="2141537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Para fazer o De/Para, buscou-se na base de replicação nacional, dentre os movimentos filhos dos movimentos nacionais 123 (Remessa) e 982 (Remessa).</a:t>
            </a:r>
          </a:p>
          <a:p>
            <a:pPr algn="just"/>
            <a:r>
              <a:rPr lang="pt-BR" dirty="0"/>
              <a:t>Desta forma obtivemos uma lista de vários movimentos locais, onde, primeiramente, verificamos o que de fato era remessa e o que eram outros movimentos, assim limpamos o que era redistribuição (36), entrega de documento (12189), entrega em carga/vista e conclusão. Por exemplo: </a:t>
            </a:r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477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07A20A-6DAF-4AAA-8045-BA6B34E97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8189"/>
            <a:ext cx="10515600" cy="1595684"/>
          </a:xfrm>
        </p:spPr>
        <p:txBody>
          <a:bodyPr/>
          <a:lstStyle/>
          <a:p>
            <a:pPr algn="ctr"/>
            <a:r>
              <a:rPr lang="pt-BR" dirty="0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216254-99A6-46D0-AB5E-D422198C1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5332"/>
            <a:ext cx="10515600" cy="4589879"/>
          </a:xfrm>
        </p:spPr>
        <p:txBody>
          <a:bodyPr>
            <a:normAutofit fontScale="92500"/>
          </a:bodyPr>
          <a:lstStyle/>
          <a:p>
            <a:pPr lvl="1" algn="just"/>
            <a:r>
              <a:rPr lang="pt-BR" dirty="0"/>
              <a:t>Remetidos os autos ao magistrado – concluso ao relator -&gt; Movimento 51 (Conclusão)</a:t>
            </a:r>
          </a:p>
          <a:p>
            <a:pPr lvl="1" algn="just"/>
            <a:r>
              <a:rPr lang="pt-BR" dirty="0"/>
              <a:t>Ofício Enviado à Divisão de Recursos Cíveis - Ag. Devolução 2a Via -&gt; Movimento 12189 (Entrega de Documento)</a:t>
            </a:r>
          </a:p>
          <a:p>
            <a:pPr lvl="1" algn="just"/>
            <a:r>
              <a:rPr lang="pt-BR" dirty="0"/>
              <a:t>Remessa dos Autos - Redistribuição entre varas virtualizadas -&gt; Movimento 36 (Redistribuição)</a:t>
            </a:r>
          </a:p>
          <a:p>
            <a:pPr lvl="1" algn="just"/>
            <a:r>
              <a:rPr lang="pt-BR" dirty="0"/>
              <a:t>Remetidos Autos para PGE -&gt; 493 (entrega em carga/vista) + complemento do tipo identificador 13 (destinatário) de valor ‘Procuradoria Geral do Estado do XXXXXXX’</a:t>
            </a:r>
          </a:p>
          <a:p>
            <a:pPr lvl="1" algn="just"/>
            <a:r>
              <a:rPr lang="pt-BR" dirty="0"/>
              <a:t>Remetidos os autos para o arquivo provisório -&gt; 245 (Arquivamento Provisório)</a:t>
            </a:r>
          </a:p>
          <a:p>
            <a:pPr lvl="1" algn="just"/>
            <a:r>
              <a:rPr lang="pt-BR" b="1" dirty="0"/>
              <a:t>OBSERVAÇÃO: </a:t>
            </a:r>
            <a:r>
              <a:rPr lang="pt-BR" dirty="0"/>
              <a:t>Alguns casos não ficou claro se tratava-se de remessa ou outro movimento, caso de ‘Remetidos os autos para Distribuição’, que não deixa claro se é uma remessa ao setor de distribuição ou a própria Distribuição (26) dos autos.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2793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093605-18AA-49AC-8711-0BE65C004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455"/>
            <a:ext cx="10515600" cy="1454797"/>
          </a:xfrm>
        </p:spPr>
        <p:txBody>
          <a:bodyPr/>
          <a:lstStyle/>
          <a:p>
            <a:pPr algn="ctr"/>
            <a:r>
              <a:rPr lang="pt-BR" dirty="0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E7FF05-4A1F-4DD1-A9F3-490FEF58C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545" y="2172101"/>
            <a:ext cx="10515600" cy="4351338"/>
          </a:xfrm>
        </p:spPr>
        <p:txBody>
          <a:bodyPr/>
          <a:lstStyle/>
          <a:p>
            <a:pPr lvl="0" algn="just"/>
            <a:r>
              <a:rPr lang="pt-BR" dirty="0"/>
              <a:t>Em seguida, tentamos transformar os movimentos locais de remessa para o modelo requerido, a saber</a:t>
            </a:r>
          </a:p>
          <a:p>
            <a:pPr lvl="1" algn="just"/>
            <a:r>
              <a:rPr lang="pt-BR" dirty="0"/>
              <a:t>Movimento 123 (Remessa) + Complemento do Tipo Identificador 7 (Destino) + Complemento do Tipo Tabelado 18 (Motivo da Remessa) OU</a:t>
            </a:r>
          </a:p>
          <a:p>
            <a:pPr lvl="1" algn="just"/>
            <a:r>
              <a:rPr lang="pt-BR" dirty="0"/>
              <a:t>Movimento 982 (Remessa) + Complemento do Tipo Identificador 7 (Destino) + Complemento do Tipo Tabelado 18 (Motivo da Remessa)</a:t>
            </a:r>
          </a:p>
        </p:txBody>
      </p:sp>
    </p:spTree>
    <p:extLst>
      <p:ext uri="{BB962C8B-B14F-4D97-AF65-F5344CB8AC3E}">
        <p14:creationId xmlns:p14="http://schemas.microsoft.com/office/powerpoint/2010/main" val="145030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</TotalTime>
  <Words>2228</Words>
  <Application>Microsoft Office PowerPoint</Application>
  <PresentationFormat>Widescreen</PresentationFormat>
  <Paragraphs>112</Paragraphs>
  <Slides>24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Tema do Office</vt:lpstr>
      <vt:lpstr>Apresentação do PowerPoint</vt:lpstr>
      <vt:lpstr>MOVIMENTOS NACIONAIS – PRINCIPAIS PROBLEMAS</vt:lpstr>
      <vt:lpstr>FOCO DO TRABALHO A SER FEITO</vt:lpstr>
      <vt:lpstr>COMPLEMENTOS</vt:lpstr>
      <vt:lpstr>TIPOS DE COMPLEMENTOS</vt:lpstr>
      <vt:lpstr>REMESSA</vt:lpstr>
      <vt:lpstr>METODOLOGIA</vt:lpstr>
      <vt:lpstr>METODOLOGIA</vt:lpstr>
      <vt:lpstr>METODOLOGIA</vt:lpstr>
      <vt:lpstr>RESULTADOS</vt:lpstr>
      <vt:lpstr>RESULTADOS</vt:lpstr>
      <vt:lpstr>AUDIÊNCIA  METODOLOGIA</vt:lpstr>
      <vt:lpstr>METODOLOGIA</vt:lpstr>
      <vt:lpstr>RESULTADOS</vt:lpstr>
      <vt:lpstr>RESULTADOS</vt:lpstr>
      <vt:lpstr>JUNTADA DE PETIÇÃO METODOLOGIA</vt:lpstr>
      <vt:lpstr>METODOLOGIA</vt:lpstr>
      <vt:lpstr>METODOLOGIA</vt:lpstr>
      <vt:lpstr>RESULTADOS</vt:lpstr>
      <vt:lpstr>OUTROS MOVIMENTOS PARA DE/PARA</vt:lpstr>
      <vt:lpstr>OUTROS MOVIMENTOS PARA DE/PARA</vt:lpstr>
      <vt:lpstr>OUTROS PROBLEMAS</vt:lpstr>
      <vt:lpstr>NECESSIDADE DE PADRONIZAÇÃO</vt:lpstr>
      <vt:lpstr>OBRIGADO!</vt:lpstr>
    </vt:vector>
  </TitlesOfParts>
  <Company>CNJ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Administrador</dc:creator>
  <cp:lastModifiedBy>Pedro</cp:lastModifiedBy>
  <cp:revision>46</cp:revision>
  <dcterms:created xsi:type="dcterms:W3CDTF">2020-05-11T12:48:57Z</dcterms:created>
  <dcterms:modified xsi:type="dcterms:W3CDTF">2020-06-04T19:49:35Z</dcterms:modified>
</cp:coreProperties>
</file>