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469" r:id="rId4"/>
    <p:sldId id="440" r:id="rId5"/>
    <p:sldId id="502" r:id="rId6"/>
    <p:sldId id="478" r:id="rId7"/>
    <p:sldId id="487" r:id="rId8"/>
    <p:sldId id="518" r:id="rId9"/>
    <p:sldId id="519" r:id="rId10"/>
    <p:sldId id="493" r:id="rId11"/>
    <p:sldId id="512" r:id="rId12"/>
    <p:sldId id="505" r:id="rId13"/>
    <p:sldId id="507" r:id="rId14"/>
    <p:sldId id="513" r:id="rId15"/>
    <p:sldId id="514" r:id="rId16"/>
    <p:sldId id="292" r:id="rId17"/>
    <p:sldId id="483" r:id="rId18"/>
    <p:sldId id="333" r:id="rId19"/>
    <p:sldId id="508" r:id="rId20"/>
    <p:sldId id="401" r:id="rId21"/>
    <p:sldId id="481" r:id="rId22"/>
    <p:sldId id="500" r:id="rId23"/>
    <p:sldId id="509" r:id="rId24"/>
    <p:sldId id="495" r:id="rId25"/>
    <p:sldId id="366" r:id="rId26"/>
    <p:sldId id="464" r:id="rId27"/>
    <p:sldId id="510" r:id="rId28"/>
  </p:sldIdLst>
  <p:sldSz cx="18288000" cy="10287000"/>
  <p:notesSz cx="6669088" cy="992822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eneva" panose="020B060402020202020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">
          <p15:clr>
            <a:srgbClr val="A4A3A4"/>
          </p15:clr>
        </p15:guide>
        <p15:guide id="2" pos="8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Montenegro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BDB"/>
    <a:srgbClr val="D9D9D9"/>
    <a:srgbClr val="E9EDF4"/>
    <a:srgbClr val="00C877"/>
    <a:srgbClr val="00FF99"/>
    <a:srgbClr val="365F91"/>
    <a:srgbClr val="CAC3A2"/>
    <a:srgbClr val="D4CFB4"/>
    <a:srgbClr val="C9AA50"/>
    <a:srgbClr val="BBB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0060" autoAdjust="0"/>
  </p:normalViewPr>
  <p:slideViewPr>
    <p:cSldViewPr>
      <p:cViewPr varScale="1">
        <p:scale>
          <a:sx n="36" d="100"/>
          <a:sy n="36" d="100"/>
        </p:scale>
        <p:origin x="1620" y="54"/>
      </p:cViewPr>
      <p:guideLst>
        <p:guide orient="horz" pos="48"/>
        <p:guide pos="8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rom\Downloads\sharedCountExport%20(1).csv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rom\Downloads\Engagement%20&amp;%20Content%20Published%20Over%20Time%20(15).csv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33486964846498"/>
          <c:y val="3.9189243153841799E-2"/>
          <c:w val="0.527200137314355"/>
          <c:h val="0.86369765610678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CONFIA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PRESIDÊNCIA DA REPÚBLICA</c:v>
                </c:pt>
                <c:pt idx="1">
                  <c:v>CONGRESSO NACIONAL</c:v>
                </c:pt>
                <c:pt idx="2">
                  <c:v>JUDICIÁRIO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34</c:v>
                </c:pt>
                <c:pt idx="1">
                  <c:v>19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0-43D4-AA94-6620A1B7C48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CONFIA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0-43D4-AA94-6620A1B7C4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0-43D4-AA94-6620A1B7C4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0-43D4-AA94-6620A1B7C4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40-43D4-AA94-6620A1B7C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PRESIDÊNCIA DA REPÚBLICA</c:v>
                </c:pt>
                <c:pt idx="1">
                  <c:v>CONGRESSO NACIONAL</c:v>
                </c:pt>
                <c:pt idx="2">
                  <c:v>JUDICIÁRIO</c:v>
                </c:pt>
              </c:strCache>
            </c:strRef>
          </c:cat>
          <c:val>
            <c:numRef>
              <c:f>Plan1!$C$2:$C$4</c:f>
              <c:numCache>
                <c:formatCode>0</c:formatCode>
                <c:ptCount val="3"/>
                <c:pt idx="0">
                  <c:v>-63</c:v>
                </c:pt>
                <c:pt idx="1">
                  <c:v>-79</c:v>
                </c:pt>
                <c:pt idx="2">
                  <c:v>-44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40-43D4-AA94-6620A1B7C4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6797312"/>
        <c:axId val="106893312"/>
      </c:barChart>
      <c:catAx>
        <c:axId val="1067973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06893312"/>
        <c:crosses val="autoZero"/>
        <c:auto val="1"/>
        <c:lblAlgn val="ctr"/>
        <c:lblOffset val="100"/>
        <c:noMultiLvlLbl val="0"/>
      </c:catAx>
      <c:valAx>
        <c:axId val="10689331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0679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JUDICIÁRIO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33</c:v>
                </c:pt>
                <c:pt idx="1">
                  <c:v>57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2-4FCD-A9EE-1D482036BEE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LEGISLATIVO</c:v>
                </c:pt>
              </c:strCache>
            </c:strRef>
          </c:tx>
          <c:spPr>
            <a:solidFill>
              <a:srgbClr val="C55E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2-4FCD-A9EE-1D482036BEE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EXECUTIVO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>
                  <c:v>8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D2-4FCD-A9EE-1D482036BEE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TODOS (ESP)</c:v>
                </c:pt>
              </c:strCache>
            </c:strRef>
          </c:tx>
          <c:spPr>
            <a:solidFill>
              <a:srgbClr val="C9AA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Plan1!$E$2:$E$4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D2-4FCD-A9EE-1D482036BEE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NENHUM (ESP)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Plan1!$F$2:$F$4</c:f>
              <c:numCache>
                <c:formatCode>General</c:formatCode>
                <c:ptCount val="3"/>
                <c:pt idx="0">
                  <c:v>28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FCD-A9EE-1D482036BEE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Plan1!$G$2:$G$4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D2-4FCD-A9EE-1D482036BE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867776"/>
        <c:axId val="113885952"/>
      </c:barChart>
      <c:catAx>
        <c:axId val="1138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3885952"/>
        <c:crosses val="autoZero"/>
        <c:auto val="1"/>
        <c:lblAlgn val="ctr"/>
        <c:lblOffset val="100"/>
        <c:noMultiLvlLbl val="0"/>
      </c:catAx>
      <c:valAx>
        <c:axId val="11388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8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432340105145052E-2"/>
          <c:y val="1.2085282264416847E-2"/>
          <c:w val="0.26074220800524933"/>
          <c:h val="0.26020497047244096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2690833594302"/>
          <c:y val="3.3181291000649503E-2"/>
          <c:w val="0.50077306944264499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36883"/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1-BE93-46F5-AA88-0CC2DBC138F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3-BE93-46F5-AA88-0CC2DBC138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5-BE93-46F5-AA88-0CC2DBC138F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7-BE93-46F5-AA88-0CC2DBC138F0}"/>
              </c:ext>
            </c:extLst>
          </c:dPt>
          <c:dLbls>
            <c:spPr>
              <a:noFill/>
              <a:ln w="2894">
                <a:noFill/>
              </a:ln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 democracia é preferível a qualquer outra forma de governo</c:v>
                </c:pt>
                <c:pt idx="1">
                  <c:v>Para pessoas como eu, dá no mesmo um regime democrático ou um não democrático</c:v>
                </c:pt>
                <c:pt idx="2">
                  <c:v>Em algumas circunstâncias, um governo autoritário é preferível a uma democracia</c:v>
                </c:pt>
                <c:pt idx="3">
                  <c:v>NS/ NR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53.290129611166499</c:v>
                </c:pt>
                <c:pt idx="1">
                  <c:v>20.638085742771686</c:v>
                </c:pt>
                <c:pt idx="2">
                  <c:v>18.195413758723827</c:v>
                </c:pt>
                <c:pt idx="3">
                  <c:v>7.8763708873379858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93-46F5-AA88-0CC2DBC13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31264512"/>
        <c:axId val="131277184"/>
      </c:barChart>
      <c:catAx>
        <c:axId val="131264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/>
            </a:pPr>
            <a:endParaRPr lang="pt-BR"/>
          </a:p>
        </c:txPr>
        <c:crossAx val="13127718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1277184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131264512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2690833594302"/>
          <c:y val="3.3181291000649503E-2"/>
          <c:w val="0.50077306944264499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36883"/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1-F46E-49E6-879F-CA751CED39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3-F46E-49E6-879F-CA751CED39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5-F46E-49E6-879F-CA751CED39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8-E2E6-4CF8-9F74-9E3EBD5B3F3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7-412B-41ED-AED7-37EE31A41A73}"/>
              </c:ext>
            </c:extLst>
          </c:dPt>
          <c:dLbls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Muito importante </c:v>
                </c:pt>
                <c:pt idx="1">
                  <c:v>Importante</c:v>
                </c:pt>
                <c:pt idx="2">
                  <c:v>Pouco importante</c:v>
                </c:pt>
                <c:pt idx="3">
                  <c:v>Não é importante</c:v>
                </c:pt>
                <c:pt idx="4">
                  <c:v>NS/ NR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33</c:v>
                </c:pt>
                <c:pt idx="1">
                  <c:v>50</c:v>
                </c:pt>
                <c:pt idx="2">
                  <c:v>9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6E-49E6-879F-CA751CED39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31132032"/>
        <c:axId val="131136896"/>
      </c:barChart>
      <c:catAx>
        <c:axId val="131132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8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pt-BR"/>
          </a:p>
        </c:txPr>
        <c:crossAx val="1311368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113689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131132032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272740308299298"/>
          <c:y val="3.9189402111824402E-2"/>
          <c:w val="0.60159596762032697"/>
          <c:h val="0.86369765610678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CONHECE BEM + CONHECE MAIS OU MENOS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SUPERIOR TRIBUNAL MILITAR</c:v>
                </c:pt>
              </c:strCache>
            </c:strRef>
          </c:cat>
          <c:val>
            <c:numRef>
              <c:f>Plan1!$B$2:$B$12</c:f>
              <c:numCache>
                <c:formatCode>General</c:formatCode>
                <c:ptCount val="11"/>
                <c:pt idx="0">
                  <c:v>45</c:v>
                </c:pt>
                <c:pt idx="1">
                  <c:v>41</c:v>
                </c:pt>
                <c:pt idx="2">
                  <c:v>38</c:v>
                </c:pt>
                <c:pt idx="3">
                  <c:v>36</c:v>
                </c:pt>
                <c:pt idx="4">
                  <c:v>34</c:v>
                </c:pt>
                <c:pt idx="5">
                  <c:v>33</c:v>
                </c:pt>
                <c:pt idx="6">
                  <c:v>28</c:v>
                </c:pt>
                <c:pt idx="7">
                  <c:v>23</c:v>
                </c:pt>
                <c:pt idx="8">
                  <c:v>22</c:v>
                </c:pt>
                <c:pt idx="9">
                  <c:v>17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E-4256-A53B-168FC6EE526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CONHECE SÓ DE OUVIR FALAR</c:v>
                </c:pt>
              </c:strCache>
            </c:strRef>
          </c:tx>
          <c:spPr>
            <a:solidFill>
              <a:srgbClr val="849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SUPERIOR TRIBUNAL MILITAR</c:v>
                </c:pt>
              </c:strCache>
            </c:strRef>
          </c:cat>
          <c:val>
            <c:numRef>
              <c:f>Plan1!$C$2:$C$12</c:f>
              <c:numCache>
                <c:formatCode>General</c:formatCode>
                <c:ptCount val="11"/>
                <c:pt idx="0">
                  <c:v>36</c:v>
                </c:pt>
                <c:pt idx="1">
                  <c:v>39</c:v>
                </c:pt>
                <c:pt idx="2">
                  <c:v>33</c:v>
                </c:pt>
                <c:pt idx="3">
                  <c:v>40</c:v>
                </c:pt>
                <c:pt idx="4">
                  <c:v>40</c:v>
                </c:pt>
                <c:pt idx="5">
                  <c:v>39</c:v>
                </c:pt>
                <c:pt idx="6">
                  <c:v>36</c:v>
                </c:pt>
                <c:pt idx="7">
                  <c:v>31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E-4256-A53B-168FC6EE526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CONHECE + NS/NR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SUPERIOR TRIBUNAL MILITAR</c:v>
                </c:pt>
              </c:strCache>
            </c:strRef>
          </c:cat>
          <c:val>
            <c:numRef>
              <c:f>Plan1!$D$2:$D$12</c:f>
              <c:numCache>
                <c:formatCode>General</c:formatCode>
                <c:ptCount val="11"/>
                <c:pt idx="0">
                  <c:v>19</c:v>
                </c:pt>
                <c:pt idx="1">
                  <c:v>20</c:v>
                </c:pt>
                <c:pt idx="2">
                  <c:v>29</c:v>
                </c:pt>
                <c:pt idx="3">
                  <c:v>24</c:v>
                </c:pt>
                <c:pt idx="4">
                  <c:v>26</c:v>
                </c:pt>
                <c:pt idx="5">
                  <c:v>28</c:v>
                </c:pt>
                <c:pt idx="6">
                  <c:v>36</c:v>
                </c:pt>
                <c:pt idx="7">
                  <c:v>46</c:v>
                </c:pt>
                <c:pt idx="8">
                  <c:v>55</c:v>
                </c:pt>
                <c:pt idx="9">
                  <c:v>59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E-4256-A53B-168FC6EE52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4108928"/>
        <c:axId val="144110720"/>
      </c:barChart>
      <c:catAx>
        <c:axId val="144108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pt-BR"/>
          </a:p>
        </c:txPr>
        <c:crossAx val="144110720"/>
        <c:crosses val="autoZero"/>
        <c:auto val="1"/>
        <c:lblAlgn val="ctr"/>
        <c:lblOffset val="100"/>
        <c:noMultiLvlLbl val="0"/>
      </c:catAx>
      <c:valAx>
        <c:axId val="1441107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410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37847465872785"/>
          <c:y val="0.89701454184634255"/>
          <c:w val="0.77462152534127215"/>
          <c:h val="5.3778194900420483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93904718136701"/>
          <c:y val="3.9189313461584503E-2"/>
          <c:w val="0.60159596762032697"/>
          <c:h val="0.86369765610678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CONFIA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TRIBUNAL MILITAR</c:v>
                </c:pt>
              </c:strCache>
            </c:strRef>
          </c:cat>
          <c:val>
            <c:numRef>
              <c:f>Plan1!$B$2:$B$12</c:f>
              <c:numCache>
                <c:formatCode>General</c:formatCode>
                <c:ptCount val="11"/>
                <c:pt idx="0">
                  <c:v>59</c:v>
                </c:pt>
                <c:pt idx="1">
                  <c:v>53</c:v>
                </c:pt>
                <c:pt idx="2">
                  <c:v>55</c:v>
                </c:pt>
                <c:pt idx="3">
                  <c:v>41</c:v>
                </c:pt>
                <c:pt idx="4">
                  <c:v>39</c:v>
                </c:pt>
                <c:pt idx="5">
                  <c:v>44</c:v>
                </c:pt>
                <c:pt idx="6">
                  <c:v>45</c:v>
                </c:pt>
                <c:pt idx="7">
                  <c:v>39</c:v>
                </c:pt>
                <c:pt idx="8">
                  <c:v>45</c:v>
                </c:pt>
                <c:pt idx="9">
                  <c:v>45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7-4162-ABB7-CCA8075CEB1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CONFIA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TRIBUNAL MILITAR</c:v>
                </c:pt>
              </c:strCache>
            </c:strRef>
          </c:cat>
          <c:val>
            <c:numRef>
              <c:f>Plan1!$C$2:$C$12</c:f>
              <c:numCache>
                <c:formatCode>General</c:formatCode>
                <c:ptCount val="11"/>
                <c:pt idx="0">
                  <c:v>39</c:v>
                </c:pt>
                <c:pt idx="1">
                  <c:v>45</c:v>
                </c:pt>
                <c:pt idx="2">
                  <c:v>43</c:v>
                </c:pt>
                <c:pt idx="3">
                  <c:v>57</c:v>
                </c:pt>
                <c:pt idx="4">
                  <c:v>59</c:v>
                </c:pt>
                <c:pt idx="5">
                  <c:v>54</c:v>
                </c:pt>
                <c:pt idx="6">
                  <c:v>51</c:v>
                </c:pt>
                <c:pt idx="7">
                  <c:v>55</c:v>
                </c:pt>
                <c:pt idx="8">
                  <c:v>43</c:v>
                </c:pt>
                <c:pt idx="9">
                  <c:v>40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7-4162-ABB7-CCA8075CE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4028416"/>
        <c:axId val="144029952"/>
      </c:barChart>
      <c:catAx>
        <c:axId val="1440284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44029952"/>
        <c:crosses val="autoZero"/>
        <c:auto val="1"/>
        <c:lblAlgn val="ctr"/>
        <c:lblOffset val="100"/>
        <c:noMultiLvlLbl val="0"/>
      </c:catAx>
      <c:valAx>
        <c:axId val="144029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4028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784166009548003"/>
          <c:y val="0.90582347857376799"/>
          <c:w val="0.62266614241989104"/>
          <c:h val="4.33732603407114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93904718136701"/>
          <c:y val="3.9189313461584503E-2"/>
          <c:w val="0.60159596762032697"/>
          <c:h val="0.86369765610678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ÓTIMA + BOA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dLbl>
              <c:idx val="1"/>
              <c:layout>
                <c:manualLayout>
                  <c:x val="2.6334693444177199E-3"/>
                  <c:y val="2.01486892673171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8C-4C6E-AD9F-127C74244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TRIBUNAL MILITAR</c:v>
                </c:pt>
              </c:strCache>
            </c:strRef>
          </c:cat>
          <c:val>
            <c:numRef>
              <c:f>Plan1!$B$2:$B$12</c:f>
              <c:numCache>
                <c:formatCode>General</c:formatCode>
                <c:ptCount val="11"/>
                <c:pt idx="0">
                  <c:v>38</c:v>
                </c:pt>
                <c:pt idx="1">
                  <c:v>30</c:v>
                </c:pt>
                <c:pt idx="2">
                  <c:v>33</c:v>
                </c:pt>
                <c:pt idx="3">
                  <c:v>19</c:v>
                </c:pt>
                <c:pt idx="4">
                  <c:v>22</c:v>
                </c:pt>
                <c:pt idx="5">
                  <c:v>22</c:v>
                </c:pt>
                <c:pt idx="6">
                  <c:v>23</c:v>
                </c:pt>
                <c:pt idx="7">
                  <c:v>20</c:v>
                </c:pt>
                <c:pt idx="8">
                  <c:v>30</c:v>
                </c:pt>
                <c:pt idx="9">
                  <c:v>31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8C-4C6E-AD9F-127C74244DA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TRIBUNAL MILITAR</c:v>
                </c:pt>
              </c:strCache>
            </c:strRef>
          </c:cat>
          <c:val>
            <c:numRef>
              <c:f>Plan1!$C$2:$C$12</c:f>
              <c:numCache>
                <c:formatCode>General</c:formatCode>
                <c:ptCount val="11"/>
                <c:pt idx="0">
                  <c:v>40</c:v>
                </c:pt>
                <c:pt idx="1">
                  <c:v>45</c:v>
                </c:pt>
                <c:pt idx="2">
                  <c:v>42</c:v>
                </c:pt>
                <c:pt idx="3">
                  <c:v>47</c:v>
                </c:pt>
                <c:pt idx="4">
                  <c:v>45</c:v>
                </c:pt>
                <c:pt idx="5">
                  <c:v>47</c:v>
                </c:pt>
                <c:pt idx="6">
                  <c:v>47</c:v>
                </c:pt>
                <c:pt idx="7">
                  <c:v>47</c:v>
                </c:pt>
                <c:pt idx="8">
                  <c:v>38</c:v>
                </c:pt>
                <c:pt idx="9">
                  <c:v>37</c:v>
                </c:pt>
                <c:pt idx="1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8C-4C6E-AD9F-127C74244DA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RUIM + PÉSSIMA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DEFENSORIA PÚBLICA</c:v>
                </c:pt>
                <c:pt idx="1">
                  <c:v>MINISTÉRIO PÚBLICO</c:v>
                </c:pt>
                <c:pt idx="2">
                  <c:v>TRIBUNAL SUPERIOR DO TRABALHO</c:v>
                </c:pt>
                <c:pt idx="3">
                  <c:v>SUPREMO TRIBUNAL FEDERAL</c:v>
                </c:pt>
                <c:pt idx="4">
                  <c:v>TRIBUNAL SUPERIOR ELEITORAL</c:v>
                </c:pt>
                <c:pt idx="5">
                  <c:v>SUPERIOR TRIBUNAL DE JUSTIÇA</c:v>
                </c:pt>
                <c:pt idx="6">
                  <c:v>PROCURADORIA GERAL DA REPÚBLICA</c:v>
                </c:pt>
                <c:pt idx="7">
                  <c:v>CONSELHO NACIONAL DE JUSTIÇA</c:v>
                </c:pt>
                <c:pt idx="8">
                  <c:v>NÚCLEOS OU CENTROS DE CONCILIAÇÃO</c:v>
                </c:pt>
                <c:pt idx="9">
                  <c:v>AGU, ADVOCACIA GERAL DA UNIÃO</c:v>
                </c:pt>
                <c:pt idx="10">
                  <c:v>TRIBUNAL MILITAR</c:v>
                </c:pt>
              </c:strCache>
            </c:strRef>
          </c:cat>
          <c:val>
            <c:numRef>
              <c:f>Plan1!$D$2:$D$12</c:f>
              <c:numCache>
                <c:formatCode>General</c:formatCode>
                <c:ptCount val="11"/>
                <c:pt idx="0">
                  <c:v>18</c:v>
                </c:pt>
                <c:pt idx="1">
                  <c:v>21</c:v>
                </c:pt>
                <c:pt idx="2">
                  <c:v>20</c:v>
                </c:pt>
                <c:pt idx="3">
                  <c:v>29</c:v>
                </c:pt>
                <c:pt idx="4">
                  <c:v>27</c:v>
                </c:pt>
                <c:pt idx="5">
                  <c:v>26</c:v>
                </c:pt>
                <c:pt idx="6">
                  <c:v>22</c:v>
                </c:pt>
                <c:pt idx="7">
                  <c:v>24</c:v>
                </c:pt>
                <c:pt idx="8">
                  <c:v>16</c:v>
                </c:pt>
                <c:pt idx="9">
                  <c:v>13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8C-4C6E-AD9F-127C74244D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4179200"/>
        <c:axId val="144180352"/>
      </c:barChart>
      <c:catAx>
        <c:axId val="1441792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44180352"/>
        <c:crosses val="autoZero"/>
        <c:auto val="1"/>
        <c:lblAlgn val="ctr"/>
        <c:lblOffset val="100"/>
        <c:noMultiLvlLbl val="0"/>
      </c:catAx>
      <c:valAx>
        <c:axId val="1441803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4179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623272798861475"/>
          <c:y val="0.89729380267958758"/>
          <c:w val="0.62338422896314405"/>
          <c:h val="4.3181461916358001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93904718136701"/>
          <c:y val="3.9189313461584503E-2"/>
          <c:w val="0.60159596762032697"/>
          <c:h val="0.86369765610678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DA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15</c:v>
                </c:pt>
                <c:pt idx="1">
                  <c:v>19</c:v>
                </c:pt>
                <c:pt idx="2">
                  <c:v>17</c:v>
                </c:pt>
                <c:pt idx="3">
                  <c:v>10</c:v>
                </c:pt>
                <c:pt idx="4">
                  <c:v>12</c:v>
                </c:pt>
                <c:pt idx="5">
                  <c:v>8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8-427C-8F83-76EE1206F6A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+ NR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DA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85</c:v>
                </c:pt>
                <c:pt idx="1">
                  <c:v>81</c:v>
                </c:pt>
                <c:pt idx="2">
                  <c:v>83</c:v>
                </c:pt>
                <c:pt idx="3">
                  <c:v>91</c:v>
                </c:pt>
                <c:pt idx="4">
                  <c:v>88</c:v>
                </c:pt>
                <c:pt idx="5">
                  <c:v>91</c:v>
                </c:pt>
                <c:pt idx="6">
                  <c:v>92</c:v>
                </c:pt>
                <c:pt idx="7">
                  <c:v>96</c:v>
                </c:pt>
                <c:pt idx="8">
                  <c:v>97</c:v>
                </c:pt>
                <c:pt idx="9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8-427C-8F83-76EE1206F6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045376"/>
        <c:axId val="147251968"/>
      </c:barChart>
      <c:catAx>
        <c:axId val="1470453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47251968"/>
        <c:crosses val="autoZero"/>
        <c:auto val="1"/>
        <c:lblAlgn val="ctr"/>
        <c:lblOffset val="100"/>
        <c:noMultiLvlLbl val="0"/>
      </c:catAx>
      <c:valAx>
        <c:axId val="1472519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7045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467351430667647"/>
          <c:y val="0.89957342538329188"/>
          <c:w val="0.63499001295757895"/>
          <c:h val="3.4160087783809398E-2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93904718136701"/>
          <c:y val="3.9189313461584503E-2"/>
          <c:w val="0.60159596762032697"/>
          <c:h val="0.86369765610678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CONHECE BEM + CONHECE MAIS OU MENOS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DE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49</c:v>
                </c:pt>
                <c:pt idx="1">
                  <c:v>49</c:v>
                </c:pt>
                <c:pt idx="2">
                  <c:v>44</c:v>
                </c:pt>
                <c:pt idx="3">
                  <c:v>39</c:v>
                </c:pt>
                <c:pt idx="4">
                  <c:v>38</c:v>
                </c:pt>
                <c:pt idx="5">
                  <c:v>35</c:v>
                </c:pt>
                <c:pt idx="6">
                  <c:v>28</c:v>
                </c:pt>
                <c:pt idx="7">
                  <c:v>21</c:v>
                </c:pt>
                <c:pt idx="8">
                  <c:v>21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8-4A88-AAE0-86BEE7A4155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CONHECE SÓ DE OUVIR FALAR</c:v>
                </c:pt>
              </c:strCache>
            </c:strRef>
          </c:tx>
          <c:spPr>
            <a:solidFill>
              <a:srgbClr val="849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DE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34</c:v>
                </c:pt>
                <c:pt idx="1">
                  <c:v>33</c:v>
                </c:pt>
                <c:pt idx="2">
                  <c:v>33</c:v>
                </c:pt>
                <c:pt idx="3">
                  <c:v>36</c:v>
                </c:pt>
                <c:pt idx="4">
                  <c:v>31</c:v>
                </c:pt>
                <c:pt idx="5">
                  <c:v>32</c:v>
                </c:pt>
                <c:pt idx="6">
                  <c:v>34</c:v>
                </c:pt>
                <c:pt idx="7">
                  <c:v>27</c:v>
                </c:pt>
                <c:pt idx="8">
                  <c:v>28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8-4A88-AAE0-86BEE7A4155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CONHECE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DE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Plan1!$D$2:$D$11</c:f>
              <c:numCache>
                <c:formatCode>General</c:formatCode>
                <c:ptCount val="10"/>
                <c:pt idx="0">
                  <c:v>17</c:v>
                </c:pt>
                <c:pt idx="1">
                  <c:v>19</c:v>
                </c:pt>
                <c:pt idx="2">
                  <c:v>22</c:v>
                </c:pt>
                <c:pt idx="3">
                  <c:v>25</c:v>
                </c:pt>
                <c:pt idx="4">
                  <c:v>30</c:v>
                </c:pt>
                <c:pt idx="5">
                  <c:v>32</c:v>
                </c:pt>
                <c:pt idx="6">
                  <c:v>38</c:v>
                </c:pt>
                <c:pt idx="7">
                  <c:v>52</c:v>
                </c:pt>
                <c:pt idx="8">
                  <c:v>50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8-4A88-AAE0-86BEE7A41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9257344"/>
        <c:axId val="139318784"/>
      </c:barChart>
      <c:catAx>
        <c:axId val="139257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+mn-lt"/>
              </a:defRPr>
            </a:pPr>
            <a:endParaRPr lang="pt-BR"/>
          </a:p>
        </c:txPr>
        <c:crossAx val="139318784"/>
        <c:crosses val="autoZero"/>
        <c:auto val="1"/>
        <c:lblAlgn val="ctr"/>
        <c:lblOffset val="100"/>
        <c:noMultiLvlLbl val="0"/>
      </c:catAx>
      <c:valAx>
        <c:axId val="1393187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9257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7004820390993678E-2"/>
          <c:y val="0.88592604651956242"/>
          <c:w val="0.92656573423390598"/>
          <c:h val="5.71900396163528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93904718136701"/>
          <c:y val="3.9189313461584503E-2"/>
          <c:w val="0.60159596762032697"/>
          <c:h val="0.863697656106781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 + BOM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DA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38</c:v>
                </c:pt>
                <c:pt idx="1">
                  <c:v>33</c:v>
                </c:pt>
                <c:pt idx="2">
                  <c:v>36</c:v>
                </c:pt>
                <c:pt idx="3">
                  <c:v>16</c:v>
                </c:pt>
                <c:pt idx="4">
                  <c:v>28</c:v>
                </c:pt>
                <c:pt idx="5">
                  <c:v>22</c:v>
                </c:pt>
                <c:pt idx="6">
                  <c:v>15</c:v>
                </c:pt>
                <c:pt idx="7">
                  <c:v>21</c:v>
                </c:pt>
                <c:pt idx="8">
                  <c:v>13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A-413E-959D-5366157BB7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849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DA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43</c:v>
                </c:pt>
                <c:pt idx="1">
                  <c:v>44</c:v>
                </c:pt>
                <c:pt idx="2">
                  <c:v>43</c:v>
                </c:pt>
                <c:pt idx="3">
                  <c:v>40</c:v>
                </c:pt>
                <c:pt idx="4">
                  <c:v>47</c:v>
                </c:pt>
                <c:pt idx="5">
                  <c:v>46</c:v>
                </c:pt>
                <c:pt idx="6">
                  <c:v>43</c:v>
                </c:pt>
                <c:pt idx="7">
                  <c:v>40</c:v>
                </c:pt>
                <c:pt idx="8">
                  <c:v>47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A-413E-959D-5366157BB71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RUIM + PÉSSIMO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DIREITO DO CONSUMIDOR</c:v>
                </c:pt>
                <c:pt idx="1">
                  <c:v>DIREITO DO TRABALHO</c:v>
                </c:pt>
                <c:pt idx="2">
                  <c:v>DIREITO DA FAMÍLIA</c:v>
                </c:pt>
                <c:pt idx="3">
                  <c:v>DIREITO CRIMINAL OU PENAL</c:v>
                </c:pt>
                <c:pt idx="4">
                  <c:v>DIREITO CIVIL</c:v>
                </c:pt>
                <c:pt idx="5">
                  <c:v>DIREITO ELEITORAL</c:v>
                </c:pt>
                <c:pt idx="6">
                  <c:v>DIREITO PREVIDENCIÁRIO</c:v>
                </c:pt>
                <c:pt idx="7">
                  <c:v>DIREITO AMBIENTAL</c:v>
                </c:pt>
                <c:pt idx="8">
                  <c:v>DIREITO TRIBUTÁRIO</c:v>
                </c:pt>
                <c:pt idx="9">
                  <c:v>DIREITO MILITAR</c:v>
                </c:pt>
              </c:strCache>
            </c:strRef>
          </c:cat>
          <c:val>
            <c:numRef>
              <c:f>Plan1!$D$2:$D$11</c:f>
              <c:numCache>
                <c:formatCode>General</c:formatCode>
                <c:ptCount val="10"/>
                <c:pt idx="0">
                  <c:v>13</c:v>
                </c:pt>
                <c:pt idx="1">
                  <c:v>18</c:v>
                </c:pt>
                <c:pt idx="2">
                  <c:v>13</c:v>
                </c:pt>
                <c:pt idx="3">
                  <c:v>36</c:v>
                </c:pt>
                <c:pt idx="4">
                  <c:v>16</c:v>
                </c:pt>
                <c:pt idx="5">
                  <c:v>21</c:v>
                </c:pt>
                <c:pt idx="6">
                  <c:v>31</c:v>
                </c:pt>
                <c:pt idx="7">
                  <c:v>19</c:v>
                </c:pt>
                <c:pt idx="8">
                  <c:v>23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A-413E-959D-5366157BB7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4664960"/>
        <c:axId val="154666880"/>
      </c:barChart>
      <c:catAx>
        <c:axId val="154664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54666880"/>
        <c:crosses val="autoZero"/>
        <c:auto val="1"/>
        <c:lblAlgn val="ctr"/>
        <c:lblOffset val="100"/>
        <c:noMultiLvlLbl val="0"/>
      </c:catAx>
      <c:valAx>
        <c:axId val="1546668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664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083168165044184"/>
          <c:y val="0.8876319688775286"/>
          <c:w val="0.60877140343769043"/>
          <c:h val="6.0240685496019762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200684270492097"/>
          <c:y val="5.2652265996570698E-2"/>
          <c:w val="0.527200137314355"/>
          <c:h val="0.86369765610678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Muito Satisfeito + Satisfeito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20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0D-4992-82D2-6741CC3D1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AS INSTALAÇÕES DO FÓRUM, TRIBUNAL  OU JUIZADO</c:v>
                </c:pt>
                <c:pt idx="1">
                  <c:v>O ATENDIMENTO QUE RECEBEU DOS FUNCIONÁRIOS</c:v>
                </c:pt>
                <c:pt idx="2">
                  <c:v>ACESSO AOS LOCAIS ONDE FICAM FÓRUM, TRIBUNAL OU JUIZADO</c:v>
                </c:pt>
                <c:pt idx="3">
                  <c:v>O FUNCIONAMENTO GERAL DA JUSTIÇA E DO TRIBUNAL</c:v>
                </c:pt>
                <c:pt idx="4">
                  <c:v>O COMPORTAMENTO DO JUIZ</c:v>
                </c:pt>
                <c:pt idx="5">
                  <c:v>AS INFORMAÇÕES QUE RECEBEU</c:v>
                </c:pt>
                <c:pt idx="6">
                  <c:v>O COMPORTAMENTO DO DEFENSOR PÚBLICO</c:v>
                </c:pt>
                <c:pt idx="7">
                  <c:v>O COMPORTAMENTO DO PROMOTOR</c:v>
                </c:pt>
                <c:pt idx="8">
                  <c:v>IMPARCIALIDADE NA ANÁLISE E JULGAMENTO DO CASO</c:v>
                </c:pt>
                <c:pt idx="9">
                  <c:v>A SOLUÇÃO DO CASO</c:v>
                </c:pt>
                <c:pt idx="10">
                  <c:v>O DESENROLAR DA AUDIÊNCIA</c:v>
                </c:pt>
                <c:pt idx="11">
                  <c:v>FERRAMENTAS TECNOLÓGICAS/ DIGITALIZAÇÃO DE SERVIÇOS</c:v>
                </c:pt>
                <c:pt idx="12">
                  <c:v>CUSTAS DO PROCESSO OU SERVIÇO</c:v>
                </c:pt>
                <c:pt idx="13">
                  <c:v>O PRAZO DO ANDAMENTO DO CASO OU SERVIÇO</c:v>
                </c:pt>
              </c:strCache>
            </c:strRef>
          </c:cat>
          <c:val>
            <c:numRef>
              <c:f>Plan1!$B$2:$B$15</c:f>
              <c:numCache>
                <c:formatCode>General</c:formatCode>
                <c:ptCount val="14"/>
                <c:pt idx="0">
                  <c:v>80</c:v>
                </c:pt>
                <c:pt idx="1">
                  <c:v>78</c:v>
                </c:pt>
                <c:pt idx="2">
                  <c:v>77</c:v>
                </c:pt>
                <c:pt idx="3">
                  <c:v>71</c:v>
                </c:pt>
                <c:pt idx="4">
                  <c:v>69</c:v>
                </c:pt>
                <c:pt idx="5">
                  <c:v>68</c:v>
                </c:pt>
                <c:pt idx="6" formatCode="0">
                  <c:v>64</c:v>
                </c:pt>
                <c:pt idx="7">
                  <c:v>64</c:v>
                </c:pt>
                <c:pt idx="8">
                  <c:v>64</c:v>
                </c:pt>
                <c:pt idx="9">
                  <c:v>64</c:v>
                </c:pt>
                <c:pt idx="10">
                  <c:v>63</c:v>
                </c:pt>
                <c:pt idx="11">
                  <c:v>62</c:v>
                </c:pt>
                <c:pt idx="12">
                  <c:v>60</c:v>
                </c:pt>
                <c:pt idx="1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D-44BB-9F33-1EAC6E0DCFA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Insatisfeito + Muito insatisfeito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3D-44BB-9F33-1EAC6E0DCF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22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3D-44BB-9F33-1EAC6E0DCF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22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3D-44BB-9F33-1EAC6E0DCF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29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3D-44BB-9F33-1EAC6E0DCF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1" dirty="0"/>
                      <a:t>26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3D-44BB-9F33-1EAC6E0DCF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30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3D-44BB-9F33-1EAC6E0DCF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22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3D-44BB-9F33-1EAC6E0DCF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2000" b="1" dirty="0"/>
                      <a:t>27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3D-44BB-9F33-1EAC6E0DCFA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2000" b="1" dirty="0"/>
                      <a:t>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3D-44BB-9F33-1EAC6E0DCFA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2000" b="1" dirty="0"/>
                      <a:t>33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3D-44BB-9F33-1EAC6E0DCFA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2000" b="1" dirty="0"/>
                      <a:t>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3D-44BB-9F33-1EAC6E0DCFA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2000" b="1" dirty="0"/>
                      <a:t>23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3D-44BB-9F33-1EAC6E0DCFA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2000" b="1" dirty="0"/>
                      <a:t>35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3D-44BB-9F33-1EAC6E0DCFA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2000" b="1" dirty="0"/>
                      <a:t>46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3D-44BB-9F33-1EAC6E0DC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AS INSTALAÇÕES DO FÓRUM, TRIBUNAL  OU JUIZADO</c:v>
                </c:pt>
                <c:pt idx="1">
                  <c:v>O ATENDIMENTO QUE RECEBEU DOS FUNCIONÁRIOS</c:v>
                </c:pt>
                <c:pt idx="2">
                  <c:v>ACESSO AOS LOCAIS ONDE FICAM FÓRUM, TRIBUNAL OU JUIZADO</c:v>
                </c:pt>
                <c:pt idx="3">
                  <c:v>O FUNCIONAMENTO GERAL DA JUSTIÇA E DO TRIBUNAL</c:v>
                </c:pt>
                <c:pt idx="4">
                  <c:v>O COMPORTAMENTO DO JUIZ</c:v>
                </c:pt>
                <c:pt idx="5">
                  <c:v>AS INFORMAÇÕES QUE RECEBEU</c:v>
                </c:pt>
                <c:pt idx="6">
                  <c:v>O COMPORTAMENTO DO DEFENSOR PÚBLICO</c:v>
                </c:pt>
                <c:pt idx="7">
                  <c:v>O COMPORTAMENTO DO PROMOTOR</c:v>
                </c:pt>
                <c:pt idx="8">
                  <c:v>IMPARCIALIDADE NA ANÁLISE E JULGAMENTO DO CASO</c:v>
                </c:pt>
                <c:pt idx="9">
                  <c:v>A SOLUÇÃO DO CASO</c:v>
                </c:pt>
                <c:pt idx="10">
                  <c:v>O DESENROLAR DA AUDIÊNCIA</c:v>
                </c:pt>
                <c:pt idx="11">
                  <c:v>FERRAMENTAS TECNOLÓGICAS/ DIGITALIZAÇÃO DE SERVIÇOS</c:v>
                </c:pt>
                <c:pt idx="12">
                  <c:v>CUSTAS DO PROCESSO OU SERVIÇO</c:v>
                </c:pt>
                <c:pt idx="13">
                  <c:v>O PRAZO DO ANDAMENTO DO CASO OU SERVIÇO</c:v>
                </c:pt>
              </c:strCache>
            </c:strRef>
          </c:cat>
          <c:val>
            <c:numRef>
              <c:f>Plan1!$C$2:$C$15</c:f>
              <c:numCache>
                <c:formatCode>0</c:formatCode>
                <c:ptCount val="14"/>
                <c:pt idx="0">
                  <c:v>-18</c:v>
                </c:pt>
                <c:pt idx="1">
                  <c:v>-22</c:v>
                </c:pt>
                <c:pt idx="2">
                  <c:v>-22</c:v>
                </c:pt>
                <c:pt idx="3">
                  <c:v>-29</c:v>
                </c:pt>
                <c:pt idx="4">
                  <c:v>-26</c:v>
                </c:pt>
                <c:pt idx="5">
                  <c:v>-30</c:v>
                </c:pt>
                <c:pt idx="6">
                  <c:v>-22</c:v>
                </c:pt>
                <c:pt idx="7">
                  <c:v>-27</c:v>
                </c:pt>
                <c:pt idx="8">
                  <c:v>-32</c:v>
                </c:pt>
                <c:pt idx="9">
                  <c:v>-33</c:v>
                </c:pt>
                <c:pt idx="10">
                  <c:v>-34</c:v>
                </c:pt>
                <c:pt idx="11">
                  <c:v>-23</c:v>
                </c:pt>
                <c:pt idx="12">
                  <c:v>-35</c:v>
                </c:pt>
                <c:pt idx="13">
                  <c:v>-46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63D-44BB-9F33-1EAC6E0DC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7944960"/>
        <c:axId val="167946496"/>
      </c:barChart>
      <c:catAx>
        <c:axId val="167944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7946496"/>
        <c:crosses val="autoZero"/>
        <c:auto val="1"/>
        <c:lblAlgn val="ctr"/>
        <c:lblOffset val="100"/>
        <c:noMultiLvlLbl val="0"/>
      </c:catAx>
      <c:valAx>
        <c:axId val="1679464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794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33486964846498"/>
          <c:y val="3.9189243153841799E-2"/>
          <c:w val="0.527200137314355"/>
          <c:h val="0.86369765610678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CONFIA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PRESIDÊNCIA DA REPÚBLICA</c:v>
                </c:pt>
                <c:pt idx="1">
                  <c:v>CONGRESSO NACIONAL</c:v>
                </c:pt>
                <c:pt idx="2">
                  <c:v>JUDICIÁRIO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34</c:v>
                </c:pt>
                <c:pt idx="1">
                  <c:v>19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0-43D4-AA94-6620A1B7C48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CONFIA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0-43D4-AA94-6620A1B7C4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0-43D4-AA94-6620A1B7C4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0-43D4-AA94-6620A1B7C4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40-43D4-AA94-6620A1B7C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PRESIDÊNCIA DA REPÚBLICA</c:v>
                </c:pt>
                <c:pt idx="1">
                  <c:v>CONGRESSO NACIONAL</c:v>
                </c:pt>
                <c:pt idx="2">
                  <c:v>JUDICIÁRIO</c:v>
                </c:pt>
              </c:strCache>
            </c:strRef>
          </c:cat>
          <c:val>
            <c:numRef>
              <c:f>Plan1!$C$2:$C$4</c:f>
              <c:numCache>
                <c:formatCode>0</c:formatCode>
                <c:ptCount val="3"/>
                <c:pt idx="0">
                  <c:v>-63</c:v>
                </c:pt>
                <c:pt idx="1">
                  <c:v>-79</c:v>
                </c:pt>
                <c:pt idx="2">
                  <c:v>-44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40-43D4-AA94-6620A1B7C4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6797312"/>
        <c:axId val="106893312"/>
      </c:barChart>
      <c:catAx>
        <c:axId val="1067973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06893312"/>
        <c:crosses val="autoZero"/>
        <c:auto val="1"/>
        <c:lblAlgn val="ctr"/>
        <c:lblOffset val="100"/>
        <c:noMultiLvlLbl val="0"/>
      </c:catAx>
      <c:valAx>
        <c:axId val="10689331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0679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2690833594302"/>
          <c:y val="3.3181291000649503E-2"/>
          <c:w val="0.50077306944264499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D416F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1-6C99-4FFC-A60F-4869D12193F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99-4FFC-A60F-4869D12193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4-6C99-4FFC-A60F-4869D12193F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6-6C99-4FFC-A60F-4869D12193F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8-6C99-4FFC-A60F-4869D12193FA}"/>
              </c:ext>
            </c:extLst>
          </c:dPt>
          <c:dLbls>
            <c:dLbl>
              <c:idx val="0"/>
              <c:layout>
                <c:manualLayout>
                  <c:x val="-6.41809784939411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FFC-A60F-4869D12193FA}"/>
                </c:ext>
              </c:extLst>
            </c:dLbl>
            <c:dLbl>
              <c:idx val="3"/>
              <c:spPr>
                <a:noFill/>
                <a:ln w="289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 i="0" u="none" strike="noStrike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C99-4FFC-A60F-4869D12193FA}"/>
                </c:ext>
              </c:extLst>
            </c:dLbl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Bem-informado(a)</c:v>
                </c:pt>
                <c:pt idx="1">
                  <c:v>Mais ou menos informado(a)</c:v>
                </c:pt>
                <c:pt idx="2">
                  <c:v>Mal informado(a)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5.3339980059820551</c:v>
                </c:pt>
                <c:pt idx="1">
                  <c:v>50.448654037886342</c:v>
                </c:pt>
                <c:pt idx="2">
                  <c:v>42.123629112662002</c:v>
                </c:pt>
                <c:pt idx="3">
                  <c:v>2.093718843469591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99-4FFC-A60F-4869D12193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67278080"/>
        <c:axId val="167279616"/>
      </c:barChart>
      <c:catAx>
        <c:axId val="167278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pt-BR"/>
          </a:p>
        </c:txPr>
        <c:crossAx val="16727961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67279616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167278080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2690833594302"/>
          <c:y val="3.3181291000649503E-2"/>
          <c:w val="0.50077306944264499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D416F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1-9BC5-4117-BC52-A630B3E439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3-9BC5-4117-BC52-A630B3E439F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5-9BC5-4117-BC52-A630B3E439F4}"/>
              </c:ext>
            </c:extLst>
          </c:dPt>
          <c:dPt>
            <c:idx val="3"/>
            <c:invertIfNegative val="0"/>
            <c:bubble3D val="0"/>
            <c:spPr>
              <a:solidFill>
                <a:srgbClr val="EE8640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7-9BC5-4117-BC52-A630B3E439F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9-9BC5-4117-BC52-A630B3E439F4}"/>
              </c:ext>
            </c:extLst>
          </c:dPt>
          <c:dLbls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Concorda (Total ou pacialmente)</c:v>
                </c:pt>
                <c:pt idx="1">
                  <c:v>Discorda (Total ou parcialmente)</c:v>
                </c:pt>
                <c:pt idx="2">
                  <c:v>NS/NR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63</c:v>
                </c:pt>
                <c:pt idx="1">
                  <c:v>23</c:v>
                </c:pt>
                <c:pt idx="2">
                  <c:v>15.054835493519439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C5-4117-BC52-A630B3E439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216084480"/>
        <c:axId val="216093440"/>
      </c:barChart>
      <c:catAx>
        <c:axId val="216084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pt-BR"/>
          </a:p>
        </c:txPr>
        <c:crossAx val="21609344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16093440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6084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5133325304107"/>
          <c:y val="5.0301774640848201E-2"/>
          <c:w val="0.35562423220522699"/>
          <c:h val="0.89939645071830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D416F"/>
              </a:solidFill>
            </c:spPr>
            <c:extLst>
              <c:ext xmlns:c16="http://schemas.microsoft.com/office/drawing/2014/chart" uri="{C3380CC4-5D6E-409C-BE32-E72D297353CC}">
                <c16:uniqueId val="{00000001-8F84-400A-8BF9-695856219F7D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F84-400A-8BF9-695856219F7D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5-8F84-400A-8BF9-695856219F7D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7-8F84-400A-8BF9-695856219F7D}"/>
              </c:ext>
            </c:extLst>
          </c:dPt>
          <c:dLbls>
            <c:dLbl>
              <c:idx val="0"/>
              <c:layout>
                <c:manualLayout>
                  <c:x val="-5.2349431932233327E-2"/>
                  <c:y val="6.1781460698066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4-400A-8BF9-695856219F7D}"/>
                </c:ext>
              </c:extLst>
            </c:dLbl>
            <c:dLbl>
              <c:idx val="2"/>
              <c:layout>
                <c:manualLayout>
                  <c:x val="-6.4586053233770896E-2"/>
                  <c:y val="1.8238969162645299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84-400A-8BF9-695856219F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2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F84-400A-8BF9-695856219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Mais favoráveis </c:v>
                </c:pt>
                <c:pt idx="1">
                  <c:v>Mais desfavoráveis </c:v>
                </c:pt>
                <c:pt idx="2">
                  <c:v>Nem favoráveis nem desfavoráveis </c:v>
                </c:pt>
                <c:pt idx="3">
                  <c:v>NS/ NR</c:v>
                </c:pt>
              </c:strCache>
            </c:strRef>
          </c:cat>
          <c:val>
            <c:numRef>
              <c:f>Plan1!$B$2:$B$5</c:f>
              <c:numCache>
                <c:formatCode>###0</c:formatCode>
                <c:ptCount val="4"/>
                <c:pt idx="0">
                  <c:v>13</c:v>
                </c:pt>
                <c:pt idx="1">
                  <c:v>53</c:v>
                </c:pt>
                <c:pt idx="2">
                  <c:v>13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84-400A-8BF9-695856219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50927616"/>
        <c:axId val="150933504"/>
      </c:barChart>
      <c:catAx>
        <c:axId val="1509276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50933504"/>
        <c:crosses val="autoZero"/>
        <c:auto val="1"/>
        <c:lblAlgn val="ctr"/>
        <c:lblOffset val="100"/>
        <c:noMultiLvlLbl val="0"/>
      </c:catAx>
      <c:valAx>
        <c:axId val="150933504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15092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15747680283601"/>
          <c:y val="0.10725001283772399"/>
          <c:w val="0.68184243633851305"/>
          <c:h val="0.7706406616703940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ADVOGADOS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BC-4610-992B-6BFE6E2FCB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BC-4610-992B-6BFE6E2FCB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BBC-4610-992B-6BFE6E2FCB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BBC-4610-992B-6BFE6E2FCB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Mais favoráveis </c:v>
                </c:pt>
                <c:pt idx="1">
                  <c:v>Mais desfavoráveis </c:v>
                </c:pt>
                <c:pt idx="2">
                  <c:v>Nem favoráveis nem desfavoráveis </c:v>
                </c:pt>
                <c:pt idx="3">
                  <c:v>NS/ NR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77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BC-4610-992B-6BFE6E2FCB4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DEFENSORES PÚBLICOS</c:v>
                </c:pt>
              </c:strCache>
            </c:strRef>
          </c:tx>
          <c:spPr>
            <a:solidFill>
              <a:srgbClr val="C9AA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Mais favoráveis </c:v>
                </c:pt>
                <c:pt idx="1">
                  <c:v>Mais desfavoráveis </c:v>
                </c:pt>
                <c:pt idx="2">
                  <c:v>Nem favoráveis nem desfavoráveis </c:v>
                </c:pt>
                <c:pt idx="3">
                  <c:v>NS/ NR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46</c:v>
                </c:pt>
                <c:pt idx="2">
                  <c:v>42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BC-4610-992B-6BFE6E2FC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25675008"/>
        <c:axId val="125676544"/>
      </c:barChart>
      <c:catAx>
        <c:axId val="125675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2567654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25676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5675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2652089156187698"/>
          <c:y val="0.69357030360793603"/>
          <c:w val="0.45438547916637501"/>
          <c:h val="0.127265867118003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77-4B3E-BF0E-E5041FCCD60F}"/>
              </c:ext>
            </c:extLst>
          </c:dPt>
          <c:dPt>
            <c:idx val="1"/>
            <c:bubble3D val="0"/>
            <c:spPr>
              <a:solidFill>
                <a:srgbClr val="E70E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77-4B3E-BF0E-E5041FCCD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77-4B3E-BF0E-E5041FCCD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77-4B3E-BF0E-E5041FCCD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77-4B3E-BF0E-E5041FCCD6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77-4B3E-BF0E-E5041FCCD6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77-4B3E-BF0E-E5041FCCD6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77-4B3E-BF0E-E5041FCCD6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777-4B3E-BF0E-E5041FCCD6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777-4B3E-BF0E-E5041FCCD6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777-4B3E-BF0E-E5041FCCD60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777-4B3E-BF0E-E5041FCCD60F}"/>
              </c:ext>
            </c:extLst>
          </c:dPt>
          <c:dLbls>
            <c:dLbl>
              <c:idx val="4"/>
              <c:layout>
                <c:manualLayout>
                  <c:x val="0.15475810967067904"/>
                  <c:y val="0.116265200792225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Microsoft YaHei Light" panose="020B0502040204020203" pitchFamily="34" charset="-122"/>
                        <a:cs typeface="+mn-cs"/>
                      </a:defRPr>
                    </a:pPr>
                    <a:r>
                      <a:rPr lang="en-US" sz="1400" dirty="0"/>
                      <a:t>Ministerio da Justiça
</a:t>
                    </a:r>
                    <a:r>
                      <a:rPr lang="en-US" dirty="0"/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777-4B3E-BF0E-E5041FCCD60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77-4B3E-BF0E-E5041FCCD60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77-4B3E-BF0E-E5041FCCD60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77-4B3E-BF0E-E5041FCCD60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77-4B3E-BF0E-E5041FCCD60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77-4B3E-BF0E-E5041FCCD60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77-4B3E-BF0E-E5041FCCD60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777-4B3E-BF0E-E5041FCCD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Microsoft YaHei Light" panose="020B0502040204020203" pitchFamily="34" charset="-122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Sheet1!$A$1:$A$12</c:f>
              <c:strCache>
                <c:ptCount val="12"/>
                <c:pt idx="0">
                  <c:v>STF</c:v>
                </c:pt>
                <c:pt idx="1">
                  <c:v>OAB</c:v>
                </c:pt>
                <c:pt idx="2">
                  <c:v>PF</c:v>
                </c:pt>
                <c:pt idx="3">
                  <c:v>MPF</c:v>
                </c:pt>
                <c:pt idx="4">
                  <c:v>Ministerio da Justiça</c:v>
                </c:pt>
                <c:pt idx="5">
                  <c:v>STJ</c:v>
                </c:pt>
                <c:pt idx="6">
                  <c:v>TRF-2</c:v>
                </c:pt>
                <c:pt idx="7">
                  <c:v>AGU</c:v>
                </c:pt>
                <c:pt idx="8">
                  <c:v>TCU</c:v>
                </c:pt>
                <c:pt idx="9">
                  <c:v>TJSP</c:v>
                </c:pt>
                <c:pt idx="10">
                  <c:v>TRF-4</c:v>
                </c:pt>
                <c:pt idx="11">
                  <c:v>TRF-1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56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  <c:pt idx="4">
                  <c:v>7</c:v>
                </c:pt>
                <c:pt idx="5">
                  <c:v>2</c:v>
                </c:pt>
                <c:pt idx="6">
                  <c:v>0.3</c:v>
                </c:pt>
                <c:pt idx="7">
                  <c:v>0.2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777-4B3E-BF0E-E5041FCCD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31187782953893"/>
          <c:y val="2.1474466529085409E-2"/>
          <c:w val="0.7569796520947728"/>
          <c:h val="0.90241487262740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2-4DCB-B139-2DB1FBA651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CE-4EC9-968D-7F06DD11EB1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E-4EC9-968D-7F06DD11EB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2-4DCB-B139-2DB1FBA651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E-4EC9-968D-7F06DD11E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Positivo</c:v>
                </c:pt>
                <c:pt idx="1">
                  <c:v>Negativo</c:v>
                </c:pt>
                <c:pt idx="2">
                  <c:v>Neutro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0.05</c:v>
                </c:pt>
                <c:pt idx="1">
                  <c:v>0.73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2-4DCB-B139-2DB1FBA65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91265280"/>
        <c:axId val="91279360"/>
      </c:barChart>
      <c:catAx>
        <c:axId val="912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279360"/>
        <c:crosses val="autoZero"/>
        <c:auto val="1"/>
        <c:lblAlgn val="ctr"/>
        <c:lblOffset val="100"/>
        <c:noMultiLvlLbl val="0"/>
      </c:catAx>
      <c:valAx>
        <c:axId val="912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26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1368166040501"/>
          <c:y val="9.2916877965733294E-2"/>
          <c:w val="0.67003492863867598"/>
          <c:h val="0.8136400229027019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ADVOGADOS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19-4E5F-A278-A6FB7A6A449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419-4E5F-A278-A6FB7A6A44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19-4E5F-A278-A6FB7A6A449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19-4E5F-A278-A6FB7A6A449A}"/>
              </c:ext>
            </c:extLst>
          </c:dPt>
          <c:dLbls>
            <c:dLbl>
              <c:idx val="0"/>
              <c:layout>
                <c:manualLayout>
                  <c:x val="2.0684741227286699E-2"/>
                  <c:y val="8.92698046291665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19-4E5F-A278-A6FB7A6A449A}"/>
                </c:ext>
              </c:extLst>
            </c:dLbl>
            <c:dLbl>
              <c:idx val="1"/>
              <c:layout>
                <c:manualLayout>
                  <c:x val="-3.3894515877617702E-3"/>
                  <c:y val="4.4634902314583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19-4E5F-A278-A6FB7A6A449A}"/>
                </c:ext>
              </c:extLst>
            </c:dLbl>
            <c:dLbl>
              <c:idx val="2"/>
              <c:layout>
                <c:manualLayout>
                  <c:x val="-2.28620824091063E-2"/>
                  <c:y val="1.3390470694374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19-4E5F-A278-A6FB7A6A449A}"/>
                </c:ext>
              </c:extLst>
            </c:dLbl>
            <c:dLbl>
              <c:idx val="3"/>
              <c:layout>
                <c:manualLayout>
                  <c:x val="-8.2298476932951194E-3"/>
                  <c:y val="-3.2634386206396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19-4E5F-A278-A6FB7A6A449A}"/>
                </c:ext>
              </c:extLst>
            </c:dLbl>
            <c:dLbl>
              <c:idx val="4"/>
              <c:layout>
                <c:manualLayout>
                  <c:x val="-1.5783151905379302E-2"/>
                  <c:y val="-4.4634902314584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2B-494E-83FE-AE0554C9A3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Assiste ou já assistiu</c:v>
                </c:pt>
                <c:pt idx="1">
                  <c:v>Não assistiu mas ouviu falar</c:v>
                </c:pt>
                <c:pt idx="2">
                  <c:v>Não conhece a TV Justiça</c:v>
                </c:pt>
                <c:pt idx="3">
                  <c:v>NR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19-4E5F-A278-A6FB7A6A449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DEFENSORES PÚBLICOS</c:v>
                </c:pt>
              </c:strCache>
            </c:strRef>
          </c:tx>
          <c:spPr>
            <a:solidFill>
              <a:srgbClr val="C9AA50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2B-494E-83FE-AE0554C9A3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Assiste ou já assistiu</c:v>
                </c:pt>
                <c:pt idx="1">
                  <c:v>Não assistiu mas ouviu falar</c:v>
                </c:pt>
                <c:pt idx="2">
                  <c:v>Não conhece a TV Justiça</c:v>
                </c:pt>
                <c:pt idx="3">
                  <c:v>NR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88</c:v>
                </c:pt>
                <c:pt idx="1">
                  <c:v>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2B-494E-83FE-AE0554C9A3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73034496"/>
        <c:axId val="173064960"/>
      </c:barChart>
      <c:catAx>
        <c:axId val="173034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7306496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30649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3034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2694779253144222"/>
          <c:y val="0.79872852952434048"/>
          <c:w val="0.49472468844128831"/>
          <c:h val="0.12991843336498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1368166040501"/>
          <c:y val="9.2916877965733294E-2"/>
          <c:w val="0.67003492863867598"/>
          <c:h val="0.8136400229027019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ADVOGADOS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E7-4E77-BB07-AA7F9DF548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E7-4E77-BB07-AA7F9DF548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CE7-4E77-BB07-AA7F9DF548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CE7-4E77-BB07-AA7F9DF54825}"/>
              </c:ext>
            </c:extLst>
          </c:dPt>
          <c:dLbls>
            <c:dLbl>
              <c:idx val="0"/>
              <c:layout>
                <c:manualLayout>
                  <c:x val="2.0684741227286699E-2"/>
                  <c:y val="8.92698046291665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7-4E77-BB07-AA7F9DF54825}"/>
                </c:ext>
              </c:extLst>
            </c:dLbl>
            <c:dLbl>
              <c:idx val="1"/>
              <c:layout>
                <c:manualLayout>
                  <c:x val="-3.3894515877617702E-3"/>
                  <c:y val="4.4634902314583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E7-4E77-BB07-AA7F9DF54825}"/>
                </c:ext>
              </c:extLst>
            </c:dLbl>
            <c:dLbl>
              <c:idx val="2"/>
              <c:layout>
                <c:manualLayout>
                  <c:x val="-2.28620824091063E-2"/>
                  <c:y val="1.3390470694374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7-4E77-BB07-AA7F9DF54825}"/>
                </c:ext>
              </c:extLst>
            </c:dLbl>
            <c:dLbl>
              <c:idx val="3"/>
              <c:layout>
                <c:manualLayout>
                  <c:x val="-8.2298476932951194E-3"/>
                  <c:y val="-3.2634386206396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E7-4E77-BB07-AA7F9DF54825}"/>
                </c:ext>
              </c:extLst>
            </c:dLbl>
            <c:dLbl>
              <c:idx val="4"/>
              <c:layout>
                <c:manualLayout>
                  <c:x val="-1.5783151905379302E-2"/>
                  <c:y val="-4.4634902314584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E7-4E77-BB07-AA7F9DF54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Ótima + Boa</c:v>
                </c:pt>
                <c:pt idx="1">
                  <c:v>Regular</c:v>
                </c:pt>
                <c:pt idx="2">
                  <c:v>Ruim + Péssima</c:v>
                </c:pt>
                <c:pt idx="3">
                  <c:v>NS/ NR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24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E7-4E77-BB07-AA7F9DF5482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DEFENSORES PÚBLICOS</c:v>
                </c:pt>
              </c:strCache>
            </c:strRef>
          </c:tx>
          <c:spPr>
            <a:solidFill>
              <a:srgbClr val="C9AA50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0A-4976-9D40-050818837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Ótima + Boa</c:v>
                </c:pt>
                <c:pt idx="1">
                  <c:v>Regular</c:v>
                </c:pt>
                <c:pt idx="2">
                  <c:v>Ruim + Péssima</c:v>
                </c:pt>
                <c:pt idx="3">
                  <c:v>NS/ NR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64</c:v>
                </c:pt>
                <c:pt idx="1">
                  <c:v>33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E7-4E77-BB07-AA7F9DF548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73156992"/>
        <c:axId val="173171072"/>
      </c:barChart>
      <c:catAx>
        <c:axId val="173156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7317107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31710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3156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4480036615492652"/>
          <c:y val="0.73982407290635732"/>
          <c:w val="0.49472468844128831"/>
          <c:h val="0.145171987982342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2690833594302"/>
          <c:y val="3.3181291000649503E-2"/>
          <c:w val="0.44790907644979622"/>
          <c:h val="0.8535029275186755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D416F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1-DBD1-44DC-9CBF-EA66864AB5F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3-DBD1-44DC-9CBF-EA66864AB5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5-DBD1-44DC-9CBF-EA66864AB5F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7-DBD1-44DC-9CBF-EA66864AB5FD}"/>
              </c:ext>
            </c:extLst>
          </c:dPt>
          <c:dPt>
            <c:idx val="4"/>
            <c:invertIfNegative val="0"/>
            <c:bubble3D val="0"/>
            <c:spPr>
              <a:solidFill>
                <a:srgbClr val="EE8640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9-DBD1-44DC-9CBF-EA66864AB5F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B-DBD1-44DC-9CBF-EA66864AB5FD}"/>
              </c:ext>
            </c:extLst>
          </c:dPt>
          <c:dLbls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Ótima + Boa</c:v>
                </c:pt>
                <c:pt idx="1">
                  <c:v>Regular</c:v>
                </c:pt>
                <c:pt idx="2">
                  <c:v>Ruim + Péssima</c:v>
                </c:pt>
                <c:pt idx="3">
                  <c:v>NS/NR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31</c:v>
                </c:pt>
                <c:pt idx="1">
                  <c:v>35.005701254275941</c:v>
                </c:pt>
                <c:pt idx="2">
                  <c:v>9</c:v>
                </c:pt>
                <c:pt idx="3">
                  <c:v>24.857468643101502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D1-44DC-9CBF-EA66864AB5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73205376"/>
        <c:axId val="173214720"/>
      </c:barChart>
      <c:catAx>
        <c:axId val="173205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8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pt-BR"/>
          </a:p>
        </c:txPr>
        <c:crossAx val="17321472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3214720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173205376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2653771036844"/>
          <c:y val="0.10913743723265762"/>
          <c:w val="0.36425099040011699"/>
          <c:h val="0.67271497113812595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9B8-4793-8FCB-3658E9CDDE9D}"/>
              </c:ext>
            </c:extLst>
          </c:dPt>
          <c:dPt>
            <c:idx val="1"/>
            <c:bubble3D val="0"/>
            <c:spPr>
              <a:solidFill>
                <a:srgbClr val="0D416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9B8-4793-8FCB-3658E9CDDE9D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9B8-4793-8FCB-3658E9CDDE9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9B8-4793-8FCB-3658E9CDDE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Assiste/ Já assistiu</c:v>
                </c:pt>
                <c:pt idx="1">
                  <c:v>Não assistiu mas ouviu falar</c:v>
                </c:pt>
                <c:pt idx="2">
                  <c:v>Não conhece a TV Justiça</c:v>
                </c:pt>
                <c:pt idx="3">
                  <c:v>NR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17</c:v>
                </c:pt>
                <c:pt idx="1">
                  <c:v>27</c:v>
                </c:pt>
                <c:pt idx="2">
                  <c:v>53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B8-4793-8FCB-3658E9CD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1699429809442288"/>
          <c:y val="0.3649957638501436"/>
          <c:w val="0.43672727277452156"/>
          <c:h val="0.271989613863376"/>
        </c:manualLayout>
      </c:layout>
      <c:overlay val="0"/>
      <c:txPr>
        <a:bodyPr/>
        <a:lstStyle/>
        <a:p>
          <a:pPr>
            <a:lnSpc>
              <a:spcPts val="1200"/>
            </a:lnSpc>
            <a:defRPr sz="20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33486964846498"/>
          <c:y val="3.9189243153841799E-2"/>
          <c:w val="0.527200137314355"/>
          <c:h val="0.863697656106781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CONFIA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PRESIDÊNCIA DA REPÚBLICA</c:v>
                </c:pt>
                <c:pt idx="1">
                  <c:v>CONGRESSO NACIONAL</c:v>
                </c:pt>
                <c:pt idx="2">
                  <c:v>JUDICIÁRIO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34</c:v>
                </c:pt>
                <c:pt idx="1">
                  <c:v>19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0-43D4-AA94-6620A1B7C48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CONFIA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0-43D4-AA94-6620A1B7C4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0-43D4-AA94-6620A1B7C4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0-43D4-AA94-6620A1B7C4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40-43D4-AA94-6620A1B7C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PRESIDÊNCIA DA REPÚBLICA</c:v>
                </c:pt>
                <c:pt idx="1">
                  <c:v>CONGRESSO NACIONAL</c:v>
                </c:pt>
                <c:pt idx="2">
                  <c:v>JUDICIÁRIO</c:v>
                </c:pt>
              </c:strCache>
            </c:strRef>
          </c:cat>
          <c:val>
            <c:numRef>
              <c:f>Plan1!$C$2:$C$4</c:f>
              <c:numCache>
                <c:formatCode>0</c:formatCode>
                <c:ptCount val="3"/>
                <c:pt idx="0">
                  <c:v>-63</c:v>
                </c:pt>
                <c:pt idx="1">
                  <c:v>-79</c:v>
                </c:pt>
                <c:pt idx="2">
                  <c:v>-44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40-43D4-AA94-6620A1B7C4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6797312"/>
        <c:axId val="106893312"/>
      </c:barChart>
      <c:catAx>
        <c:axId val="1067973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06893312"/>
        <c:crosses val="autoZero"/>
        <c:auto val="1"/>
        <c:lblAlgn val="ctr"/>
        <c:lblOffset val="100"/>
        <c:noMultiLvlLbl val="0"/>
      </c:catAx>
      <c:valAx>
        <c:axId val="10689331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0679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33486964846498"/>
          <c:y val="3.9189243153841799E-2"/>
          <c:w val="0.527200137314355"/>
          <c:h val="0.797806262589269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CONFIA</c:v>
                </c:pt>
              </c:strCache>
            </c:strRef>
          </c:tx>
          <c:spPr>
            <a:solidFill>
              <a:srgbClr val="0D41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SUPERIOR TRIBUNAL DE JUSTIÇA (STJ)</c:v>
                </c:pt>
                <c:pt idx="1">
                  <c:v>SUPREMO TRIBUNAL FEDERAL (STF)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44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8-4E25-A576-7A19304BF80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CONFIA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18-4E25-A576-7A19304BF8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18-4E25-A576-7A19304BF8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8-4E25-A576-7A19304BF8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18-4E25-A576-7A19304BF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SUPERIOR TRIBUNAL DE JUSTIÇA (STJ)</c:v>
                </c:pt>
                <c:pt idx="1">
                  <c:v>SUPREMO TRIBUNAL FEDERAL (STF)</c:v>
                </c:pt>
              </c:strCache>
            </c:strRef>
          </c:cat>
          <c:val>
            <c:numRef>
              <c:f>Plan1!$C$2:$C$3</c:f>
              <c:numCache>
                <c:formatCode>0</c:formatCode>
                <c:ptCount val="2"/>
                <c:pt idx="0">
                  <c:v>-54</c:v>
                </c:pt>
                <c:pt idx="1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18-4E25-A576-7A19304BF8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3399296"/>
        <c:axId val="113400832"/>
      </c:barChart>
      <c:catAx>
        <c:axId val="1133992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13400832"/>
        <c:crosses val="autoZero"/>
        <c:auto val="1"/>
        <c:lblAlgn val="ctr"/>
        <c:lblOffset val="100"/>
        <c:noMultiLvlLbl val="0"/>
      </c:catAx>
      <c:valAx>
        <c:axId val="11340083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339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58397471486"/>
          <c:y val="4.1405390347065002E-2"/>
          <c:w val="0.59791666666666698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43-4C48-9EEC-DDF6D46F1FB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2-EA43-4C48-9EEC-DDF6D46F1FB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4-EA43-4C48-9EEC-DDF6D46F1FB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6-EA43-4C48-9EEC-DDF6D46F1FBB}"/>
              </c:ext>
            </c:extLst>
          </c:dPt>
          <c:dLbls>
            <c:dLbl>
              <c:idx val="3"/>
              <c:spPr>
                <a:noFill/>
                <a:ln w="289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i="0" u="none" strike="noStrike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A43-4C48-9EEC-DDF6D46F1FBB}"/>
                </c:ext>
              </c:extLst>
            </c:dLbl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Ótima/ Boa</c:v>
                </c:pt>
                <c:pt idx="1">
                  <c:v>Regular </c:v>
                </c:pt>
                <c:pt idx="2">
                  <c:v>Ruim/ Péssima</c:v>
                </c:pt>
                <c:pt idx="3">
                  <c:v>NS/ NR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36</c:v>
                </c:pt>
                <c:pt idx="2">
                  <c:v>46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43-4C48-9EEC-DDF6D46F1F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08886656"/>
        <c:axId val="108892544"/>
      </c:barChart>
      <c:catAx>
        <c:axId val="1088866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0889254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08892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8886656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58397471486"/>
          <c:y val="4.1405390347065002E-2"/>
          <c:w val="0.59791666666666698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2624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1-2060-4438-A910-E121383C0A8B}"/>
              </c:ext>
            </c:extLst>
          </c:dPt>
          <c:dPt>
            <c:idx val="1"/>
            <c:invertIfNegative val="0"/>
            <c:bubble3D val="0"/>
            <c:spPr>
              <a:solidFill>
                <a:srgbClr val="BE4D4A"/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3-2060-4438-A910-E121383C0A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5-2060-4438-A910-E121383C0A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060-4438-A910-E121383C0A8B}"/>
              </c:ext>
            </c:extLst>
          </c:dPt>
          <c:dLbls>
            <c:dLbl>
              <c:idx val="3"/>
              <c:spPr>
                <a:noFill/>
                <a:ln w="289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i="0" u="none" strike="noStrike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060-4438-A910-E121383C0A8B}"/>
                </c:ext>
              </c:extLst>
            </c:dLbl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Ótima/ Boa</c:v>
                </c:pt>
                <c:pt idx="1">
                  <c:v>Regular </c:v>
                </c:pt>
                <c:pt idx="2">
                  <c:v>Ruim/ Péssima</c:v>
                </c:pt>
                <c:pt idx="3">
                  <c:v>NS/ NR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37</c:v>
                </c:pt>
                <c:pt idx="2">
                  <c:v>51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60-4438-A910-E121383C0A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13340416"/>
        <c:axId val="113341952"/>
      </c:barChart>
      <c:catAx>
        <c:axId val="1133404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1334195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133419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3340416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58397471486"/>
          <c:y val="4.1405390347065002E-2"/>
          <c:w val="0.59791666666666698"/>
          <c:h val="0.9528619528619529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894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FB-49C6-BF1E-A996D82101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2-46FB-49C6-BF1E-A996D82101B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4-46FB-49C6-BF1E-A996D82101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94">
                <a:noFill/>
              </a:ln>
            </c:spPr>
            <c:extLst>
              <c:ext xmlns:c16="http://schemas.microsoft.com/office/drawing/2014/chart" uri="{C3380CC4-5D6E-409C-BE32-E72D297353CC}">
                <c16:uniqueId val="{00000006-46FB-49C6-BF1E-A996D82101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FB-49C6-BF1E-A996D82101B2}"/>
                </c:ext>
              </c:extLst>
            </c:dLbl>
            <c:dLbl>
              <c:idx val="3"/>
              <c:spPr>
                <a:noFill/>
                <a:ln w="289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i="0" u="none" strike="noStrike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6FB-49C6-BF1E-A996D82101B2}"/>
                </c:ext>
              </c:extLst>
            </c:dLbl>
            <c:spPr>
              <a:noFill/>
              <a:ln w="28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Calibri "/>
                    <a:ea typeface="Arial"/>
                    <a:cs typeface="Arial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Ótima/ Boa</c:v>
                </c:pt>
                <c:pt idx="1">
                  <c:v>Regular </c:v>
                </c:pt>
                <c:pt idx="2">
                  <c:v>Ruim/ Péssima</c:v>
                </c:pt>
                <c:pt idx="3">
                  <c:v>NS/ NR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41</c:v>
                </c:pt>
                <c:pt idx="2">
                  <c:v>35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FB-49C6-BF1E-A996D82101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17331456"/>
        <c:axId val="117332992"/>
      </c:barChart>
      <c:catAx>
        <c:axId val="1173314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1733299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17332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7331456"/>
        <c:crosses val="autoZero"/>
        <c:crossBetween val="between"/>
      </c:valAx>
      <c:spPr>
        <a:noFill/>
        <a:ln w="28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JUDICIÁRIO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33</c:v>
                </c:pt>
                <c:pt idx="1">
                  <c:v>57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2-4FCD-A9EE-1D482036BEE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LEGISLATIVO</c:v>
                </c:pt>
              </c:strCache>
            </c:strRef>
          </c:tx>
          <c:spPr>
            <a:solidFill>
              <a:srgbClr val="C55E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2-4FCD-A9EE-1D482036BEE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EXECUTIVO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>
                  <c:v>8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D2-4FCD-A9EE-1D482036BEE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TODOS (ESP)</c:v>
                </c:pt>
              </c:strCache>
            </c:strRef>
          </c:tx>
          <c:spPr>
            <a:solidFill>
              <a:srgbClr val="C9AA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Plan1!$E$2:$E$4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D2-4FCD-A9EE-1D482036BEE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NENHUM (ESP)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Plan1!$F$2:$F$4</c:f>
              <c:numCache>
                <c:formatCode>General</c:formatCode>
                <c:ptCount val="3"/>
                <c:pt idx="0">
                  <c:v>28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FCD-A9EE-1D482036BEE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Plan1!$G$2:$G$4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D2-4FCD-A9EE-1D482036BE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867776"/>
        <c:axId val="113885952"/>
      </c:barChart>
      <c:catAx>
        <c:axId val="1138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3885952"/>
        <c:crosses val="autoZero"/>
        <c:auto val="1"/>
        <c:lblAlgn val="ctr"/>
        <c:lblOffset val="100"/>
        <c:noMultiLvlLbl val="0"/>
      </c:catAx>
      <c:valAx>
        <c:axId val="11388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8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432340105145052E-2"/>
          <c:y val="1.2085282264416847E-2"/>
          <c:w val="0.26074220800524933"/>
          <c:h val="0.26020497047244096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JUDICIÁRIO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33</c:v>
                </c:pt>
                <c:pt idx="1">
                  <c:v>57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2-4FCD-A9EE-1D482036BEE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LEGISLATIVO</c:v>
                </c:pt>
              </c:strCache>
            </c:strRef>
          </c:tx>
          <c:spPr>
            <a:solidFill>
              <a:srgbClr val="C55E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2-4FCD-A9EE-1D482036BEE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EXECUTIVO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>
                  <c:v>8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D2-4FCD-A9EE-1D482036BEE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TODOS (ESP)</c:v>
                </c:pt>
              </c:strCache>
            </c:strRef>
          </c:tx>
          <c:spPr>
            <a:solidFill>
              <a:srgbClr val="C9AA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Plan1!$E$2:$E$4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D2-4FCD-A9EE-1D482036BEE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NENHUM (ESP)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Plan1!$F$2:$F$4</c:f>
              <c:numCache>
                <c:formatCode>General</c:formatCode>
                <c:ptCount val="3"/>
                <c:pt idx="0">
                  <c:v>28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FCD-A9EE-1D482036BEE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SOCIEDADE (%)</c:v>
                </c:pt>
                <c:pt idx="1">
                  <c:v>ADVOGADOS (%)</c:v>
                </c:pt>
                <c:pt idx="2">
                  <c:v>DEFENSORES PÚBLICOS (%)</c:v>
                </c:pt>
              </c:strCache>
            </c:strRef>
          </c:cat>
          <c:val>
            <c:numRef>
              <c:f>Plan1!$G$2:$G$4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D2-4FCD-A9EE-1D482036BE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867776"/>
        <c:axId val="113885952"/>
      </c:barChart>
      <c:catAx>
        <c:axId val="1138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3885952"/>
        <c:crosses val="autoZero"/>
        <c:auto val="1"/>
        <c:lblAlgn val="ctr"/>
        <c:lblOffset val="100"/>
        <c:noMultiLvlLbl val="0"/>
      </c:catAx>
      <c:valAx>
        <c:axId val="11388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8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432340105145052E-2"/>
          <c:y val="1.2085282264416847E-2"/>
          <c:w val="0.26074220800524933"/>
          <c:h val="0.26020497047244096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0.31707</cdr:x>
      <cdr:y>0.07113</cdr:y>
    </cdr:from>
    <cdr:to>
      <cdr:x>1</cdr:x>
      <cdr:y>0.89302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13CF323-8A2E-4788-9298-C5637475785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53000" y="364561"/>
          <a:ext cx="10668000" cy="421270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0.31707</cdr:x>
      <cdr:y>0.07113</cdr:y>
    </cdr:from>
    <cdr:to>
      <cdr:x>1</cdr:x>
      <cdr:y>0.89302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13CF323-8A2E-4788-9298-C5637475785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53000" y="364561"/>
          <a:ext cx="10668000" cy="421270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0.31707</cdr:x>
      <cdr:y>0.07113</cdr:y>
    </cdr:from>
    <cdr:to>
      <cdr:x>1</cdr:x>
      <cdr:y>0.89302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13CF323-8A2E-4788-9298-C5637475785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52950" y="364583"/>
          <a:ext cx="10668050" cy="421267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A429-2C02-409B-B9BE-A05EC83A8E37}" type="datetimeFigureOut">
              <a:rPr lang="pt-BR" smtClean="0"/>
              <a:t>05/12/2019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2E740-64B6-4AA7-B974-6B2F293F92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29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B626-C3BC-9448-9974-638E0E987B40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DBB38-D39C-964E-AB2E-A6F5A5FBD9D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7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B38-D39C-964E-AB2E-A6F5A5FBD9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B38-D39C-964E-AB2E-A6F5A5FBD9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B38-D39C-964E-AB2E-A6F5A5FBD9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DBB38-D39C-964E-AB2E-A6F5A5FBD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3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2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4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2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9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39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51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2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5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1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14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3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09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10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7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3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9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0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2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15835" b="3916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728620" y="2019300"/>
            <a:ext cx="15619375" cy="4691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200" spc="359" dirty="0">
              <a:solidFill>
                <a:srgbClr val="FDF2F1"/>
              </a:solidFill>
              <a:latin typeface="Euphemia UCAS"/>
              <a:cs typeface="Euphemia UCAS"/>
            </a:endParaRPr>
          </a:p>
          <a:p>
            <a:r>
              <a:rPr lang="en-US" sz="2800" b="1" spc="252" dirty="0">
                <a:solidFill>
                  <a:srgbClr val="C9AA50"/>
                </a:solidFill>
                <a:latin typeface="Euphemia UCAS"/>
              </a:rPr>
              <a:t>DEZEMBRO 2019</a:t>
            </a:r>
          </a:p>
          <a:p>
            <a:r>
              <a:rPr lang="en-US" sz="4400" spc="359" dirty="0">
                <a:solidFill>
                  <a:srgbClr val="FDF2F1"/>
                </a:solidFill>
                <a:latin typeface="Euphemia UCAS"/>
              </a:rPr>
              <a:t>3º ENCONTRO NACIONAL DE </a:t>
            </a:r>
          </a:p>
          <a:p>
            <a:r>
              <a:rPr lang="en-US" sz="4400" spc="359" dirty="0">
                <a:solidFill>
                  <a:srgbClr val="FDF2F1"/>
                </a:solidFill>
                <a:latin typeface="Euphemia UCAS"/>
              </a:rPr>
              <a:t>COMUNICAÇÃO DO PODER JUDICIÁRIO</a:t>
            </a:r>
          </a:p>
          <a:p>
            <a:pPr>
              <a:lnSpc>
                <a:spcPts val="4500"/>
              </a:lnSpc>
            </a:pPr>
            <a:endParaRPr lang="en-US" sz="3200" spc="359" dirty="0">
              <a:solidFill>
                <a:srgbClr val="FDF2F1"/>
              </a:solidFill>
              <a:latin typeface="Euphemia UCAS"/>
              <a:cs typeface="Euphemia UCAS"/>
            </a:endParaRPr>
          </a:p>
          <a:p>
            <a:pPr>
              <a:lnSpc>
                <a:spcPts val="10000"/>
              </a:lnSpc>
            </a:pPr>
            <a:r>
              <a:rPr lang="en-US" sz="5400" b="1" spc="252" dirty="0">
                <a:solidFill>
                  <a:srgbClr val="C9AA50"/>
                </a:solidFill>
                <a:latin typeface="Euphemia UCAS"/>
              </a:rPr>
              <a:t>A IMAGEM DO PODER JUDICIÁRIO </a:t>
            </a:r>
          </a:p>
          <a:p>
            <a:r>
              <a:rPr lang="en-US" sz="3600" b="1" spc="252" dirty="0">
                <a:solidFill>
                  <a:srgbClr val="C9AA50"/>
                </a:solidFill>
                <a:latin typeface="Euphemia UCAS"/>
              </a:rPr>
              <a:t>                     ANTONIO LAVAREDA</a:t>
            </a:r>
          </a:p>
        </p:txBody>
      </p:sp>
      <p:sp>
        <p:nvSpPr>
          <p:cNvPr id="13" name="AutoShape 10"/>
          <p:cNvSpPr/>
          <p:nvPr/>
        </p:nvSpPr>
        <p:spPr>
          <a:xfrm rot="16200000">
            <a:off x="624450" y="-742232"/>
            <a:ext cx="361950" cy="1846390"/>
          </a:xfrm>
          <a:prstGeom prst="rect">
            <a:avLst/>
          </a:prstGeom>
          <a:solidFill>
            <a:srgbClr val="C9AA50"/>
          </a:solidFill>
        </p:spPr>
      </p:sp>
      <p:sp>
        <p:nvSpPr>
          <p:cNvPr id="15" name="AutoShape 3"/>
          <p:cNvSpPr/>
          <p:nvPr/>
        </p:nvSpPr>
        <p:spPr>
          <a:xfrm>
            <a:off x="-199175" y="8478710"/>
            <a:ext cx="18868175" cy="1905161"/>
          </a:xfrm>
          <a:prstGeom prst="rect">
            <a:avLst/>
          </a:prstGeom>
          <a:solidFill>
            <a:schemeClr val="bg2">
              <a:lumMod val="75000"/>
              <a:alpha val="81961"/>
            </a:schemeClr>
          </a:solidFill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96809884-920B-4563-8F5F-10C30DDEF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028030"/>
            <a:ext cx="3279266" cy="9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0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B86CAE-FAC4-4C8F-8FB5-2BF84FAB2EB6}"/>
              </a:ext>
            </a:extLst>
          </p:cNvPr>
          <p:cNvSpPr txBox="1"/>
          <p:nvPr/>
        </p:nvSpPr>
        <p:spPr>
          <a:xfrm>
            <a:off x="830366" y="544205"/>
            <a:ext cx="15628834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AVALIAÇÃO DA ATUAÇÃO DOS PODERES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E2C8A05-EF6B-457E-83EA-E8EB7CB5F9FD}"/>
              </a:ext>
            </a:extLst>
          </p:cNvPr>
          <p:cNvSpPr/>
          <p:nvPr/>
        </p:nvSpPr>
        <p:spPr>
          <a:xfrm>
            <a:off x="599326" y="9334500"/>
            <a:ext cx="14716874" cy="71558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O(a) Sr(a) avalia a atuação do Poder Legislativo em geral – representado pelos Senadores, Deputados e Vereadores - como: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E como o(a) Sr(a) avalia a atuação do Poder Executivo – representado pelo Presidente da República, Governadores, Prefeitos? Diria que é: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E o(a) Sr(a) avalia a atuação do Poder Judiciário – representado pelos Ministros dos Tribunais Superiores, Desembargadores e Juízes - como: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8956860-F7F7-4FE9-8CE7-3F24135729C8}"/>
              </a:ext>
            </a:extLst>
          </p:cNvPr>
          <p:cNvSpPr/>
          <p:nvPr/>
        </p:nvSpPr>
        <p:spPr>
          <a:xfrm>
            <a:off x="3190194" y="1811315"/>
            <a:ext cx="2212530" cy="507831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EXECUTIVO (%)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C163955-C82E-41CF-825A-B4ECF0155E94}"/>
              </a:ext>
            </a:extLst>
          </p:cNvPr>
          <p:cNvCxnSpPr>
            <a:cxnSpLocks/>
          </p:cNvCxnSpPr>
          <p:nvPr/>
        </p:nvCxnSpPr>
        <p:spPr>
          <a:xfrm>
            <a:off x="1041752" y="3821516"/>
            <a:ext cx="141763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E8E29AD-D118-418D-9F1F-8A073F518EBB}"/>
              </a:ext>
            </a:extLst>
          </p:cNvPr>
          <p:cNvCxnSpPr>
            <a:cxnSpLocks/>
          </p:cNvCxnSpPr>
          <p:nvPr/>
        </p:nvCxnSpPr>
        <p:spPr>
          <a:xfrm>
            <a:off x="1041752" y="4889468"/>
            <a:ext cx="141982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0671BE0-1183-478B-9EEA-1E5FB92CE64F}"/>
              </a:ext>
            </a:extLst>
          </p:cNvPr>
          <p:cNvCxnSpPr>
            <a:cxnSpLocks/>
          </p:cNvCxnSpPr>
          <p:nvPr/>
        </p:nvCxnSpPr>
        <p:spPr>
          <a:xfrm>
            <a:off x="1041752" y="5936948"/>
            <a:ext cx="141845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25">
            <a:extLst>
              <a:ext uri="{FF2B5EF4-FFF2-40B4-BE49-F238E27FC236}">
                <a16:creationId xmlns:a16="http://schemas.microsoft.com/office/drawing/2014/main" id="{790C1575-D480-4921-96F8-AAD06049A380}"/>
              </a:ext>
            </a:extLst>
          </p:cNvPr>
          <p:cNvSpPr txBox="1"/>
          <p:nvPr/>
        </p:nvSpPr>
        <p:spPr>
          <a:xfrm>
            <a:off x="726747" y="3153715"/>
            <a:ext cx="2362196" cy="493752"/>
          </a:xfrm>
          <a:prstGeom prst="round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ÓTIMA + BOA</a:t>
            </a:r>
          </a:p>
        </p:txBody>
      </p:sp>
      <p:sp>
        <p:nvSpPr>
          <p:cNvPr id="11" name="CaixaDeTexto 26">
            <a:extLst>
              <a:ext uri="{FF2B5EF4-FFF2-40B4-BE49-F238E27FC236}">
                <a16:creationId xmlns:a16="http://schemas.microsoft.com/office/drawing/2014/main" id="{12A187D9-32E1-4C12-87E2-555D5615EC31}"/>
              </a:ext>
            </a:extLst>
          </p:cNvPr>
          <p:cNvSpPr txBox="1"/>
          <p:nvPr/>
        </p:nvSpPr>
        <p:spPr>
          <a:xfrm>
            <a:off x="726746" y="4201042"/>
            <a:ext cx="2362200" cy="493752"/>
          </a:xfrm>
          <a:prstGeom prst="round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</a:t>
            </a:r>
          </a:p>
        </p:txBody>
      </p:sp>
      <p:sp>
        <p:nvSpPr>
          <p:cNvPr id="12" name="CaixaDeTexto 27">
            <a:extLst>
              <a:ext uri="{FF2B5EF4-FFF2-40B4-BE49-F238E27FC236}">
                <a16:creationId xmlns:a16="http://schemas.microsoft.com/office/drawing/2014/main" id="{F6FEEEF3-A828-4BE4-834E-96C0CBD9468B}"/>
              </a:ext>
            </a:extLst>
          </p:cNvPr>
          <p:cNvSpPr txBox="1"/>
          <p:nvPr/>
        </p:nvSpPr>
        <p:spPr>
          <a:xfrm>
            <a:off x="726747" y="5236348"/>
            <a:ext cx="2362196" cy="493752"/>
          </a:xfrm>
          <a:prstGeom prst="round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RUIM + PÉSSIMA</a:t>
            </a:r>
          </a:p>
        </p:txBody>
      </p:sp>
      <p:sp>
        <p:nvSpPr>
          <p:cNvPr id="13" name="CaixaDeTexto 28">
            <a:extLst>
              <a:ext uri="{FF2B5EF4-FFF2-40B4-BE49-F238E27FC236}">
                <a16:creationId xmlns:a16="http://schemas.microsoft.com/office/drawing/2014/main" id="{80D9C7BA-1ADD-4861-B335-D194C0073E1E}"/>
              </a:ext>
            </a:extLst>
          </p:cNvPr>
          <p:cNvSpPr txBox="1"/>
          <p:nvPr/>
        </p:nvSpPr>
        <p:spPr>
          <a:xfrm>
            <a:off x="152400" y="6248515"/>
            <a:ext cx="2936544" cy="493752"/>
          </a:xfrm>
          <a:prstGeom prst="round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NS/ NR</a:t>
            </a:r>
          </a:p>
        </p:txBody>
      </p:sp>
      <p:sp>
        <p:nvSpPr>
          <p:cNvPr id="14" name="Espaço Reservado para Número de Slide 6">
            <a:extLst>
              <a:ext uri="{FF2B5EF4-FFF2-40B4-BE49-F238E27FC236}">
                <a16:creationId xmlns:a16="http://schemas.microsoft.com/office/drawing/2014/main" id="{736FD936-6144-48F2-9A06-EC9C74835856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BC6C3C75-987B-453F-AB08-CD7F8DA36400}"/>
              </a:ext>
            </a:extLst>
          </p:cNvPr>
          <p:cNvGraphicFramePr>
            <a:graphicFrameLocks noGrp="1"/>
          </p:cNvGraphicFramePr>
          <p:nvPr/>
        </p:nvGraphicFramePr>
        <p:xfrm>
          <a:off x="15544800" y="2414882"/>
          <a:ext cx="2079430" cy="527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23">
                  <a:extLst>
                    <a:ext uri="{9D8B030D-6E8A-4147-A177-3AD203B41FA5}">
                      <a16:colId xmlns:a16="http://schemas.microsoft.com/office/drawing/2014/main" val="300702176"/>
                    </a:ext>
                  </a:extLst>
                </a:gridCol>
                <a:gridCol w="113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ADVO-GADOS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DEFEN-</a:t>
                      </a:r>
                    </a:p>
                    <a:p>
                      <a:pPr algn="ctr"/>
                      <a:r>
                        <a:rPr lang="pt-BR" sz="1500" dirty="0"/>
                        <a:t>SORES PUBLICOS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 fontAlgn="b"/>
                      <a:endParaRPr lang="pt-BR" sz="2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14288" marR="14288" marT="14288" marB="0" anchor="b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14288" marR="14288" marT="14288" marB="0" anchor="b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9261732-66FD-458C-B2E6-1276E2FF6EB1}"/>
              </a:ext>
            </a:extLst>
          </p:cNvPr>
          <p:cNvGraphicFramePr>
            <a:graphicFrameLocks noGrp="1"/>
          </p:cNvGraphicFramePr>
          <p:nvPr/>
        </p:nvGraphicFramePr>
        <p:xfrm>
          <a:off x="10605951" y="2400300"/>
          <a:ext cx="2043249" cy="527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11">
                  <a:extLst>
                    <a:ext uri="{9D8B030D-6E8A-4147-A177-3AD203B41FA5}">
                      <a16:colId xmlns:a16="http://schemas.microsoft.com/office/drawing/2014/main" val="300702176"/>
                    </a:ext>
                  </a:extLst>
                </a:gridCol>
                <a:gridCol w="109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ADVO-GADOS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DEFEN-</a:t>
                      </a:r>
                    </a:p>
                    <a:p>
                      <a:pPr algn="ctr"/>
                      <a:r>
                        <a:rPr lang="pt-BR" sz="1500" dirty="0"/>
                        <a:t>SORES PUBLICOS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 fontAlgn="b"/>
                      <a:endParaRPr lang="pt-BR" sz="2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14288" marR="14288" marT="14288" marB="0" anchor="b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14288" marR="14288" marT="14288" marB="0" anchor="b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E7F571A1-E4E9-4694-A2A0-C013D04FD072}"/>
              </a:ext>
            </a:extLst>
          </p:cNvPr>
          <p:cNvGraphicFramePr>
            <a:graphicFrameLocks noGrp="1"/>
          </p:cNvGraphicFramePr>
          <p:nvPr/>
        </p:nvGraphicFramePr>
        <p:xfrm>
          <a:off x="5686973" y="2414883"/>
          <a:ext cx="2085427" cy="527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793">
                  <a:extLst>
                    <a:ext uri="{9D8B030D-6E8A-4147-A177-3AD203B41FA5}">
                      <a16:colId xmlns:a16="http://schemas.microsoft.com/office/drawing/2014/main" val="300702176"/>
                    </a:ext>
                  </a:extLst>
                </a:gridCol>
                <a:gridCol w="1083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ADVO-GADOS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DEFEN-</a:t>
                      </a:r>
                    </a:p>
                    <a:p>
                      <a:pPr algn="ctr"/>
                      <a:r>
                        <a:rPr lang="pt-BR" sz="1500" dirty="0"/>
                        <a:t>SORES PUBLICOS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4288" marR="14288" marT="14288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 fontAlgn="b"/>
                      <a:endParaRPr lang="pt-BR" sz="2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14288" marR="14288" marT="14288" marB="0" anchor="b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14288" marR="14288" marT="14288" marB="0" anchor="b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Objeto 18">
            <a:extLst>
              <a:ext uri="{FF2B5EF4-FFF2-40B4-BE49-F238E27FC236}">
                <a16:creationId xmlns:a16="http://schemas.microsoft.com/office/drawing/2014/main" id="{62F9F4A9-F57F-4E9C-AB17-8FFE06AE3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857500"/>
          <a:ext cx="4668344" cy="426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44FDB1ED-A5E1-4509-8529-D1C82CC55AB3}"/>
              </a:ext>
            </a:extLst>
          </p:cNvPr>
          <p:cNvSpPr/>
          <p:nvPr/>
        </p:nvSpPr>
        <p:spPr>
          <a:xfrm>
            <a:off x="2819400" y="2577287"/>
            <a:ext cx="1585049" cy="507831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8895F82-5D93-403A-95E6-DAEBEDD5D5DE}"/>
              </a:ext>
            </a:extLst>
          </p:cNvPr>
          <p:cNvGrpSpPr/>
          <p:nvPr/>
        </p:nvGrpSpPr>
        <p:grpSpPr>
          <a:xfrm>
            <a:off x="6380656" y="1790700"/>
            <a:ext cx="6344744" cy="5334000"/>
            <a:chOff x="6380656" y="1790700"/>
            <a:chExt cx="6344744" cy="5334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2C14D9C-9B87-4A8A-AEEC-42A9AC9E8B43}"/>
                </a:ext>
              </a:extLst>
            </p:cNvPr>
            <p:cNvSpPr/>
            <p:nvPr/>
          </p:nvSpPr>
          <p:spPr>
            <a:xfrm>
              <a:off x="7990371" y="1790700"/>
              <a:ext cx="2372829" cy="507831"/>
            </a:xfrm>
            <a:prstGeom prst="rect">
              <a:avLst/>
            </a:prstGeom>
          </p:spPr>
          <p:txBody>
            <a:bodyPr wrap="none" lIns="137160" tIns="68580" rIns="137160" bIns="6858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LEGISLATIVO (%)</a:t>
              </a:r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BDFCC9AB-02FF-44C2-BE67-D78606839AC1}"/>
                </a:ext>
              </a:extLst>
            </p:cNvPr>
            <p:cNvCxnSpPr>
              <a:cxnSpLocks/>
            </p:cNvCxnSpPr>
            <p:nvPr/>
          </p:nvCxnSpPr>
          <p:spPr>
            <a:xfrm>
              <a:off x="12725400" y="2268515"/>
              <a:ext cx="0" cy="4633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2228150F-7DDA-4E1B-8DE3-091252E0B00E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2344715"/>
              <a:ext cx="0" cy="4633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to 18">
              <a:extLst>
                <a:ext uri="{FF2B5EF4-FFF2-40B4-BE49-F238E27FC236}">
                  <a16:creationId xmlns:a16="http://schemas.microsoft.com/office/drawing/2014/main" id="{1B377041-A228-43A4-B262-B1B2905057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80656" y="2856739"/>
            <a:ext cx="4668344" cy="4267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79EFEF5B-8DF7-4190-8A6A-9B9CE3697F27}"/>
                </a:ext>
              </a:extLst>
            </p:cNvPr>
            <p:cNvSpPr/>
            <p:nvPr/>
          </p:nvSpPr>
          <p:spPr>
            <a:xfrm>
              <a:off x="7863751" y="2609402"/>
              <a:ext cx="1585049" cy="507831"/>
            </a:xfrm>
            <a:prstGeom prst="rect">
              <a:avLst/>
            </a:prstGeom>
          </p:spPr>
          <p:txBody>
            <a:bodyPr wrap="non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Sociedade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1C88810-8A03-434C-8AA8-EAC67BF162D7}"/>
              </a:ext>
            </a:extLst>
          </p:cNvPr>
          <p:cNvGrpSpPr/>
          <p:nvPr/>
        </p:nvGrpSpPr>
        <p:grpSpPr>
          <a:xfrm>
            <a:off x="11181256" y="1794573"/>
            <a:ext cx="4668344" cy="5330127"/>
            <a:chOff x="11181256" y="1794573"/>
            <a:chExt cx="4668344" cy="5330127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01E85F0-C547-44EC-B480-A5052B360C3D}"/>
                </a:ext>
              </a:extLst>
            </p:cNvPr>
            <p:cNvSpPr/>
            <p:nvPr/>
          </p:nvSpPr>
          <p:spPr>
            <a:xfrm>
              <a:off x="12725400" y="1794573"/>
              <a:ext cx="2235869" cy="507831"/>
            </a:xfrm>
            <a:prstGeom prst="rect">
              <a:avLst/>
            </a:prstGeom>
          </p:spPr>
          <p:txBody>
            <a:bodyPr wrap="non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JUDICIÁRIO (%)</a:t>
              </a:r>
            </a:p>
          </p:txBody>
        </p:sp>
        <p:graphicFrame>
          <p:nvGraphicFramePr>
            <p:cNvPr id="21" name="Objeto 18">
              <a:extLst>
                <a:ext uri="{FF2B5EF4-FFF2-40B4-BE49-F238E27FC236}">
                  <a16:creationId xmlns:a16="http://schemas.microsoft.com/office/drawing/2014/main" id="{1A69DA27-BB12-49C3-8E1F-4948E9997F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81256" y="2856739"/>
            <a:ext cx="4668344" cy="4267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3819012-11B5-41F7-BBF1-92E2089C3F91}"/>
                </a:ext>
              </a:extLst>
            </p:cNvPr>
            <p:cNvSpPr/>
            <p:nvPr/>
          </p:nvSpPr>
          <p:spPr>
            <a:xfrm>
              <a:off x="12740551" y="2573315"/>
              <a:ext cx="1585049" cy="507831"/>
            </a:xfrm>
            <a:prstGeom prst="rect">
              <a:avLst/>
            </a:prstGeom>
          </p:spPr>
          <p:txBody>
            <a:bodyPr wrap="non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Sociedade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1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Graphic spid="22" grpId="0">
        <p:bldAsOne/>
      </p:bldGraphic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28F4DD-8793-4EF6-AACD-A1421F45F541}"/>
              </a:ext>
            </a:extLst>
          </p:cNvPr>
          <p:cNvSpPr txBox="1"/>
          <p:nvPr/>
        </p:nvSpPr>
        <p:spPr>
          <a:xfrm>
            <a:off x="1143000" y="508892"/>
            <a:ext cx="17796887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PODER QUE CUMPRE MELHOR O SEU PAPEL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1DB85CA-42E2-44FA-8F50-54CC63DFD132}"/>
              </a:ext>
            </a:extLst>
          </p:cNvPr>
          <p:cNvSpPr/>
          <p:nvPr/>
        </p:nvSpPr>
        <p:spPr>
          <a:xfrm>
            <a:off x="683149" y="9613240"/>
            <a:ext cx="15014051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Comparando esses três poderes – Executivo, Legislativo e Judiciário (LER EM RODÍZIO), na sua opinião, qual deles atualmente cumpre melhor o seu papel?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E0A49F-881B-48BE-8F4B-D72F402C5655}"/>
              </a:ext>
            </a:extLst>
          </p:cNvPr>
          <p:cNvGraphicFramePr/>
          <p:nvPr/>
        </p:nvGraphicFramePr>
        <p:xfrm>
          <a:off x="3581400" y="1971040"/>
          <a:ext cx="11135474" cy="698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4A79E9A7-BDCF-43D3-B7BD-8344BF3B43FD}"/>
              </a:ext>
            </a:extLst>
          </p:cNvPr>
          <p:cNvSpPr/>
          <p:nvPr/>
        </p:nvSpPr>
        <p:spPr>
          <a:xfrm>
            <a:off x="7239000" y="15621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(%)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B36A598-A37B-486D-80E5-328A270E9E17}"/>
              </a:ext>
            </a:extLst>
          </p:cNvPr>
          <p:cNvCxnSpPr/>
          <p:nvPr/>
        </p:nvCxnSpPr>
        <p:spPr>
          <a:xfrm>
            <a:off x="6629400" y="2019300"/>
            <a:ext cx="0" cy="640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C84CBDB-E7A2-4CFC-8B6C-0C5515A66557}"/>
              </a:ext>
            </a:extLst>
          </p:cNvPr>
          <p:cNvCxnSpPr/>
          <p:nvPr/>
        </p:nvCxnSpPr>
        <p:spPr>
          <a:xfrm>
            <a:off x="9601200" y="2095500"/>
            <a:ext cx="0" cy="640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43AA8215-D9E8-4D46-9592-08E45963A578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8E6230C-2DCB-4210-8269-FB11C9C0B683}"/>
              </a:ext>
            </a:extLst>
          </p:cNvPr>
          <p:cNvSpPr/>
          <p:nvPr/>
        </p:nvSpPr>
        <p:spPr>
          <a:xfrm>
            <a:off x="6629400" y="1931432"/>
            <a:ext cx="6400793" cy="702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61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28F4DD-8793-4EF6-AACD-A1421F45F541}"/>
              </a:ext>
            </a:extLst>
          </p:cNvPr>
          <p:cNvSpPr txBox="1"/>
          <p:nvPr/>
        </p:nvSpPr>
        <p:spPr>
          <a:xfrm>
            <a:off x="1143000" y="508892"/>
            <a:ext cx="17796887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PODER QUE CUMPRE MELHOR O SEU PAPEL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1DB85CA-42E2-44FA-8F50-54CC63DFD132}"/>
              </a:ext>
            </a:extLst>
          </p:cNvPr>
          <p:cNvSpPr/>
          <p:nvPr/>
        </p:nvSpPr>
        <p:spPr>
          <a:xfrm>
            <a:off x="683149" y="9613240"/>
            <a:ext cx="15014051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Comparando esses três poderes – Executivo, Legislativo e Judiciário (LER EM RODÍZIO), na sua opinião, qual deles atualmente cumpre melhor o seu papel?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E0A49F-881B-48BE-8F4B-D72F402C5655}"/>
              </a:ext>
            </a:extLst>
          </p:cNvPr>
          <p:cNvGraphicFramePr/>
          <p:nvPr/>
        </p:nvGraphicFramePr>
        <p:xfrm>
          <a:off x="3581400" y="1971040"/>
          <a:ext cx="11135474" cy="698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4A79E9A7-BDCF-43D3-B7BD-8344BF3B43FD}"/>
              </a:ext>
            </a:extLst>
          </p:cNvPr>
          <p:cNvSpPr/>
          <p:nvPr/>
        </p:nvSpPr>
        <p:spPr>
          <a:xfrm>
            <a:off x="7239000" y="15621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(%)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B36A598-A37B-486D-80E5-328A270E9E17}"/>
              </a:ext>
            </a:extLst>
          </p:cNvPr>
          <p:cNvCxnSpPr/>
          <p:nvPr/>
        </p:nvCxnSpPr>
        <p:spPr>
          <a:xfrm>
            <a:off x="6629400" y="2019300"/>
            <a:ext cx="0" cy="640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C84CBDB-E7A2-4CFC-8B6C-0C5515A66557}"/>
              </a:ext>
            </a:extLst>
          </p:cNvPr>
          <p:cNvCxnSpPr/>
          <p:nvPr/>
        </p:nvCxnSpPr>
        <p:spPr>
          <a:xfrm>
            <a:off x="9601200" y="2095500"/>
            <a:ext cx="0" cy="640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43AA8215-D9E8-4D46-9592-08E45963A578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07C796A-D5C5-4C84-82C6-1BE923BC562B}"/>
              </a:ext>
            </a:extLst>
          </p:cNvPr>
          <p:cNvSpPr/>
          <p:nvPr/>
        </p:nvSpPr>
        <p:spPr>
          <a:xfrm>
            <a:off x="9601207" y="1931432"/>
            <a:ext cx="6400793" cy="702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50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28F4DD-8793-4EF6-AACD-A1421F45F541}"/>
              </a:ext>
            </a:extLst>
          </p:cNvPr>
          <p:cNvSpPr txBox="1"/>
          <p:nvPr/>
        </p:nvSpPr>
        <p:spPr>
          <a:xfrm>
            <a:off x="1143000" y="508892"/>
            <a:ext cx="17796887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PODER QUE CUMPRE MELHOR O SEU PAPEL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1DB85CA-42E2-44FA-8F50-54CC63DFD132}"/>
              </a:ext>
            </a:extLst>
          </p:cNvPr>
          <p:cNvSpPr/>
          <p:nvPr/>
        </p:nvSpPr>
        <p:spPr>
          <a:xfrm>
            <a:off x="683149" y="9613240"/>
            <a:ext cx="15014051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Comparando esses três poderes – Executivo, Legislativo e Judiciário (LER EM RODÍZIO), na sua opinião, qual deles atualmente cumpre melhor o seu papel?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E0A49F-881B-48BE-8F4B-D72F402C5655}"/>
              </a:ext>
            </a:extLst>
          </p:cNvPr>
          <p:cNvGraphicFramePr/>
          <p:nvPr/>
        </p:nvGraphicFramePr>
        <p:xfrm>
          <a:off x="3581400" y="1971040"/>
          <a:ext cx="11135474" cy="698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4A79E9A7-BDCF-43D3-B7BD-8344BF3B43FD}"/>
              </a:ext>
            </a:extLst>
          </p:cNvPr>
          <p:cNvSpPr/>
          <p:nvPr/>
        </p:nvSpPr>
        <p:spPr>
          <a:xfrm>
            <a:off x="7239000" y="15621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(%)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B36A598-A37B-486D-80E5-328A270E9E17}"/>
              </a:ext>
            </a:extLst>
          </p:cNvPr>
          <p:cNvCxnSpPr/>
          <p:nvPr/>
        </p:nvCxnSpPr>
        <p:spPr>
          <a:xfrm>
            <a:off x="6629400" y="2019300"/>
            <a:ext cx="0" cy="640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C84CBDB-E7A2-4CFC-8B6C-0C5515A66557}"/>
              </a:ext>
            </a:extLst>
          </p:cNvPr>
          <p:cNvCxnSpPr/>
          <p:nvPr/>
        </p:nvCxnSpPr>
        <p:spPr>
          <a:xfrm>
            <a:off x="9601200" y="2095500"/>
            <a:ext cx="0" cy="640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43AA8215-D9E8-4D46-9592-08E45963A578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797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4AD993-6E93-4531-B26E-8A342A9EA1AA}"/>
              </a:ext>
            </a:extLst>
          </p:cNvPr>
          <p:cNvSpPr txBox="1"/>
          <p:nvPr/>
        </p:nvSpPr>
        <p:spPr>
          <a:xfrm>
            <a:off x="304800" y="564803"/>
            <a:ext cx="16346526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APOIO À DEMOCRACIA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924" y="9731861"/>
            <a:ext cx="16790276" cy="52322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Falando em democracia, com qual das frases o(a) Sr.(a) está mais de acordo? (LER AS FRASES – RU)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Na sua opinião, qual a importância do Poder Judiciário para a democracia brasileira? Considera:</a:t>
            </a:r>
          </a:p>
        </p:txBody>
      </p:sp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233363" y="-2090737"/>
            <a:ext cx="7743825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Objeto 18">
            <a:extLst>
              <a:ext uri="{FF2B5EF4-FFF2-40B4-BE49-F238E27FC236}">
                <a16:creationId xmlns:a16="http://schemas.microsoft.com/office/drawing/2014/main" id="{EA22201B-5FA2-4BB1-BCCE-6759B6B903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179" y="3152191"/>
          <a:ext cx="7341944" cy="572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27">
            <a:extLst>
              <a:ext uri="{FF2B5EF4-FFF2-40B4-BE49-F238E27FC236}">
                <a16:creationId xmlns:a16="http://schemas.microsoft.com/office/drawing/2014/main" id="{CC7F2670-6CF7-41AC-82BE-FEDE22551813}"/>
              </a:ext>
            </a:extLst>
          </p:cNvPr>
          <p:cNvSpPr/>
          <p:nvPr/>
        </p:nvSpPr>
        <p:spPr>
          <a:xfrm>
            <a:off x="1456000" y="2313991"/>
            <a:ext cx="5173400" cy="553998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9" tIns="68580" rIns="68579" bIns="68580">
            <a:spAutoFit/>
          </a:bodyPr>
          <a:lstStyle>
            <a:lvl1pPr algn="ctr" defTabSz="457200">
              <a:defRPr sz="1600" b="1">
                <a:solidFill>
                  <a:srgbClr val="3B3838"/>
                </a:solidFill>
                <a:latin typeface="Calibri "/>
                <a:ea typeface="Calibri "/>
                <a:cs typeface="Calibri "/>
                <a:sym typeface="Calibri 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Calibri "/>
              </a:rPr>
              <a:t>APOIO À DEMOCRACIA (%)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Calibri 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9A3D993-4F21-49C1-A58C-85E36BE46D01}"/>
              </a:ext>
            </a:extLst>
          </p:cNvPr>
          <p:cNvGraphicFramePr>
            <a:graphicFrameLocks noGrp="1"/>
          </p:cNvGraphicFramePr>
          <p:nvPr/>
        </p:nvGraphicFramePr>
        <p:xfrm>
          <a:off x="7543800" y="2355313"/>
          <a:ext cx="2833679" cy="6554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3679">
                  <a:extLst>
                    <a:ext uri="{9D8B030D-6E8A-4147-A177-3AD203B41FA5}">
                      <a16:colId xmlns:a16="http://schemas.microsoft.com/office/drawing/2014/main" val="3274092875"/>
                    </a:ext>
                  </a:extLst>
                </a:gridCol>
              </a:tblGrid>
              <a:tr h="13403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LATINOBARÔMETRO AGO/2018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AMÉRICA LATINA</a:t>
                      </a:r>
                    </a:p>
                  </a:txBody>
                  <a:tcPr marL="14288" marR="14288" marT="14288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1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2700" b="1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8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2700" b="1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87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27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88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2700" b="1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560617"/>
                  </a:ext>
                </a:extLst>
              </a:tr>
            </a:tbl>
          </a:graphicData>
        </a:graphic>
      </p:graphicFrame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4F1D7C5-05BB-4B0D-95A4-2FD9F1201FEC}"/>
              </a:ext>
            </a:extLst>
          </p:cNvPr>
          <p:cNvGrpSpPr/>
          <p:nvPr/>
        </p:nvGrpSpPr>
        <p:grpSpPr>
          <a:xfrm>
            <a:off x="9688787" y="2324100"/>
            <a:ext cx="7913413" cy="7010400"/>
            <a:chOff x="9688787" y="2324100"/>
            <a:chExt cx="7913413" cy="7010400"/>
          </a:xfrm>
        </p:grpSpPr>
        <p:sp>
          <p:nvSpPr>
            <p:cNvPr id="25" name="Retângulo 27">
              <a:extLst>
                <a:ext uri="{FF2B5EF4-FFF2-40B4-BE49-F238E27FC236}">
                  <a16:creationId xmlns:a16="http://schemas.microsoft.com/office/drawing/2014/main" id="{56976489-F13F-4A69-B2D1-CD8AFC4C8C8A}"/>
                </a:ext>
              </a:extLst>
            </p:cNvPr>
            <p:cNvSpPr/>
            <p:nvPr/>
          </p:nvSpPr>
          <p:spPr>
            <a:xfrm>
              <a:off x="11746187" y="2324100"/>
              <a:ext cx="4800086" cy="969497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8579" tIns="68580" rIns="68579" bIns="68580">
              <a:spAutoFit/>
            </a:bodyPr>
            <a:lstStyle>
              <a:lvl1pPr algn="ctr" defTabSz="457200">
                <a:defRPr sz="1600" b="1">
                  <a:solidFill>
                    <a:srgbClr val="3B3838"/>
                  </a:solidFill>
                  <a:latin typeface="Calibri "/>
                  <a:ea typeface="Calibri "/>
                  <a:cs typeface="Calibri "/>
                  <a:sym typeface="Calibri "/>
                </a:defRPr>
              </a:lvl1pPr>
            </a:lstStyle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Calibri "/>
                </a:rPr>
                <a:t>IMPORTÂNCIA DO JUDICIÁRIO PARA A DEMOCRACIA (%) 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Calibri "/>
              </a:endParaRPr>
            </a:p>
          </p:txBody>
        </p:sp>
        <p:graphicFrame>
          <p:nvGraphicFramePr>
            <p:cNvPr id="31" name="Objeto 18">
              <a:extLst>
                <a:ext uri="{FF2B5EF4-FFF2-40B4-BE49-F238E27FC236}">
                  <a16:creationId xmlns:a16="http://schemas.microsoft.com/office/drawing/2014/main" id="{F1378CDD-C7D0-4C52-BBCF-B1EE251127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3281404"/>
                </p:ext>
              </p:extLst>
            </p:nvPr>
          </p:nvGraphicFramePr>
          <p:xfrm>
            <a:off x="9688787" y="3314700"/>
            <a:ext cx="7341944" cy="5725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3801F1CE-2BEC-4107-B1E3-B733ECE7C48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7079" y="2553959"/>
              <a:ext cx="0" cy="67805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have direita 7">
              <a:extLst>
                <a:ext uri="{FF2B5EF4-FFF2-40B4-BE49-F238E27FC236}">
                  <a16:creationId xmlns:a16="http://schemas.microsoft.com/office/drawing/2014/main" id="{F13DDF19-28AF-48AD-8470-6A19812D3A29}"/>
                </a:ext>
              </a:extLst>
            </p:cNvPr>
            <p:cNvSpPr/>
            <p:nvPr/>
          </p:nvSpPr>
          <p:spPr>
            <a:xfrm>
              <a:off x="16394387" y="3793003"/>
              <a:ext cx="381000" cy="1579097"/>
            </a:xfrm>
            <a:prstGeom prst="rightBrace">
              <a:avLst>
                <a:gd name="adj1" fmla="val 8333"/>
                <a:gd name="adj2" fmla="val 51504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37160" tIns="68580" rIns="137160" bIns="685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F84FD32-2FF8-48CF-8292-AA2DF4B0833C}"/>
                </a:ext>
              </a:extLst>
            </p:cNvPr>
            <p:cNvSpPr txBox="1"/>
            <p:nvPr/>
          </p:nvSpPr>
          <p:spPr>
            <a:xfrm>
              <a:off x="16775387" y="4214946"/>
              <a:ext cx="826813" cy="7141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txBody>
            <a:bodyPr wrap="none" lIns="137160" tIns="68580" rIns="137160" bIns="6858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2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C447B4A-4FAA-4AB5-ADA8-B4D75FC0219D}"/>
              </a:ext>
            </a:extLst>
          </p:cNvPr>
          <p:cNvSpPr/>
          <p:nvPr/>
        </p:nvSpPr>
        <p:spPr>
          <a:xfrm>
            <a:off x="-289041" y="3505441"/>
            <a:ext cx="19186641" cy="418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6A70362-179C-4377-9DF5-9796ECB012BB}"/>
              </a:ext>
            </a:extLst>
          </p:cNvPr>
          <p:cNvSpPr/>
          <p:nvPr/>
        </p:nvSpPr>
        <p:spPr>
          <a:xfrm>
            <a:off x="-273282" y="4648441"/>
            <a:ext cx="19170882" cy="418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900A152-002E-489D-8056-846129E06CB5}"/>
              </a:ext>
            </a:extLst>
          </p:cNvPr>
          <p:cNvSpPr/>
          <p:nvPr/>
        </p:nvSpPr>
        <p:spPr>
          <a:xfrm>
            <a:off x="-281172" y="5829300"/>
            <a:ext cx="19559772" cy="418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045444-67A3-4CB0-B952-4CAAB94EBFC7}"/>
              </a:ext>
            </a:extLst>
          </p:cNvPr>
          <p:cNvSpPr/>
          <p:nvPr/>
        </p:nvSpPr>
        <p:spPr>
          <a:xfrm>
            <a:off x="-304800" y="2324100"/>
            <a:ext cx="19202400" cy="418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134737-78AE-4982-BAAF-EB4FDEE42536}"/>
              </a:ext>
            </a:extLst>
          </p:cNvPr>
          <p:cNvSpPr/>
          <p:nvPr/>
        </p:nvSpPr>
        <p:spPr>
          <a:xfrm>
            <a:off x="-381000" y="7010641"/>
            <a:ext cx="18958062" cy="418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0E6BF4-032E-4082-9666-FB8CD6B7AA1B}"/>
              </a:ext>
            </a:extLst>
          </p:cNvPr>
          <p:cNvSpPr/>
          <p:nvPr/>
        </p:nvSpPr>
        <p:spPr>
          <a:xfrm>
            <a:off x="-304800" y="8127601"/>
            <a:ext cx="19202400" cy="521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7EAA5A4-4A98-459B-A113-15F439AF0D02}"/>
              </a:ext>
            </a:extLst>
          </p:cNvPr>
          <p:cNvSpPr/>
          <p:nvPr/>
        </p:nvSpPr>
        <p:spPr>
          <a:xfrm>
            <a:off x="477324" y="9486900"/>
            <a:ext cx="15753276" cy="718274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Agora eu vou citar algumas instâncias e instituições da Justiça e gostaria de saber se o(a) Sr(a) conhece bem, conhece mais ou menos, conhece só de ouvir falar  OU não conhece?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(PARA QUEM CONHECE PELO MENOS DE OUVIR FALAR) O(a) Sr(a) diria que confia ou não confia no(a)(s)----------- (LER CADA INSTÂNCIA/INSTITUIÇÃO)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(PARA QUEM CONHECE PELO MENOS DE OUVIR FALAR) Pelo que sabe ou ouviu falar, o(a) Sr(a) avalia a atuação de cada uma dessas instâncias ou instituições do Judiciário como:</a:t>
            </a:r>
          </a:p>
        </p:txBody>
      </p:sp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F700F9FB-2EF3-446D-AF16-9ADB401D5D40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8C953FB-246D-480F-8D70-3E1F6C445A07}"/>
              </a:ext>
            </a:extLst>
          </p:cNvPr>
          <p:cNvSpPr txBox="1"/>
          <p:nvPr/>
        </p:nvSpPr>
        <p:spPr>
          <a:xfrm>
            <a:off x="1010635" y="425102"/>
            <a:ext cx="17201165" cy="118494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CONHECIMENTO, CONFIANÇA E AVALIAÇÃO DE ÓRGÃOS DO SISTEMA DE JUSTIÇA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Sociedade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192E2FC-FF24-49DB-AF7E-BEC3635D0C8E}"/>
              </a:ext>
            </a:extLst>
          </p:cNvPr>
          <p:cNvGrpSpPr/>
          <p:nvPr/>
        </p:nvGrpSpPr>
        <p:grpSpPr>
          <a:xfrm>
            <a:off x="-76200" y="1699872"/>
            <a:ext cx="9330017" cy="7667409"/>
            <a:chOff x="-76200" y="1699872"/>
            <a:chExt cx="9330017" cy="7667409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95D92A73-9034-4BCC-A603-DD1E64B27E84}"/>
                </a:ext>
              </a:extLst>
            </p:cNvPr>
            <p:cNvGraphicFramePr/>
            <p:nvPr/>
          </p:nvGraphicFramePr>
          <p:xfrm>
            <a:off x="-76200" y="1922628"/>
            <a:ext cx="9330017" cy="7444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526B7BC-18FD-44D5-86FF-FFE9ABFC3EAE}"/>
                </a:ext>
              </a:extLst>
            </p:cNvPr>
            <p:cNvSpPr/>
            <p:nvPr/>
          </p:nvSpPr>
          <p:spPr>
            <a:xfrm>
              <a:off x="3152834" y="1699872"/>
              <a:ext cx="3594537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CONHECIMENTO (%)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0C92D4D6-8F8E-4961-A00C-82D7279A8915}"/>
                </a:ext>
              </a:extLst>
            </p:cNvPr>
            <p:cNvSpPr txBox="1"/>
            <p:nvPr/>
          </p:nvSpPr>
          <p:spPr>
            <a:xfrm>
              <a:off x="8353962" y="6921827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98E1052-3E5D-4932-9FE5-A60377CB5240}"/>
                </a:ext>
              </a:extLst>
            </p:cNvPr>
            <p:cNvSpPr txBox="1"/>
            <p:nvPr/>
          </p:nvSpPr>
          <p:spPr>
            <a:xfrm>
              <a:off x="8335643" y="7463074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98A074B3-B5E8-4714-8812-FCCE2B5A2B99}"/>
                </a:ext>
              </a:extLst>
            </p:cNvPr>
            <p:cNvSpPr txBox="1"/>
            <p:nvPr/>
          </p:nvSpPr>
          <p:spPr>
            <a:xfrm>
              <a:off x="8285483" y="8072697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D3EA107E-0F03-4068-A0EA-8FDAD639A1BE}"/>
              </a:ext>
            </a:extLst>
          </p:cNvPr>
          <p:cNvGrpSpPr/>
          <p:nvPr/>
        </p:nvGrpSpPr>
        <p:grpSpPr>
          <a:xfrm>
            <a:off x="7239000" y="1737817"/>
            <a:ext cx="6214631" cy="7672883"/>
            <a:chOff x="7239000" y="1737817"/>
            <a:chExt cx="6214631" cy="7672883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DC90687-86AA-4067-810C-E02A849570BD}"/>
                </a:ext>
              </a:extLst>
            </p:cNvPr>
            <p:cNvSpPr/>
            <p:nvPr/>
          </p:nvSpPr>
          <p:spPr>
            <a:xfrm>
              <a:off x="8916909" y="1737817"/>
              <a:ext cx="3594537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CONFIANÇA (%)</a:t>
              </a:r>
            </a:p>
          </p:txBody>
        </p:sp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ECDEE28A-1D6E-45CE-822D-839A7BBC9559}"/>
                </a:ext>
              </a:extLst>
            </p:cNvPr>
            <p:cNvGraphicFramePr/>
            <p:nvPr/>
          </p:nvGraphicFramePr>
          <p:xfrm>
            <a:off x="7239000" y="1966047"/>
            <a:ext cx="6214631" cy="7444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06CFB90-8DA2-4793-9823-4F365D30F9AF}"/>
                </a:ext>
              </a:extLst>
            </p:cNvPr>
            <p:cNvSpPr txBox="1"/>
            <p:nvPr/>
          </p:nvSpPr>
          <p:spPr>
            <a:xfrm>
              <a:off x="12428186" y="4005277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C39288F-242A-4871-933D-EBD63232AC79}"/>
                </a:ext>
              </a:extLst>
            </p:cNvPr>
            <p:cNvSpPr txBox="1"/>
            <p:nvPr/>
          </p:nvSpPr>
          <p:spPr>
            <a:xfrm>
              <a:off x="12440672" y="4567868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E03E3C9B-0090-4BC0-99E7-C17567823B6F}"/>
                </a:ext>
              </a:extLst>
            </p:cNvPr>
            <p:cNvSpPr txBox="1"/>
            <p:nvPr/>
          </p:nvSpPr>
          <p:spPr>
            <a:xfrm>
              <a:off x="12453158" y="5201011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2C0D1EE-DDC8-4668-BC6F-09C7B5252BA5}"/>
                </a:ext>
              </a:extLst>
            </p:cNvPr>
            <p:cNvSpPr txBox="1"/>
            <p:nvPr/>
          </p:nvSpPr>
          <p:spPr>
            <a:xfrm>
              <a:off x="12428185" y="6325969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DB9077F6-BDAD-4B21-861E-4E21AE7D5731}"/>
                </a:ext>
              </a:extLst>
            </p:cNvPr>
            <p:cNvSpPr txBox="1"/>
            <p:nvPr/>
          </p:nvSpPr>
          <p:spPr>
            <a:xfrm>
              <a:off x="12459437" y="8085096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8B65A68-986A-408B-9581-E97FABFAB2F2}"/>
                </a:ext>
              </a:extLst>
            </p:cNvPr>
            <p:cNvSpPr txBox="1"/>
            <p:nvPr/>
          </p:nvSpPr>
          <p:spPr>
            <a:xfrm>
              <a:off x="12465631" y="5731925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2E1BEBD-5D53-4988-81BF-31E9BDD4564A}"/>
              </a:ext>
            </a:extLst>
          </p:cNvPr>
          <p:cNvGrpSpPr/>
          <p:nvPr/>
        </p:nvGrpSpPr>
        <p:grpSpPr>
          <a:xfrm>
            <a:off x="10972800" y="1758298"/>
            <a:ext cx="7233234" cy="7652402"/>
            <a:chOff x="10972800" y="1758298"/>
            <a:chExt cx="7233234" cy="7652402"/>
          </a:xfrm>
        </p:grpSpPr>
        <p:graphicFrame>
          <p:nvGraphicFramePr>
            <p:cNvPr id="37" name="Gráfico 36">
              <a:extLst>
                <a:ext uri="{FF2B5EF4-FFF2-40B4-BE49-F238E27FC236}">
                  <a16:creationId xmlns:a16="http://schemas.microsoft.com/office/drawing/2014/main" id="{D6B67467-085B-4682-870F-7FD4A831D098}"/>
                </a:ext>
              </a:extLst>
            </p:cNvPr>
            <p:cNvGraphicFramePr/>
            <p:nvPr/>
          </p:nvGraphicFramePr>
          <p:xfrm>
            <a:off x="10972800" y="1966047"/>
            <a:ext cx="7233234" cy="7444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2921400-30D4-40CB-B799-C147D07018FC}"/>
                </a:ext>
              </a:extLst>
            </p:cNvPr>
            <p:cNvSpPr/>
            <p:nvPr/>
          </p:nvSpPr>
          <p:spPr>
            <a:xfrm>
              <a:off x="13017063" y="1758298"/>
              <a:ext cx="3594537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AVALIAÇÃO  (%)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9950F544-407F-43EC-8855-28B6D24EE3F5}"/>
                </a:ext>
              </a:extLst>
            </p:cNvPr>
            <p:cNvSpPr txBox="1"/>
            <p:nvPr/>
          </p:nvSpPr>
          <p:spPr>
            <a:xfrm>
              <a:off x="17618624" y="4021675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99CFD4D5-4622-42DC-98C8-06CBEAD82F0E}"/>
                </a:ext>
              </a:extLst>
            </p:cNvPr>
            <p:cNvSpPr txBox="1"/>
            <p:nvPr/>
          </p:nvSpPr>
          <p:spPr>
            <a:xfrm>
              <a:off x="17600740" y="4573369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C8C735A4-6FD2-404D-886F-C87284AB1F5F}"/>
                </a:ext>
              </a:extLst>
            </p:cNvPr>
            <p:cNvSpPr txBox="1"/>
            <p:nvPr/>
          </p:nvSpPr>
          <p:spPr>
            <a:xfrm>
              <a:off x="17571131" y="6336973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46799344-ECF8-4908-BB8D-8967B97CBCD5}"/>
                </a:ext>
              </a:extLst>
            </p:cNvPr>
            <p:cNvSpPr txBox="1"/>
            <p:nvPr/>
          </p:nvSpPr>
          <p:spPr>
            <a:xfrm>
              <a:off x="17582856" y="5157411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6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14347" y="3776693"/>
            <a:ext cx="18273653" cy="655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5093114"/>
            <a:ext cx="18288000" cy="655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6385883"/>
            <a:ext cx="18288000" cy="655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0" y="7655006"/>
            <a:ext cx="18288000" cy="655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2507570"/>
            <a:ext cx="18288000" cy="655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9736" y="9533319"/>
            <a:ext cx="16037064" cy="71558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Agora eu vou citar alguns ramos da Justiça e gostaria de saber se o(a) Sr(a) conhece bem, conhece mais ou menos, conhece só de ouvir falar ou não conhece?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(PARA QUEM CONHECE PELO MENOS DE OUVIR FALAR) Quais deles o(a) Sr(a) já utilizou ou teve alguma experiência?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(PARA QUEM CONHECE PELO MENOS DE OUVIR FALAR) Pelo que sabe ou ouviu falar, o(a) Sr(a) avalia o desempenho de cada um deles como ótimo, bom, regular, ruim ou péssimo?</a:t>
            </a:r>
          </a:p>
        </p:txBody>
      </p:sp>
      <p:sp>
        <p:nvSpPr>
          <p:cNvPr id="15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/>
              </a:rPr>
              <a:t>12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3EDDB12-594D-4193-AF21-63D81DC7BDE9}"/>
              </a:ext>
            </a:extLst>
          </p:cNvPr>
          <p:cNvGrpSpPr/>
          <p:nvPr/>
        </p:nvGrpSpPr>
        <p:grpSpPr>
          <a:xfrm>
            <a:off x="5952525" y="1949101"/>
            <a:ext cx="6849075" cy="7766399"/>
            <a:chOff x="5419125" y="1949101"/>
            <a:chExt cx="6849075" cy="7766399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8BB2C014-ED01-4518-8E27-4B3979591701}"/>
                </a:ext>
              </a:extLst>
            </p:cNvPr>
            <p:cNvGraphicFramePr/>
            <p:nvPr/>
          </p:nvGraphicFramePr>
          <p:xfrm>
            <a:off x="5419125" y="2270847"/>
            <a:ext cx="6849075" cy="7444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DC53EF5-C63C-41AE-BFEA-319B0B250347}"/>
                </a:ext>
              </a:extLst>
            </p:cNvPr>
            <p:cNvSpPr/>
            <p:nvPr/>
          </p:nvSpPr>
          <p:spPr>
            <a:xfrm>
              <a:off x="7338963" y="1949101"/>
              <a:ext cx="3594537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EXPERIÊNCIA (%)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0A5E402-0923-4FF4-A9B2-80E17F3DCD12}"/>
              </a:ext>
            </a:extLst>
          </p:cNvPr>
          <p:cNvSpPr txBox="1"/>
          <p:nvPr/>
        </p:nvSpPr>
        <p:spPr>
          <a:xfrm>
            <a:off x="860953" y="551567"/>
            <a:ext cx="17503247" cy="101053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CONHECIMENTO, EXPERIÊNCIA E AVALIAÇÃO DO DESEMPENHO DA JUSTIÇA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Sociedade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4FE6764-17FE-4D82-8CE3-AEA2A721556F}"/>
              </a:ext>
            </a:extLst>
          </p:cNvPr>
          <p:cNvGrpSpPr/>
          <p:nvPr/>
        </p:nvGrpSpPr>
        <p:grpSpPr>
          <a:xfrm>
            <a:off x="731672" y="1943100"/>
            <a:ext cx="7448151" cy="7738878"/>
            <a:chOff x="731672" y="1943100"/>
            <a:chExt cx="7448151" cy="7738878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8505C530-BBBE-464C-816B-6F611C72C1CE}"/>
                </a:ext>
              </a:extLst>
            </p:cNvPr>
            <p:cNvGraphicFramePr/>
            <p:nvPr/>
          </p:nvGraphicFramePr>
          <p:xfrm>
            <a:off x="731672" y="2237325"/>
            <a:ext cx="7448151" cy="7444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214F8776-969C-4C86-9E9C-8ABA84174A28}"/>
                </a:ext>
              </a:extLst>
            </p:cNvPr>
            <p:cNvSpPr/>
            <p:nvPr/>
          </p:nvSpPr>
          <p:spPr>
            <a:xfrm>
              <a:off x="2971800" y="1943100"/>
              <a:ext cx="3594537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CONHECIMENTO (%)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DBA3E825-2441-46B7-B898-6E8116E95BB3}"/>
                </a:ext>
              </a:extLst>
            </p:cNvPr>
            <p:cNvSpPr txBox="1"/>
            <p:nvPr/>
          </p:nvSpPr>
          <p:spPr>
            <a:xfrm>
              <a:off x="7225455" y="7709035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EE5DBB7-254A-4E1A-914A-B993BA022660}"/>
                </a:ext>
              </a:extLst>
            </p:cNvPr>
            <p:cNvSpPr txBox="1"/>
            <p:nvPr/>
          </p:nvSpPr>
          <p:spPr>
            <a:xfrm>
              <a:off x="7225455" y="7093250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5BF573C9-6196-4FCA-8D8A-4743FB4EFDFF}"/>
                </a:ext>
              </a:extLst>
            </p:cNvPr>
            <p:cNvSpPr txBox="1"/>
            <p:nvPr/>
          </p:nvSpPr>
          <p:spPr>
            <a:xfrm>
              <a:off x="7149255" y="8332207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6E1C147-BBC0-4589-8C46-AEF400D7CBC4}"/>
              </a:ext>
            </a:extLst>
          </p:cNvPr>
          <p:cNvGrpSpPr/>
          <p:nvPr/>
        </p:nvGrpSpPr>
        <p:grpSpPr>
          <a:xfrm>
            <a:off x="10778330" y="1943100"/>
            <a:ext cx="6849075" cy="7736117"/>
            <a:chOff x="10778330" y="1943100"/>
            <a:chExt cx="6849075" cy="7736117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9460E13-900B-4FA4-8F31-C959D77A9449}"/>
                </a:ext>
              </a:extLst>
            </p:cNvPr>
            <p:cNvSpPr/>
            <p:nvPr/>
          </p:nvSpPr>
          <p:spPr>
            <a:xfrm>
              <a:off x="12279895" y="1943100"/>
              <a:ext cx="4103105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AVALIAÇÃO (%)</a:t>
              </a:r>
            </a:p>
          </p:txBody>
        </p:sp>
        <p:graphicFrame>
          <p:nvGraphicFramePr>
            <p:cNvPr id="42" name="Gráfico 41">
              <a:extLst>
                <a:ext uri="{FF2B5EF4-FFF2-40B4-BE49-F238E27FC236}">
                  <a16:creationId xmlns:a16="http://schemas.microsoft.com/office/drawing/2014/main" id="{8CEFE856-C96D-446B-AB21-B47B4EFD8B6A}"/>
                </a:ext>
              </a:extLst>
            </p:cNvPr>
            <p:cNvGraphicFramePr/>
            <p:nvPr/>
          </p:nvGraphicFramePr>
          <p:xfrm>
            <a:off x="10778330" y="2234564"/>
            <a:ext cx="6849075" cy="7444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9808EC8-DB1E-414E-930C-8DD74D0BE6A8}"/>
                </a:ext>
              </a:extLst>
            </p:cNvPr>
            <p:cNvSpPr txBox="1"/>
            <p:nvPr/>
          </p:nvSpPr>
          <p:spPr>
            <a:xfrm>
              <a:off x="16825512" y="4458166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F771003A-39D8-46F7-8461-E00B1E96CA2D}"/>
                </a:ext>
              </a:extLst>
            </p:cNvPr>
            <p:cNvSpPr txBox="1"/>
            <p:nvPr/>
          </p:nvSpPr>
          <p:spPr>
            <a:xfrm>
              <a:off x="16871527" y="6394892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1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66376" y="9786089"/>
            <a:ext cx="15881316" cy="52322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(PARA QUEM TEVE CONTATO COM A JUSTIÇA) No seu contato ou nos serviços da Justiça que utilizou, para cada item que vou ler gostaria de saber seu grau de satisfação em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relação ao andamento do seu caso ou serviço: ficou muito satisfeito, satisfeito, insatisfeito ou muito insatisfeito com relação a ____ (LER ITENS EME RODÍZIO)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9FE03A-5F99-4168-8AAA-317C18E3051A}"/>
              </a:ext>
            </a:extLst>
          </p:cNvPr>
          <p:cNvSpPr txBox="1"/>
          <p:nvPr/>
        </p:nvSpPr>
        <p:spPr>
          <a:xfrm>
            <a:off x="838200" y="419100"/>
            <a:ext cx="17297400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SATISFAÇÃO COM OS SERVIÇOS DA JUSTIÇA</a:t>
            </a:r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155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33600" y="2021936"/>
          <a:ext cx="13716000" cy="7256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AS INSTALAÇÕES DO FÓRUM, TRIBUNAL  OU JUIZADO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ATENDIMENTO QUE RECEBEU DOS FUNCIONÁRIOS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ACESSO AOS LOCAIS ONDE FICAM  FÓRUM, TRIBUNAIS OU JUIZADOS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FUNCIONAMENTO GERAL DA JUSTIÇA E DO TRIBUNAL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COMPORTAMENTO DOS JUIZES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AS INFORMAÇÕES QUE RECEBEU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COMPORTAMENTO DOS DEFENSORES PÚBLICOS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COMPORTAMENTO DOS PROMOTORES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IMPARCIALIDADE NA ANÁLISE E JULGAMENTO DO CASO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A SOLUÇÃO DOS CASOS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83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DESENROLAR DAS AUDIÊNCIAS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FERRAMENTAS TECNOLÓGICAS/ DIGITALIZAÇÃO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CUSTAS DOS PROCESSOS OU SERVIÇOS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O PRAZO DO ANDAMENTO DOS CASOS OU SERVIÇOS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2B9DD3-A39A-4175-A896-BB3C0B50590A}"/>
              </a:ext>
            </a:extLst>
          </p:cNvPr>
          <p:cNvSpPr txBox="1"/>
          <p:nvPr/>
        </p:nvSpPr>
        <p:spPr>
          <a:xfrm>
            <a:off x="8907034" y="1514105"/>
            <a:ext cx="3865032" cy="507831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 - USUÁRIOS  (%)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7296A2FE-B239-43FA-AB1C-5F6CCB13954C}"/>
              </a:ext>
            </a:extLst>
          </p:cNvPr>
          <p:cNvGraphicFramePr>
            <a:graphicFrameLocks noGrp="1"/>
          </p:cNvGraphicFramePr>
          <p:nvPr/>
        </p:nvGraphicFramePr>
        <p:xfrm>
          <a:off x="13429971" y="1931002"/>
          <a:ext cx="2343429" cy="7082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77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  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73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17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4288" marR="14288" marT="142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4288" marR="14288" marT="14288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267200" y="9257870"/>
            <a:ext cx="10210800" cy="369332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Insatisfeito/Muito insatisfeito    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Muito satisfeito/ Satisfeito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6D16D19B-576F-43CD-A8A5-523D4E071A47}"/>
              </a:ext>
            </a:extLst>
          </p:cNvPr>
          <p:cNvGraphicFramePr/>
          <p:nvPr/>
        </p:nvGraphicFramePr>
        <p:xfrm>
          <a:off x="228600" y="1485900"/>
          <a:ext cx="14401800" cy="848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C2F74B83-5DB9-4206-B061-65D2E6AD9735}"/>
              </a:ext>
            </a:extLst>
          </p:cNvPr>
          <p:cNvSpPr/>
          <p:nvPr/>
        </p:nvSpPr>
        <p:spPr>
          <a:xfrm flipH="1">
            <a:off x="13639800" y="1333500"/>
            <a:ext cx="2057400" cy="69249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INFOSTAT JUSTICE FRANCE 2014 (%)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098874" y="238820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087600" y="395167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4997855" y="814267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087600" y="440887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Graphic spid="25" grpId="0">
        <p:bldAsOne/>
      </p:bldGraphic>
      <p:bldP spid="17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DA6E68-9F1F-4DD0-9AA0-B2C8BFD91FD9}"/>
              </a:ext>
            </a:extLst>
          </p:cNvPr>
          <p:cNvSpPr txBox="1"/>
          <p:nvPr/>
        </p:nvSpPr>
        <p:spPr>
          <a:xfrm>
            <a:off x="1154379" y="564803"/>
            <a:ext cx="17743221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lvl="0"/>
            <a:r>
              <a:rPr lang="pt-BR" sz="3600" dirty="0"/>
              <a:t>IMPACTO DA EXPERIÊNCIA E DO CONHECIMENTO NA IMAGEM DO JUDICIÁRIO</a:t>
            </a:r>
          </a:p>
          <a:p>
            <a:pPr lvl="0"/>
            <a:r>
              <a:rPr lang="pt-BR" sz="3600" dirty="0"/>
              <a:t>Sociedade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D416F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A83CAFF-9179-465B-B6E1-69770C936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96384"/>
              </p:ext>
            </p:extLst>
          </p:nvPr>
        </p:nvGraphicFramePr>
        <p:xfrm>
          <a:off x="2056398" y="2593721"/>
          <a:ext cx="13793202" cy="5420958"/>
        </p:xfrm>
        <a:graphic>
          <a:graphicData uri="http://schemas.openxmlformats.org/drawingml/2006/table">
            <a:tbl>
              <a:tblPr/>
              <a:tblGrid>
                <a:gridCol w="473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7305858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63843396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95090376"/>
                    </a:ext>
                  </a:extLst>
                </a:gridCol>
              </a:tblGrid>
              <a:tr h="925158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EXPERIÊNCIA COM A JUSTIÇA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NÍVEL DE INFORMAÇÃO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4560"/>
                  </a:ext>
                </a:extLst>
              </a:tr>
              <a:tr h="865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NÃO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USUÁRIOS</a:t>
                      </a: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USUÁRIOS</a:t>
                      </a: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MAL INFORMADO+ NS/NR</a:t>
                      </a: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BEM INFORMADO + MAIS OU MENOS</a:t>
                      </a: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VALE A PENA RECORRER À JUSTIÇA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23170"/>
                  </a:ext>
                </a:extLst>
              </a:tr>
              <a:tr h="486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CONFIA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86871"/>
                  </a:ext>
                </a:extLst>
              </a:tr>
              <a:tr h="9564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AVALIAÇÃO DO FUNCIONAMENTO (MUITO BEM+BEM)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48417"/>
                  </a:ext>
                </a:extLst>
              </a:tr>
              <a:tr h="751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 QUE MELHOR CUMPRE SEU PAPEL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76394"/>
                  </a:ext>
                </a:extLst>
              </a:tr>
              <a:tr h="751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AVALIAÇÃO ÓTIMA + BOA DA ATUAÇÃO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49771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8980AB29-7391-4ACB-A4DE-F6B96DA1D160}"/>
              </a:ext>
            </a:extLst>
          </p:cNvPr>
          <p:cNvGrpSpPr/>
          <p:nvPr/>
        </p:nvGrpSpPr>
        <p:grpSpPr>
          <a:xfrm>
            <a:off x="9332495" y="3543300"/>
            <a:ext cx="6517105" cy="4430358"/>
            <a:chOff x="9332495" y="3584321"/>
            <a:chExt cx="6517105" cy="4430358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044B3461-7466-4538-AA9E-9F1F9E80307A}"/>
                </a:ext>
              </a:extLst>
            </p:cNvPr>
            <p:cNvSpPr/>
            <p:nvPr/>
          </p:nvSpPr>
          <p:spPr>
            <a:xfrm>
              <a:off x="9332495" y="3584321"/>
              <a:ext cx="1716505" cy="4430358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BA965DC-9F29-41D7-BB54-434E94DD0788}"/>
                </a:ext>
              </a:extLst>
            </p:cNvPr>
            <p:cNvSpPr/>
            <p:nvPr/>
          </p:nvSpPr>
          <p:spPr>
            <a:xfrm>
              <a:off x="13487400" y="3584321"/>
              <a:ext cx="2362200" cy="4430358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8AB24176-7F46-4B51-8273-051AA724D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47168"/>
              </p:ext>
            </p:extLst>
          </p:nvPr>
        </p:nvGraphicFramePr>
        <p:xfrm>
          <a:off x="2056398" y="2593721"/>
          <a:ext cx="9030702" cy="5420958"/>
        </p:xfrm>
        <a:graphic>
          <a:graphicData uri="http://schemas.openxmlformats.org/drawingml/2006/table">
            <a:tbl>
              <a:tblPr/>
              <a:tblGrid>
                <a:gridCol w="473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73058588"/>
                    </a:ext>
                  </a:extLst>
                </a:gridCol>
              </a:tblGrid>
              <a:tr h="925158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EXPERIÊNCIA COM A JUSTIÇA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4560"/>
                  </a:ext>
                </a:extLst>
              </a:tr>
              <a:tr h="865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NÃO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USUÁRIOS</a:t>
                      </a: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USUÁRIOS</a:t>
                      </a:r>
                    </a:p>
                  </a:txBody>
                  <a:tcPr marL="10758" marR="10758" marT="107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VALE A PENA RECORRER À JUSTIÇA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23170"/>
                  </a:ext>
                </a:extLst>
              </a:tr>
              <a:tr h="486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CONFIA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86871"/>
                  </a:ext>
                </a:extLst>
              </a:tr>
              <a:tr h="9564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AVALIAÇÃO DO FUNCIONAMENTO (MUITO BEM+BEM)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48417"/>
                  </a:ext>
                </a:extLst>
              </a:tr>
              <a:tr h="751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 QUE MELHOR CUMPRE SEU PAPEL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76394"/>
                  </a:ext>
                </a:extLst>
              </a:tr>
              <a:tr h="751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AVALIAÇÃO ÓTIMA + BOA DA ATUAÇÃO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758" marR="10758" marT="107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49771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905F88B8-33CC-4160-866D-8206AF48458E}"/>
              </a:ext>
            </a:extLst>
          </p:cNvPr>
          <p:cNvSpPr/>
          <p:nvPr/>
        </p:nvSpPr>
        <p:spPr>
          <a:xfrm>
            <a:off x="9352547" y="3543300"/>
            <a:ext cx="1716505" cy="443035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052132C7-C9E7-4BE6-8E8C-081BD4E2E873}"/>
              </a:ext>
            </a:extLst>
          </p:cNvPr>
          <p:cNvSpPr txBox="1">
            <a:spLocks/>
          </p:cNvSpPr>
          <p:nvPr/>
        </p:nvSpPr>
        <p:spPr>
          <a:xfrm>
            <a:off x="17145000" y="97278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753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816A0CA-FAD9-46B3-9B50-BA5820FE6708}"/>
              </a:ext>
            </a:extLst>
          </p:cNvPr>
          <p:cNvSpPr/>
          <p:nvPr/>
        </p:nvSpPr>
        <p:spPr>
          <a:xfrm>
            <a:off x="589290" y="9715500"/>
            <a:ext cx="15031710" cy="52322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Quanto à ideia de aproximar a população da Justiça, dentre as alternativas do Cartão, quais as duas que o(a) Sr(a) considera prioritárias?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(ESTIMULADA)   (MÚLTIPLAS  RESPOSTAS)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1C203E-7BB0-4320-AC8D-A1043D456774}"/>
              </a:ext>
            </a:extLst>
          </p:cNvPr>
          <p:cNvSpPr txBox="1"/>
          <p:nvPr/>
        </p:nvSpPr>
        <p:spPr>
          <a:xfrm>
            <a:off x="877099" y="641003"/>
            <a:ext cx="14896301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COMO APROXIMAR O JUDICIÁRIO DA SOCIEDADE</a:t>
            </a:r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4E55D1DE-59E1-4230-81DC-4E4B005A5BF0}"/>
              </a:ext>
            </a:extLst>
          </p:cNvPr>
          <p:cNvSpPr txBox="1">
            <a:spLocks/>
          </p:cNvSpPr>
          <p:nvPr/>
        </p:nvSpPr>
        <p:spPr>
          <a:xfrm>
            <a:off x="17145000" y="97155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49D94A19-1AA0-4A9C-B056-8E5CEA3F0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75293"/>
              </p:ext>
            </p:extLst>
          </p:nvPr>
        </p:nvGraphicFramePr>
        <p:xfrm>
          <a:off x="1066800" y="2019300"/>
          <a:ext cx="16078200" cy="5916780"/>
        </p:xfrm>
        <a:graphic>
          <a:graphicData uri="http://schemas.openxmlformats.org/drawingml/2006/table">
            <a:tbl>
              <a:tblPr/>
              <a:tblGrid>
                <a:gridCol w="74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579">
                  <a:extLst>
                    <a:ext uri="{9D8B030D-6E8A-4147-A177-3AD203B41FA5}">
                      <a16:colId xmlns:a16="http://schemas.microsoft.com/office/drawing/2014/main" val="4186719286"/>
                    </a:ext>
                  </a:extLst>
                </a:gridCol>
                <a:gridCol w="2182649">
                  <a:extLst>
                    <a:ext uri="{9D8B030D-6E8A-4147-A177-3AD203B41FA5}">
                      <a16:colId xmlns:a16="http://schemas.microsoft.com/office/drawing/2014/main" val="2623651741"/>
                    </a:ext>
                  </a:extLst>
                </a:gridCol>
                <a:gridCol w="2303260">
                  <a:extLst>
                    <a:ext uri="{9D8B030D-6E8A-4147-A177-3AD203B41FA5}">
                      <a16:colId xmlns:a16="http://schemas.microsoft.com/office/drawing/2014/main" val="1367547900"/>
                    </a:ext>
                  </a:extLst>
                </a:gridCol>
                <a:gridCol w="2084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8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SOCIEDADE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ADVOGADOS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DEFENSORES</a:t>
                      </a: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PÚBLICOS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PESQUISA AMB/2018</a:t>
                      </a: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 MAGISTRADOS*</a:t>
                      </a:r>
                    </a:p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5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Promover campanhas educativas que familiarizem a população com os seus direitos e com os procedimentos legais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39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33</a:t>
                      </a:r>
                      <a:endParaRPr lang="uk-U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27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Melhorar a atuação da Justiça Itinerante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20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Ampliar o número de comarcas, varas e juizados, descentralizando os serviços judiciários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16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Aumentar a participação do Judiciário em ações sociais como mutirões de registro civil e questões de família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Estimular a conciliação prévia extrajudicial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887BCAA-9054-4D46-89A1-F10F42EAC58C}"/>
              </a:ext>
            </a:extLst>
          </p:cNvPr>
          <p:cNvGraphicFramePr>
            <a:graphicFrameLocks noGrp="1"/>
          </p:cNvGraphicFramePr>
          <p:nvPr/>
        </p:nvGraphicFramePr>
        <p:xfrm>
          <a:off x="1080655" y="8493774"/>
          <a:ext cx="9587345" cy="62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7345">
                  <a:extLst>
                    <a:ext uri="{9D8B030D-6E8A-4147-A177-3AD203B41FA5}">
                      <a16:colId xmlns:a16="http://schemas.microsoft.com/office/drawing/2014/main" val="4173060475"/>
                    </a:ext>
                  </a:extLst>
                </a:gridCol>
              </a:tblGrid>
              <a:tr h="556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 MAGISTRADOS (3.830 respostas)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Média entre os públicos investigados (Juízes de 1º e 2º grau em atividade; Juízes e Desembargadores inativos; Ministros de Tribunais Superiores).c</a:t>
                      </a:r>
                    </a:p>
                  </a:txBody>
                  <a:tcPr marL="14288" marR="14288" marT="1428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38543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B048E0A-5D5B-4DF4-A495-8D9401BE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43259"/>
              </p:ext>
            </p:extLst>
          </p:nvPr>
        </p:nvGraphicFramePr>
        <p:xfrm>
          <a:off x="1066800" y="2095500"/>
          <a:ext cx="13993428" cy="5833060"/>
        </p:xfrm>
        <a:graphic>
          <a:graphicData uri="http://schemas.openxmlformats.org/drawingml/2006/table">
            <a:tbl>
              <a:tblPr/>
              <a:tblGrid>
                <a:gridCol w="74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579">
                  <a:extLst>
                    <a:ext uri="{9D8B030D-6E8A-4147-A177-3AD203B41FA5}">
                      <a16:colId xmlns:a16="http://schemas.microsoft.com/office/drawing/2014/main" val="4186719286"/>
                    </a:ext>
                  </a:extLst>
                </a:gridCol>
                <a:gridCol w="2182649">
                  <a:extLst>
                    <a:ext uri="{9D8B030D-6E8A-4147-A177-3AD203B41FA5}">
                      <a16:colId xmlns:a16="http://schemas.microsoft.com/office/drawing/2014/main" val="2623651741"/>
                    </a:ext>
                  </a:extLst>
                </a:gridCol>
                <a:gridCol w="2303260">
                  <a:extLst>
                    <a:ext uri="{9D8B030D-6E8A-4147-A177-3AD203B41FA5}">
                      <a16:colId xmlns:a16="http://schemas.microsoft.com/office/drawing/2014/main" val="1367547900"/>
                    </a:ext>
                  </a:extLst>
                </a:gridCol>
              </a:tblGrid>
              <a:tr h="1122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SOCIEDADE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ADVOGADOS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DEFENSORES</a:t>
                      </a: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PÚBLICOS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Promover campanhas educativas que familiarizem a população com os seus direitos e com os procedimentos legais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39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33</a:t>
                      </a:r>
                      <a:endParaRPr lang="uk-U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27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Melhorar a atuação da Justiça Itinerante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20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Ampliar o número de comarcas, varas e juizados, descentralizando os serviços judiciários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16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Aumentar a participação do Judiciário em ações sociais como mutirões de registro civil e questões de família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Estimular a conciliação prévia extrajudicial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CB538E9D-8CCB-40CD-94FF-BED27494C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77692"/>
              </p:ext>
            </p:extLst>
          </p:nvPr>
        </p:nvGraphicFramePr>
        <p:xfrm>
          <a:off x="1066800" y="2095500"/>
          <a:ext cx="11690168" cy="5833060"/>
        </p:xfrm>
        <a:graphic>
          <a:graphicData uri="http://schemas.openxmlformats.org/drawingml/2006/table">
            <a:tbl>
              <a:tblPr/>
              <a:tblGrid>
                <a:gridCol w="74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579">
                  <a:extLst>
                    <a:ext uri="{9D8B030D-6E8A-4147-A177-3AD203B41FA5}">
                      <a16:colId xmlns:a16="http://schemas.microsoft.com/office/drawing/2014/main" val="4186719286"/>
                    </a:ext>
                  </a:extLst>
                </a:gridCol>
                <a:gridCol w="2182649">
                  <a:extLst>
                    <a:ext uri="{9D8B030D-6E8A-4147-A177-3AD203B41FA5}">
                      <a16:colId xmlns:a16="http://schemas.microsoft.com/office/drawing/2014/main" val="2623651741"/>
                    </a:ext>
                  </a:extLst>
                </a:gridCol>
              </a:tblGrid>
              <a:tr h="1122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SOCIEDADE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ADVOGADOS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Promover campanhas educativas que familiarizem a população com os seus direitos e com os procedimentos legais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39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33</a:t>
                      </a:r>
                      <a:endParaRPr lang="uk-U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Melhorar a atuação da Justiça Itinerante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20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Ampliar o número de comarcas, varas e juizados, descentralizando os serviços judiciários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16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Aumentar a participação do Judiciário em ações sociais como mutirões de registro civil e questões de família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Estimular a conciliação prévia extrajudicial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</a:t>
                      </a:r>
                    </a:p>
                  </a:txBody>
                  <a:tcPr marL="3860" marR="3860" marT="38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9A8E8FD-473E-4480-9771-DBFD6C2E8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3707"/>
              </p:ext>
            </p:extLst>
          </p:nvPr>
        </p:nvGraphicFramePr>
        <p:xfrm>
          <a:off x="1066800" y="2099260"/>
          <a:ext cx="9507519" cy="5833060"/>
        </p:xfrm>
        <a:graphic>
          <a:graphicData uri="http://schemas.openxmlformats.org/drawingml/2006/table">
            <a:tbl>
              <a:tblPr/>
              <a:tblGrid>
                <a:gridCol w="74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579">
                  <a:extLst>
                    <a:ext uri="{9D8B030D-6E8A-4147-A177-3AD203B41FA5}">
                      <a16:colId xmlns:a16="http://schemas.microsoft.com/office/drawing/2014/main" val="4186719286"/>
                    </a:ext>
                  </a:extLst>
                </a:gridCol>
              </a:tblGrid>
              <a:tr h="1122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SOCIEDADE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844" marR="9844" marT="98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Promover campanhas educativas que familiarizem a população com os seus direitos e com os procedimentos legais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39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Melhorar a atuação da Justiça Itinerante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s-I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20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Ampliar o número de comarcas, varas e juizados, descentralizando os serviços judiciários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16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Aumentar a participação do Judiciário em ações sociais como mutirões de registro civil e questões de família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Estimular a conciliação prévia extrajudicial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4BC1AF-0452-451F-AB54-DD702AAC6FFD}"/>
              </a:ext>
            </a:extLst>
          </p:cNvPr>
          <p:cNvGrpSpPr/>
          <p:nvPr/>
        </p:nvGrpSpPr>
        <p:grpSpPr>
          <a:xfrm>
            <a:off x="9677400" y="3430369"/>
            <a:ext cx="7100145" cy="4380131"/>
            <a:chOff x="9677400" y="3430369"/>
            <a:chExt cx="7100145" cy="4380131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34B76D7-5627-446B-96F9-7FCBC47EF72F}"/>
                </a:ext>
              </a:extLst>
            </p:cNvPr>
            <p:cNvSpPr txBox="1"/>
            <p:nvPr/>
          </p:nvSpPr>
          <p:spPr>
            <a:xfrm>
              <a:off x="9677400" y="3430369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E7A6204-203E-4AA5-BFAF-14C409F77B06}"/>
                </a:ext>
              </a:extLst>
            </p:cNvPr>
            <p:cNvSpPr txBox="1"/>
            <p:nvPr/>
          </p:nvSpPr>
          <p:spPr>
            <a:xfrm>
              <a:off x="11797455" y="3445659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2237875-3B41-4042-8ABD-D9F4C922596B}"/>
                </a:ext>
              </a:extLst>
            </p:cNvPr>
            <p:cNvSpPr txBox="1"/>
            <p:nvPr/>
          </p:nvSpPr>
          <p:spPr>
            <a:xfrm>
              <a:off x="14020800" y="6286500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7F574A6-903C-40D9-B02C-C456B32CFE81}"/>
                </a:ext>
              </a:extLst>
            </p:cNvPr>
            <p:cNvSpPr txBox="1"/>
            <p:nvPr/>
          </p:nvSpPr>
          <p:spPr>
            <a:xfrm>
              <a:off x="16230600" y="7164169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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BB3BB1D-0731-4A8C-B9B0-2335A290C324}"/>
              </a:ext>
            </a:extLst>
          </p:cNvPr>
          <p:cNvGrpSpPr/>
          <p:nvPr/>
        </p:nvGrpSpPr>
        <p:grpSpPr>
          <a:xfrm>
            <a:off x="9677400" y="3602861"/>
            <a:ext cx="6934200" cy="4103182"/>
            <a:chOff x="9677400" y="3602861"/>
            <a:chExt cx="6934200" cy="4103182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6033871-93A0-4697-AF4D-56634D073E72}"/>
                </a:ext>
              </a:extLst>
            </p:cNvPr>
            <p:cNvSpPr txBox="1"/>
            <p:nvPr/>
          </p:nvSpPr>
          <p:spPr>
            <a:xfrm>
              <a:off x="14020800" y="3602861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s-IS" b="1" dirty="0">
                  <a:solidFill>
                    <a:srgbClr val="000000"/>
                  </a:solidFill>
                  <a:cs typeface="Calibri"/>
                  <a:sym typeface="Wingdings" panose="05000000000000000000" pitchFamily="2" charset="2"/>
                </a:rPr>
                <a:t></a:t>
              </a:r>
              <a:endParaRPr lang="pt-BR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CDA53FF-409E-4492-A036-29BA8EE3CFB0}"/>
                </a:ext>
              </a:extLst>
            </p:cNvPr>
            <p:cNvSpPr txBox="1"/>
            <p:nvPr/>
          </p:nvSpPr>
          <p:spPr>
            <a:xfrm>
              <a:off x="16230600" y="3637002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s-IS" b="1" dirty="0">
                  <a:solidFill>
                    <a:srgbClr val="000000"/>
                  </a:solidFill>
                  <a:cs typeface="Calibri"/>
                  <a:sym typeface="Wingdings" panose="05000000000000000000" pitchFamily="2" charset="2"/>
                </a:rPr>
                <a:t></a:t>
              </a:r>
              <a:endParaRPr lang="pt-BR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F7EA7A0-63B2-46D9-8780-C0AA4BFB37ED}"/>
                </a:ext>
              </a:extLst>
            </p:cNvPr>
            <p:cNvSpPr txBox="1"/>
            <p:nvPr/>
          </p:nvSpPr>
          <p:spPr>
            <a:xfrm>
              <a:off x="9677400" y="4551402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s-IS" b="1" dirty="0">
                  <a:solidFill>
                    <a:srgbClr val="000000"/>
                  </a:solidFill>
                  <a:cs typeface="Calibri"/>
                  <a:sym typeface="Wingdings" panose="05000000000000000000" pitchFamily="2" charset="2"/>
                </a:rPr>
                <a:t></a:t>
              </a:r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D13A225-9A34-4CCA-B083-D0425E46E625}"/>
                </a:ext>
              </a:extLst>
            </p:cNvPr>
            <p:cNvSpPr txBox="1"/>
            <p:nvPr/>
          </p:nvSpPr>
          <p:spPr>
            <a:xfrm>
              <a:off x="11838151" y="6438900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s-IS" b="1" dirty="0">
                  <a:solidFill>
                    <a:srgbClr val="000000"/>
                  </a:solidFill>
                  <a:cs typeface="Calibri"/>
                  <a:sym typeface="Wingdings" panose="05000000000000000000" pitchFamily="2" charset="2"/>
                </a:rPr>
                <a:t></a:t>
              </a:r>
              <a:endParaRPr lang="pt-BR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F244F86-A84E-43F4-B8A0-4EC90D6270DA}"/>
                </a:ext>
              </a:extLst>
            </p:cNvPr>
            <p:cNvSpPr txBox="1"/>
            <p:nvPr/>
          </p:nvSpPr>
          <p:spPr>
            <a:xfrm>
              <a:off x="11838151" y="7336711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s-IS" b="1" dirty="0">
                  <a:solidFill>
                    <a:srgbClr val="000000"/>
                  </a:solidFill>
                  <a:cs typeface="Calibri"/>
                  <a:sym typeface="Wingdings" panose="05000000000000000000" pitchFamily="2" charset="2"/>
                </a:rPr>
                <a:t>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3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563100"/>
            <a:ext cx="1245360" cy="521100"/>
          </a:xfrm>
          <a:prstGeom prst="rect">
            <a:avLst/>
          </a:prstGeom>
        </p:spPr>
        <p:txBody>
          <a:bodyPr/>
          <a:lstStyle/>
          <a:p>
            <a:pPr algn="ctr"/>
            <a:fld id="{6ABF3779-7145-5440-AE65-25706FE218AD}" type="slidenum">
              <a:rPr lang="pt-BR" sz="1800">
                <a:solidFill>
                  <a:schemeClr val="bg1"/>
                </a:solidFill>
              </a:rPr>
              <a:pPr algn="ctr"/>
              <a:t>2</a:t>
            </a:fld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E292A9A6-3029-4DAA-96E9-E61C6BD1A041}"/>
              </a:ext>
            </a:extLst>
          </p:cNvPr>
          <p:cNvSpPr txBox="1"/>
          <p:nvPr/>
        </p:nvSpPr>
        <p:spPr>
          <a:xfrm>
            <a:off x="1295400" y="190500"/>
            <a:ext cx="13944600" cy="891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3600" b="1" dirty="0">
                <a:solidFill>
                  <a:srgbClr val="0D416F"/>
                </a:solidFill>
                <a:latin typeface="Euphemia UCAS"/>
              </a:rPr>
              <a:t>ESTUDO DA IMAGEM DO JUDICIÁRIO BRASILEIRO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4F80E73-E952-4823-AC7A-7594D2EAFE57}"/>
              </a:ext>
            </a:extLst>
          </p:cNvPr>
          <p:cNvSpPr/>
          <p:nvPr/>
        </p:nvSpPr>
        <p:spPr>
          <a:xfrm>
            <a:off x="1295400" y="2247900"/>
            <a:ext cx="15235237" cy="700961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lIns="137160" tIns="68580" rIns="137160" bIns="68580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Esse </a:t>
            </a:r>
            <a:r>
              <a:rPr lang="pt-BR" sz="2000" b="1" dirty="0">
                <a:latin typeface="Geneva"/>
                <a:ea typeface="Microsoft YaHei Light" panose="020B0502040204020203" pitchFamily="34" charset="-122"/>
              </a:rPr>
              <a:t>Diagnóstico de Imagem</a:t>
            </a: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, encomendado pela AMB à FGV, disponibiliza à sociedade um amplo conjunto de informações sobre as percepções e expectativas a respeito da atuação do Judiciário brasileiro; a avaliação do cumprimento de suas funções de garantir os direitos individuais, coletivos e sociais, e de resolver conflitos entre cidadãos, entidades e Estado; a opinião sobre suas contribuições na construção de valores como Igualdade, Democracia, Cidadania; e a visão acerca das relações entre os Poderes da República. O Estudo, inédito em profundidade, identifica, ainda, oportunidades para o Judiciário melhorar a comunicação com os cidadãos e aumentar a aproximação com os mesmos.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Geneva"/>
              <a:ea typeface="Microsoft YaHei Light" panose="020B0502040204020203" pitchFamily="34" charset="-122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Realização: </a:t>
            </a:r>
            <a:r>
              <a:rPr lang="pt-BR" sz="2000" b="1" dirty="0">
                <a:latin typeface="Geneva"/>
                <a:ea typeface="Microsoft YaHei Light" panose="020B0502040204020203" pitchFamily="34" charset="-122"/>
              </a:rPr>
              <a:t>agosto de 2018 a dezembro de 2019.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Geneva"/>
              <a:ea typeface="Microsoft YaHei Light" panose="020B0502040204020203" pitchFamily="34" charset="-122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Utilização </a:t>
            </a:r>
            <a:r>
              <a:rPr lang="pt-BR" sz="2000" b="1" dirty="0">
                <a:latin typeface="Geneva"/>
                <a:ea typeface="Microsoft YaHei Light" panose="020B0502040204020203" pitchFamily="34" charset="-122"/>
              </a:rPr>
              <a:t>articulada de metodologias e técnicas qualitativas e quantitativas</a:t>
            </a: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, abrangendo diversos segmentos de público: </a:t>
            </a:r>
            <a:r>
              <a:rPr lang="pt-BR" sz="2000" b="1" dirty="0">
                <a:latin typeface="Geneva"/>
                <a:ea typeface="Microsoft YaHei Light" panose="020B0502040204020203" pitchFamily="34" charset="-122"/>
              </a:rPr>
              <a:t>sociedade </a:t>
            </a: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(termo usado a seguir para denominar usuários e não usuários dos serviços da Justiça, sendo os jurisdicionados demandantes e demandados); </a:t>
            </a:r>
            <a:r>
              <a:rPr lang="pt-BR" sz="2000" b="1" dirty="0">
                <a:latin typeface="Geneva"/>
                <a:ea typeface="Microsoft YaHei Light" panose="020B0502040204020203" pitchFamily="34" charset="-122"/>
              </a:rPr>
              <a:t>advogados; defensores públicos; e formadores de opinião</a:t>
            </a: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. Para tornar o Estudo ainda mais completo e abrangente, também foi investigada a </a:t>
            </a:r>
            <a:r>
              <a:rPr lang="pt-BR" sz="2000" b="1" dirty="0">
                <a:latin typeface="Geneva"/>
                <a:ea typeface="Microsoft YaHei Light" panose="020B0502040204020203" pitchFamily="34" charset="-122"/>
              </a:rPr>
              <a:t>imagem do Judiciário brasileiro nas redes sociais e na mídia internacional</a:t>
            </a:r>
            <a:r>
              <a:rPr lang="pt-BR" sz="2000" dirty="0">
                <a:latin typeface="Geneva"/>
                <a:ea typeface="Microsoft YaHei Light" panose="020B0502040204020203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21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4AD993-6E93-4531-B26E-8A342A9EA1AA}"/>
              </a:ext>
            </a:extLst>
          </p:cNvPr>
          <p:cNvSpPr txBox="1"/>
          <p:nvPr/>
        </p:nvSpPr>
        <p:spPr>
          <a:xfrm>
            <a:off x="798474" y="419100"/>
            <a:ext cx="16346526" cy="180049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NÍVEL DE INFORMAÇÃO SOBRE O </a:t>
            </a:r>
            <a:r>
              <a:rPr lang="pt-BR" sz="3600" dirty="0"/>
              <a:t>JUDICIÁRIO E TRANSMISSÃO PELA TELEVISÃO DAS SESSÕES DO STF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Sociedade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D416F"/>
              </a:solidFill>
              <a:effectLst/>
              <a:uLnTx/>
              <a:uFillTx/>
              <a:latin typeface="Euphemia UCAS"/>
              <a:ea typeface="+mn-e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83246" y="9508382"/>
            <a:ext cx="14385354" cy="71558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Quando falamos no Poder Judiciário, o(a) Sr(a) se considera uma pessoa bem informada, mais ou menos informada ou mal informada? </a:t>
            </a:r>
          </a:p>
          <a:p>
            <a:pPr>
              <a:lnSpc>
                <a:spcPts val="1500"/>
              </a:lnSpc>
              <a:defRPr/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PERGUNTA: O(a) Sr(a) diria que concorda totalmente, concorda parcialmente, discorda parcialmente ou discorda totalmente das seguintes frases: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utoShape 28" descr="Resultado de imagem para TV icone"/>
          <p:cNvSpPr>
            <a:spLocks noChangeAspect="1" noChangeArrowheads="1"/>
          </p:cNvSpPr>
          <p:nvPr/>
        </p:nvSpPr>
        <p:spPr bwMode="auto">
          <a:xfrm>
            <a:off x="233363" y="-35075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utoShape 30" descr="Resultado de imagem para TV icone"/>
          <p:cNvSpPr>
            <a:spLocks noChangeAspect="1" noChangeArrowheads="1"/>
          </p:cNvSpPr>
          <p:nvPr/>
        </p:nvSpPr>
        <p:spPr bwMode="auto">
          <a:xfrm>
            <a:off x="461963" y="-32789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32" descr="Resultado de imagem para TV icone"/>
          <p:cNvSpPr>
            <a:spLocks noChangeAspect="1" noChangeArrowheads="1"/>
          </p:cNvSpPr>
          <p:nvPr/>
        </p:nvSpPr>
        <p:spPr bwMode="auto">
          <a:xfrm>
            <a:off x="690563" y="-30503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155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EF3A341-9026-4F90-86E7-65D92FCCD5CA}"/>
              </a:ext>
            </a:extLst>
          </p:cNvPr>
          <p:cNvGrpSpPr/>
          <p:nvPr/>
        </p:nvGrpSpPr>
        <p:grpSpPr>
          <a:xfrm>
            <a:off x="2454442" y="2342516"/>
            <a:ext cx="5255192" cy="3943984"/>
            <a:chOff x="2454442" y="2342516"/>
            <a:chExt cx="5255192" cy="3943984"/>
          </a:xfrm>
        </p:grpSpPr>
        <p:sp>
          <p:nvSpPr>
            <p:cNvPr id="10" name="Retângulo 9"/>
            <p:cNvSpPr/>
            <p:nvPr/>
          </p:nvSpPr>
          <p:spPr>
            <a:xfrm>
              <a:off x="2457886" y="2342516"/>
              <a:ext cx="5108038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(%)</a:t>
              </a:r>
            </a:p>
          </p:txBody>
        </p:sp>
        <p:graphicFrame>
          <p:nvGraphicFramePr>
            <p:cNvPr id="12" name="Objeto 18">
              <a:extLst>
                <a:ext uri="{FF2B5EF4-FFF2-40B4-BE49-F238E27FC236}">
                  <a16:creationId xmlns:a16="http://schemas.microsoft.com/office/drawing/2014/main" id="{117256F9-6573-4709-8E83-0E662B12D8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358436"/>
                </p:ext>
              </p:extLst>
            </p:nvPr>
          </p:nvGraphicFramePr>
          <p:xfrm>
            <a:off x="2454442" y="2792225"/>
            <a:ext cx="5255192" cy="3494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3154C4D0-7369-4A48-9605-67A50E6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4859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A3254A39-E61D-4A8D-B412-D60D23CA9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48796"/>
              </p:ext>
            </p:extLst>
          </p:nvPr>
        </p:nvGraphicFramePr>
        <p:xfrm>
          <a:off x="1457108" y="6469681"/>
          <a:ext cx="7249859" cy="2636219"/>
        </p:xfrm>
        <a:graphic>
          <a:graphicData uri="http://schemas.openxmlformats.org/drawingml/2006/table">
            <a:tbl>
              <a:tblPr/>
              <a:tblGrid>
                <a:gridCol w="290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905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(%)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EXPERIÊNCIA COM A JUSTIÇA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USUÁRIOS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USUÁRIOS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Bem-informado(a)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81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Mais ou menos informado(a)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34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Mal informado(a)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49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NS/NR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0817E7CA-608C-4ED8-B457-071217030E3D}"/>
              </a:ext>
            </a:extLst>
          </p:cNvPr>
          <p:cNvGrpSpPr/>
          <p:nvPr/>
        </p:nvGrpSpPr>
        <p:grpSpPr>
          <a:xfrm>
            <a:off x="9753600" y="2135356"/>
            <a:ext cx="7655504" cy="6970544"/>
            <a:chOff x="9753600" y="2135356"/>
            <a:chExt cx="7655504" cy="6970544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A32B305-8D10-4852-8AA2-28759C6CEE94}"/>
                </a:ext>
              </a:extLst>
            </p:cNvPr>
            <p:cNvSpPr/>
            <p:nvPr/>
          </p:nvSpPr>
          <p:spPr>
            <a:xfrm>
              <a:off x="9906000" y="2189189"/>
              <a:ext cx="7467600" cy="1615827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“O STF DEVE PERMITIR A COBERTURA E TRANSMISSÃO PELA TELEVISÃO DA APRESENTAÇÃO DOS ARGUMENTOS ORAIS DOS SEUS MINISTROS NAS SESSÕES”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(%)</a:t>
              </a:r>
            </a:p>
          </p:txBody>
        </p:sp>
        <p:graphicFrame>
          <p:nvGraphicFramePr>
            <p:cNvPr id="17" name="Objeto 18">
              <a:extLst>
                <a:ext uri="{FF2B5EF4-FFF2-40B4-BE49-F238E27FC236}">
                  <a16:creationId xmlns:a16="http://schemas.microsoft.com/office/drawing/2014/main" id="{80D2F1BA-D5F9-4601-A973-E407159218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736016"/>
                </p:ext>
              </p:extLst>
            </p:nvPr>
          </p:nvGraphicFramePr>
          <p:xfrm>
            <a:off x="10246304" y="3695855"/>
            <a:ext cx="6786992" cy="48766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3F18642-C5FB-444D-B763-D51D3B4BBF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92162" y="5372255"/>
              <a:ext cx="676454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139322CB-BAB6-496F-A2AE-6858C7B1AFF4}"/>
                </a:ext>
              </a:extLst>
            </p:cNvPr>
            <p:cNvCxnSpPr>
              <a:cxnSpLocks/>
            </p:cNvCxnSpPr>
            <p:nvPr/>
          </p:nvCxnSpPr>
          <p:spPr>
            <a:xfrm>
              <a:off x="10474904" y="6972455"/>
              <a:ext cx="6934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CCF1390E-89EF-4648-A824-5B6008C3685A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2135356"/>
              <a:ext cx="0" cy="697054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26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4AD993-6E93-4531-B26E-8A342A9EA1AA}"/>
              </a:ext>
            </a:extLst>
          </p:cNvPr>
          <p:cNvSpPr txBox="1"/>
          <p:nvPr/>
        </p:nvSpPr>
        <p:spPr>
          <a:xfrm>
            <a:off x="798474" y="391805"/>
            <a:ext cx="16346526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FONTES DE INFORMAÇÃO SOBRE O JUDICIÁRIO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Sociedade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8286" y="9182100"/>
            <a:ext cx="14080554" cy="110030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AVALIAÇÃO CONFIANÇA 37% MUITO BEM POR DEMOCRACIA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AVALIAÇÃO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Através de quais meios o(a) Sr(a) costuma se informar mais sobre o Poder Judiciário e a Justiça? (ESTIMULADA)   (MÚLTIPLAS  RESPOSTAS)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Quando falamos no Poder Judiciário, o(a) Sr(a) se considera uma pessoa bem informada, mais ou menos informada ou mal informada? </a:t>
            </a:r>
          </a:p>
        </p:txBody>
      </p:sp>
      <p:sp>
        <p:nvSpPr>
          <p:cNvPr id="23" name="AutoShape 28" descr="Resultado de imagem para TV icone"/>
          <p:cNvSpPr>
            <a:spLocks noChangeAspect="1" noChangeArrowheads="1"/>
          </p:cNvSpPr>
          <p:nvPr/>
        </p:nvSpPr>
        <p:spPr bwMode="auto">
          <a:xfrm>
            <a:off x="233363" y="-35075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utoShape 30" descr="Resultado de imagem para TV icone"/>
          <p:cNvSpPr>
            <a:spLocks noChangeAspect="1" noChangeArrowheads="1"/>
          </p:cNvSpPr>
          <p:nvPr/>
        </p:nvSpPr>
        <p:spPr bwMode="auto">
          <a:xfrm>
            <a:off x="461963" y="-32789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32" descr="Resultado de imagem para TV icone"/>
          <p:cNvSpPr>
            <a:spLocks noChangeAspect="1" noChangeArrowheads="1"/>
          </p:cNvSpPr>
          <p:nvPr/>
        </p:nvSpPr>
        <p:spPr bwMode="auto">
          <a:xfrm>
            <a:off x="690563" y="-30503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C4203C5-55D4-4E8D-86BE-CE0263EF49EB}"/>
              </a:ext>
            </a:extLst>
          </p:cNvPr>
          <p:cNvSpPr/>
          <p:nvPr/>
        </p:nvSpPr>
        <p:spPr>
          <a:xfrm>
            <a:off x="1981200" y="1663869"/>
            <a:ext cx="6029010" cy="50783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 DE INFORMAÇÃO (%)</a:t>
            </a:r>
          </a:p>
        </p:txBody>
      </p:sp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/>
              </a:rPr>
              <a:t>17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6E9BF10-6A75-4CBA-B12E-5740B17AD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95178"/>
              </p:ext>
            </p:extLst>
          </p:nvPr>
        </p:nvGraphicFramePr>
        <p:xfrm>
          <a:off x="1371600" y="2164057"/>
          <a:ext cx="6629400" cy="6432722"/>
        </p:xfrm>
        <a:graphic>
          <a:graphicData uri="http://schemas.openxmlformats.org/drawingml/2006/table">
            <a:tbl>
              <a:tblPr/>
              <a:tblGrid>
                <a:gridCol w="274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4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A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TV 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TV aberta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56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68</a:t>
                      </a:r>
                      <a:r>
                        <a:rPr lang="mr-IN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TV fechada (por assinatura)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Internet/ Redes sociais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Sites na Internet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53</a:t>
                      </a:r>
                      <a:r>
                        <a:rPr lang="mr-IN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Portais de notícias na Internet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Redes sociais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WhatsApp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Blogs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Outros meios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Rádio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33</a:t>
                      </a:r>
                      <a:r>
                        <a:rPr lang="mr-IN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Revista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Jornal impresso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Livros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Conversas/ Ambiente de estudo ou trabalho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 escola ou universidade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0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r>
                        <a:rPr lang="mr-IN" sz="2000" b="1" i="0" u="none" strike="noStrike" dirty="0">
                          <a:solidFill>
                            <a:srgbClr val="31859C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local de trabalho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3267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Amigos/parentes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0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Nenhum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0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NS/NR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406F52D-EE07-436F-B4F3-8801BFD74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32322"/>
              </p:ext>
            </p:extLst>
          </p:nvPr>
        </p:nvGraphicFramePr>
        <p:xfrm>
          <a:off x="8458200" y="1689451"/>
          <a:ext cx="9220200" cy="6282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45087851"/>
                    </a:ext>
                  </a:extLst>
                </a:gridCol>
                <a:gridCol w="769429">
                  <a:extLst>
                    <a:ext uri="{9D8B030D-6E8A-4147-A177-3AD203B41FA5}">
                      <a16:colId xmlns:a16="http://schemas.microsoft.com/office/drawing/2014/main" val="3842378903"/>
                    </a:ext>
                  </a:extLst>
                </a:gridCol>
                <a:gridCol w="3040571">
                  <a:extLst>
                    <a:ext uri="{9D8B030D-6E8A-4147-A177-3AD203B41FA5}">
                      <a16:colId xmlns:a16="http://schemas.microsoft.com/office/drawing/2014/main" val="149489386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17216196"/>
                    </a:ext>
                  </a:extLst>
                </a:gridCol>
              </a:tblGrid>
              <a:tr h="552938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MEIOS DE INFORMAÇÃO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(%)</a:t>
                      </a:r>
                    </a:p>
                  </a:txBody>
                  <a:tcPr marL="0" marR="0" marT="0" marB="0">
                    <a:solidFill>
                      <a:srgbClr val="365F9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TOTAL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NÍVEL DE INFORMAÇÃO SOBRE O JUDICIÁRIO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515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BEM INFORMADO  + MAIS OU MENOS INFORMADO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MAL INFORMADO + NS/NR</a:t>
                      </a:r>
                    </a:p>
                  </a:txBody>
                  <a:tcPr marL="0" marR="0" marT="0" marB="0"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956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TV aberta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56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60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51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20351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TV fechada (por assinatura)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14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72511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Sites na Internet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23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32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28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Portais de notícias na Internet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16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76093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Redes sociais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31501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Whatsapp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19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60152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Blogs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70215"/>
                  </a:ext>
                </a:extLst>
              </a:tr>
              <a:tr h="221228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Rádio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13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96292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Revista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11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13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03860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Jornal impresso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7467"/>
                  </a:ext>
                </a:extLst>
              </a:tr>
              <a:tr h="191997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Livros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45338"/>
                  </a:ext>
                </a:extLst>
              </a:tr>
              <a:tr h="586536">
                <a:tc>
                  <a:txBody>
                    <a:bodyPr/>
                    <a:lstStyle/>
                    <a:p>
                      <a:pPr algn="l" fontAlgn="t">
                        <a:lnSpc>
                          <a:spcPts val="1400"/>
                        </a:lnSpc>
                      </a:pP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Na escola ou universidade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532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 local de trabalho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22965"/>
                  </a:ext>
                </a:extLst>
              </a:tr>
              <a:tr h="194486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Amigos/parentes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DD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652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154C4D0-7369-4A48-9605-67A50E6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4859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BB5477-66D5-4312-A2D0-EFFBDDFAE25C}"/>
              </a:ext>
            </a:extLst>
          </p:cNvPr>
          <p:cNvSpPr txBox="1"/>
          <p:nvPr/>
        </p:nvSpPr>
        <p:spPr>
          <a:xfrm>
            <a:off x="16642927" y="461657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85203B-027B-46EF-8738-8D544F0C7DED}"/>
              </a:ext>
            </a:extLst>
          </p:cNvPr>
          <p:cNvSpPr txBox="1"/>
          <p:nvPr/>
        </p:nvSpPr>
        <p:spPr>
          <a:xfrm>
            <a:off x="16642927" y="2739127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BAC723-F3FA-411E-93DA-2E890BF27291}"/>
              </a:ext>
            </a:extLst>
          </p:cNvPr>
          <p:cNvSpPr txBox="1"/>
          <p:nvPr/>
        </p:nvSpPr>
        <p:spPr>
          <a:xfrm>
            <a:off x="13934366" y="273912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678A26-A849-48AE-9EA7-375C8753C69B}"/>
              </a:ext>
            </a:extLst>
          </p:cNvPr>
          <p:cNvSpPr txBox="1"/>
          <p:nvPr/>
        </p:nvSpPr>
        <p:spPr>
          <a:xfrm>
            <a:off x="13934367" y="332440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4AD993-6E93-4531-B26E-8A342A9EA1AA}"/>
              </a:ext>
            </a:extLst>
          </p:cNvPr>
          <p:cNvSpPr txBox="1"/>
          <p:nvPr/>
        </p:nvSpPr>
        <p:spPr>
          <a:xfrm>
            <a:off x="950874" y="419100"/>
            <a:ext cx="16346526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FONTES DE INFORMAÇÃO SOBRE O JUDICIÁRIO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Sociedade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D416F"/>
              </a:solidFill>
              <a:effectLst/>
              <a:uLnTx/>
              <a:uFillTx/>
              <a:latin typeface="Euphemia UCAS"/>
              <a:ea typeface="+mn-e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90626" y="9398597"/>
            <a:ext cx="13630273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Através de quais meios o(a) Sr(a) costuma se informar mais sobre o Poder Judiciário e a Justiça? (ESTIMULADA)   (MÚLTIPLAS  RESPOSTAS)</a:t>
            </a:r>
          </a:p>
        </p:txBody>
      </p:sp>
      <p:sp>
        <p:nvSpPr>
          <p:cNvPr id="23" name="AutoShape 28" descr="Resultado de imagem para TV icone"/>
          <p:cNvSpPr>
            <a:spLocks noChangeAspect="1" noChangeArrowheads="1"/>
          </p:cNvSpPr>
          <p:nvPr/>
        </p:nvSpPr>
        <p:spPr bwMode="auto">
          <a:xfrm>
            <a:off x="233363" y="-35075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utoShape 30" descr="Resultado de imagem para TV icone"/>
          <p:cNvSpPr>
            <a:spLocks noChangeAspect="1" noChangeArrowheads="1"/>
          </p:cNvSpPr>
          <p:nvPr/>
        </p:nvSpPr>
        <p:spPr bwMode="auto">
          <a:xfrm>
            <a:off x="461963" y="-32789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32" descr="Resultado de imagem para TV icone"/>
          <p:cNvSpPr>
            <a:spLocks noChangeAspect="1" noChangeArrowheads="1"/>
          </p:cNvSpPr>
          <p:nvPr/>
        </p:nvSpPr>
        <p:spPr bwMode="auto">
          <a:xfrm>
            <a:off x="690563" y="-3050382"/>
            <a:ext cx="7315200" cy="7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54C4D0-7369-4A48-9605-67A50E6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4859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87355"/>
              </p:ext>
            </p:extLst>
          </p:nvPr>
        </p:nvGraphicFramePr>
        <p:xfrm>
          <a:off x="1143000" y="2197425"/>
          <a:ext cx="16335645" cy="6562433"/>
        </p:xfrm>
        <a:graphic>
          <a:graphicData uri="http://schemas.openxmlformats.org/drawingml/2006/table">
            <a:tbl>
              <a:tblPr/>
              <a:tblGrid>
                <a:gridCol w="2503029">
                  <a:extLst>
                    <a:ext uri="{9D8B030D-6E8A-4147-A177-3AD203B41FA5}">
                      <a16:colId xmlns:a16="http://schemas.microsoft.com/office/drawing/2014/main" val="1763819634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1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27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65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29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37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328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522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8100" marR="381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SEXO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IDADE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INSTRUÇÃO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RENDA FAMILIAR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 A 24 </a:t>
                      </a: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A 44 </a:t>
                      </a: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 A 59 </a:t>
                      </a: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 ANOS </a:t>
                      </a: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 MAIS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FUNDA-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MENTAL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ENSINO MÉDIO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SUPE-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RIOR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ATÉ 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SM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MAIS DE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A 5 SM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MAIS  DE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 SM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38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TV</a:t>
                      </a:r>
                    </a:p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TV aberta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TV fechada (por assinatura)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38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Internet / Redes Sociais</a:t>
                      </a:r>
                    </a:p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Sites na Internet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Portais de notícias na Internet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Redes sociais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Whatsapp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Blogs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3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Outros Meios</a:t>
                      </a:r>
                    </a:p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Rádio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Revista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Jornal impresso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Livros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5982"/>
                  </a:ext>
                </a:extLst>
              </a:tr>
              <a:tr h="381138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Conversas/ Ambiente de estudo ou trabalho</a:t>
                      </a:r>
                    </a:p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 escola ou universidade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 local de trabalho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138">
                <a:tc vMerge="1"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Amigos/parentes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D01D672A-A577-4FFD-8A96-E5F93E5C1128}"/>
              </a:ext>
            </a:extLst>
          </p:cNvPr>
          <p:cNvSpPr txBox="1"/>
          <p:nvPr/>
        </p:nvSpPr>
        <p:spPr>
          <a:xfrm>
            <a:off x="11506200" y="598170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D6A7A49-0194-4CDA-93B1-73EEEE385DB6}"/>
              </a:ext>
            </a:extLst>
          </p:cNvPr>
          <p:cNvSpPr txBox="1"/>
          <p:nvPr/>
        </p:nvSpPr>
        <p:spPr>
          <a:xfrm>
            <a:off x="11504459" y="336412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3B04EBA-DEF8-4D3D-8798-33E5028E7C53}"/>
              </a:ext>
            </a:extLst>
          </p:cNvPr>
          <p:cNvSpPr txBox="1"/>
          <p:nvPr/>
        </p:nvSpPr>
        <p:spPr>
          <a:xfrm>
            <a:off x="12496800" y="598170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8D3114-BF9D-4602-8372-C4C8E1232303}"/>
              </a:ext>
            </a:extLst>
          </p:cNvPr>
          <p:cNvSpPr txBox="1"/>
          <p:nvPr/>
        </p:nvSpPr>
        <p:spPr>
          <a:xfrm>
            <a:off x="12493318" y="336412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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1C0EE96-24F1-4ED0-BDB2-CC68ED3FF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533441"/>
              </p:ext>
            </p:extLst>
          </p:nvPr>
        </p:nvGraphicFramePr>
        <p:xfrm>
          <a:off x="-304800" y="3644175"/>
          <a:ext cx="6227250" cy="411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874674" y="9606960"/>
            <a:ext cx="14122893" cy="52322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Pelo que o(a) Sr(a) lembra ou ouviu falar, as notícias divulgadas recentemente sobre o Poder Judiciário, juízes e membros da Justiça na televisão, nos jornais, na rádio e na internet são mais favoráveis ou mais desfavoráveis?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C350129-7265-46F3-8DE1-CF718218E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94066"/>
              </p:ext>
            </p:extLst>
          </p:nvPr>
        </p:nvGraphicFramePr>
        <p:xfrm>
          <a:off x="4799032" y="1790700"/>
          <a:ext cx="4137663" cy="5628172"/>
        </p:xfrm>
        <a:graphic>
          <a:graphicData uri="http://schemas.openxmlformats.org/drawingml/2006/table">
            <a:tbl>
              <a:tblPr/>
              <a:tblGrid>
                <a:gridCol w="127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178">
                <a:tc gridSpan="3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endParaRPr lang="pt-BR" sz="2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927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AVALIAÇÃO DA ATUAÇÃO 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DO JUDICIÁRIO (%)</a:t>
                      </a:r>
                    </a:p>
                  </a:txBody>
                  <a:tcPr marL="14288" marR="14288" marT="14288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21548"/>
                  </a:ext>
                </a:extLst>
              </a:tr>
              <a:tr h="562927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ÓTIMA /</a:t>
                      </a:r>
                      <a:r>
                        <a:rPr lang="pt-BR" sz="16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BOA</a:t>
                      </a:r>
                    </a:p>
                  </a:txBody>
                  <a:tcPr marL="14288" marR="14288" marT="14288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REGULAR 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RUIM / PÉSSIMA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rgbClr val="0D41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14288" marR="14288" marT="1428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8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rgbClr val="0D41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4288" marR="14288" marT="1428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941850"/>
                  </a:ext>
                </a:extLst>
              </a:tr>
              <a:tr h="9650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rgbClr val="0D41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4288" marR="14288" marT="1428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rgbClr val="0D41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4288" marR="14288" marT="14288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049399"/>
                  </a:ext>
                </a:extLst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14131" y="4764597"/>
            <a:ext cx="87789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-6644" y="5687884"/>
            <a:ext cx="87789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1643" y="6611171"/>
            <a:ext cx="87789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18">
            <a:extLst>
              <a:ext uri="{FF2B5EF4-FFF2-40B4-BE49-F238E27FC236}">
                <a16:creationId xmlns:a16="http://schemas.microsoft.com/office/drawing/2014/main" id="{B750FE7D-A428-4852-9242-35F7811B0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163570"/>
              </p:ext>
            </p:extLst>
          </p:nvPr>
        </p:nvGraphicFramePr>
        <p:xfrm>
          <a:off x="9535480" y="3077488"/>
          <a:ext cx="7997045" cy="53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BDEDAE9-5411-401C-A5D5-2D087E7356E3}"/>
              </a:ext>
            </a:extLst>
          </p:cNvPr>
          <p:cNvCxnSpPr>
            <a:cxnSpLocks/>
          </p:cNvCxnSpPr>
          <p:nvPr/>
        </p:nvCxnSpPr>
        <p:spPr>
          <a:xfrm>
            <a:off x="9548543" y="4780964"/>
            <a:ext cx="7846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3F68589-4A4A-4E28-9EF8-FCDBEBBE8F34}"/>
              </a:ext>
            </a:extLst>
          </p:cNvPr>
          <p:cNvCxnSpPr>
            <a:cxnSpLocks/>
          </p:cNvCxnSpPr>
          <p:nvPr/>
        </p:nvCxnSpPr>
        <p:spPr>
          <a:xfrm>
            <a:off x="9480255" y="5697088"/>
            <a:ext cx="79143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7D43FDAE-DE02-458C-8B4D-FADA0A7C6240}"/>
              </a:ext>
            </a:extLst>
          </p:cNvPr>
          <p:cNvCxnSpPr>
            <a:cxnSpLocks/>
          </p:cNvCxnSpPr>
          <p:nvPr/>
        </p:nvCxnSpPr>
        <p:spPr>
          <a:xfrm>
            <a:off x="9548543" y="6557940"/>
            <a:ext cx="79839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A6920DD4-6D5F-419F-8F6C-DEA3EAE91163}"/>
              </a:ext>
            </a:extLst>
          </p:cNvPr>
          <p:cNvSpPr/>
          <p:nvPr/>
        </p:nvSpPr>
        <p:spPr>
          <a:xfrm>
            <a:off x="1731940" y="2436844"/>
            <a:ext cx="2535260" cy="50783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 (%)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8D1E554-A84D-425C-8F47-B6C324E3C785}"/>
              </a:ext>
            </a:extLst>
          </p:cNvPr>
          <p:cNvSpPr/>
          <p:nvPr/>
        </p:nvSpPr>
        <p:spPr>
          <a:xfrm>
            <a:off x="10668000" y="2436844"/>
            <a:ext cx="6033969" cy="50783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ADVOGADOS E DEFENSORES PÚBLICOS (%)</a:t>
            </a:r>
          </a:p>
        </p:txBody>
      </p:sp>
      <p:sp>
        <p:nvSpPr>
          <p:cNvPr id="16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B6D803A-8A16-4F86-A897-0DAA566B14B9}"/>
              </a:ext>
            </a:extLst>
          </p:cNvPr>
          <p:cNvSpPr txBox="1"/>
          <p:nvPr/>
        </p:nvSpPr>
        <p:spPr>
          <a:xfrm>
            <a:off x="874674" y="571500"/>
            <a:ext cx="16346526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lvl="0">
              <a:defRPr/>
            </a:pPr>
            <a:r>
              <a:rPr lang="pt-BR" sz="3600" dirty="0"/>
              <a:t>PERCEPÇÃO DE NOTÍCIAS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SOBRE O JUDICIÁRIO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A52C7AE-1DA3-4F3A-A330-5BCD03E0A169}"/>
              </a:ext>
            </a:extLst>
          </p:cNvPr>
          <p:cNvCxnSpPr>
            <a:cxnSpLocks/>
          </p:cNvCxnSpPr>
          <p:nvPr/>
        </p:nvCxnSpPr>
        <p:spPr>
          <a:xfrm>
            <a:off x="9296400" y="2578850"/>
            <a:ext cx="0" cy="5177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8" grpId="0">
        <p:bldAsOne/>
      </p:bldGraphic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EE767742-4AA8-46EC-98A1-38F8132F7F6E}"/>
              </a:ext>
            </a:extLst>
          </p:cNvPr>
          <p:cNvSpPr txBox="1"/>
          <p:nvPr/>
        </p:nvSpPr>
        <p:spPr>
          <a:xfrm>
            <a:off x="914400" y="472707"/>
            <a:ext cx="8458200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O JUDICIÁRIO NAS MÍDIAS SOCIAIS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C5CE84B-B0A5-4A74-9933-EB61DD2D4DED}"/>
              </a:ext>
            </a:extLst>
          </p:cNvPr>
          <p:cNvGrpSpPr/>
          <p:nvPr/>
        </p:nvGrpSpPr>
        <p:grpSpPr>
          <a:xfrm>
            <a:off x="2971800" y="1519494"/>
            <a:ext cx="6760630" cy="8023014"/>
            <a:chOff x="2971800" y="1519494"/>
            <a:chExt cx="6760630" cy="802301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5C261FD-E495-473D-BC43-9574F86C66F1}"/>
                </a:ext>
              </a:extLst>
            </p:cNvPr>
            <p:cNvSpPr txBox="1"/>
            <p:nvPr/>
          </p:nvSpPr>
          <p:spPr>
            <a:xfrm>
              <a:off x="3533930" y="8665345"/>
              <a:ext cx="3778559" cy="8771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137160" tIns="68580" rIns="137160" bIns="6858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* Capturados 9 milhões de tweets sobre o Judiciário e 37 milhões de engajamentos em posts sobre o Judiciário no Facebook.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75ED0117-D1FB-4726-AAE1-2A948004005C}"/>
                </a:ext>
              </a:extLst>
            </p:cNvPr>
            <p:cNvSpPr txBox="1"/>
            <p:nvPr/>
          </p:nvSpPr>
          <p:spPr>
            <a:xfrm>
              <a:off x="3699636" y="2704780"/>
              <a:ext cx="3077961" cy="1431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37160" tIns="68580" rIns="137160" bIns="6858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D416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O STF concentrou mais da metade do engajamento das redes sociais sobre o </a:t>
              </a:r>
              <a:r>
                <a:rPr kumimoji="0" lang="pt-BR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D416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Judiciário.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aphicFrame>
          <p:nvGraphicFramePr>
            <p:cNvPr id="24" name="Chart 12">
              <a:extLst>
                <a:ext uri="{FF2B5EF4-FFF2-40B4-BE49-F238E27FC236}">
                  <a16:creationId xmlns:a16="http://schemas.microsoft.com/office/drawing/2014/main" id="{37275D2C-E0F0-41E5-B835-3780668F4B9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971800" y="4244355"/>
            <a:ext cx="4661410" cy="3823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74B088E7-366B-4AAE-BC9F-1F1C0F92C737}"/>
                </a:ext>
              </a:extLst>
            </p:cNvPr>
            <p:cNvSpPr txBox="1"/>
            <p:nvPr/>
          </p:nvSpPr>
          <p:spPr>
            <a:xfrm>
              <a:off x="3491295" y="1519494"/>
              <a:ext cx="6241135" cy="877163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>
              <a:defPPr>
                <a:defRPr lang="en-US"/>
              </a:defPPr>
              <a:lvl1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 panose="020F0502020204030204" pitchFamily="34" charset="0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Engajamento total das postagens*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Agosto/ 2019 </a:t>
              </a:r>
            </a:p>
          </p:txBody>
        </p:sp>
      </p:grpSp>
      <p:sp>
        <p:nvSpPr>
          <p:cNvPr id="26" name="Espaço Reservado para Número de Slide 6">
            <a:extLst>
              <a:ext uri="{FF2B5EF4-FFF2-40B4-BE49-F238E27FC236}">
                <a16:creationId xmlns:a16="http://schemas.microsoft.com/office/drawing/2014/main" id="{E07367D1-7EE9-45D5-A9FD-2FBABF5A336B}"/>
              </a:ext>
            </a:extLst>
          </p:cNvPr>
          <p:cNvSpPr txBox="1">
            <a:spLocks/>
          </p:cNvSpPr>
          <p:nvPr/>
        </p:nvSpPr>
        <p:spPr>
          <a:xfrm>
            <a:off x="17145000" y="97155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6818A09-E366-4E0D-91E4-6F62C500528B}"/>
              </a:ext>
            </a:extLst>
          </p:cNvPr>
          <p:cNvGrpSpPr/>
          <p:nvPr/>
        </p:nvGrpSpPr>
        <p:grpSpPr>
          <a:xfrm>
            <a:off x="8991600" y="1519494"/>
            <a:ext cx="7696200" cy="8196006"/>
            <a:chOff x="8991600" y="1519494"/>
            <a:chExt cx="7696200" cy="819600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11DD9C74-04B8-41C9-930D-75F89D635248}"/>
                </a:ext>
              </a:extLst>
            </p:cNvPr>
            <p:cNvGrpSpPr/>
            <p:nvPr/>
          </p:nvGrpSpPr>
          <p:grpSpPr>
            <a:xfrm>
              <a:off x="8991600" y="1519494"/>
              <a:ext cx="7696200" cy="8196005"/>
              <a:chOff x="8991600" y="1519494"/>
              <a:chExt cx="7162800" cy="8196005"/>
            </a:xfrm>
          </p:grpSpPr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CC3EE456-2386-49A7-87B1-4EEB2E9E4577}"/>
                  </a:ext>
                </a:extLst>
              </p:cNvPr>
              <p:cNvGrpSpPr/>
              <p:nvPr/>
            </p:nvGrpSpPr>
            <p:grpSpPr>
              <a:xfrm>
                <a:off x="8991600" y="1519494"/>
                <a:ext cx="7162800" cy="8196005"/>
                <a:chOff x="8991600" y="1519494"/>
                <a:chExt cx="7162800" cy="8196005"/>
              </a:xfrm>
            </p:grpSpPr>
            <p:graphicFrame>
              <p:nvGraphicFramePr>
                <p:cNvPr id="19" name="Chart 21">
                  <a:extLst>
                    <a:ext uri="{FF2B5EF4-FFF2-40B4-BE49-F238E27FC236}">
                      <a16:creationId xmlns:a16="http://schemas.microsoft.com/office/drawing/2014/main" id="{F43B4431-2AA1-4738-9FF3-05025098237A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8991600" y="3072660"/>
                <a:ext cx="6454090" cy="664283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17" name="TextBox 10">
                  <a:extLst>
                    <a:ext uri="{FF2B5EF4-FFF2-40B4-BE49-F238E27FC236}">
                      <a16:creationId xmlns:a16="http://schemas.microsoft.com/office/drawing/2014/main" id="{25AF4811-FDEB-4BC1-B6B4-D30B8DEBCABB}"/>
                    </a:ext>
                  </a:extLst>
                </p:cNvPr>
                <p:cNvSpPr txBox="1"/>
                <p:nvPr/>
              </p:nvSpPr>
              <p:spPr>
                <a:xfrm>
                  <a:off x="10573783" y="1519494"/>
                  <a:ext cx="5580617" cy="877163"/>
                </a:xfrm>
                <a:prstGeom prst="rect">
                  <a:avLst/>
                </a:prstGeom>
                <a:noFill/>
              </p:spPr>
              <p:txBody>
                <a:bodyPr wrap="square" lIns="137160" tIns="68580" rIns="137160" bIns="68580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rPr>
                    <a:t>Postagens sobre o STF </a:t>
                  </a:r>
                  <a:r>
                    <a:rPr kumimoji="0" lang="pt-B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rPr>
                    <a:t>[Facebook e Twitter]*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EE12B628-9F7C-4146-8FD8-111524DFB326}"/>
                  </a:ext>
                </a:extLst>
              </p:cNvPr>
              <p:cNvSpPr txBox="1"/>
              <p:nvPr/>
            </p:nvSpPr>
            <p:spPr>
              <a:xfrm>
                <a:off x="10596178" y="2007001"/>
                <a:ext cx="2568785" cy="507831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Agosto/ 2019 (%)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F5648191-7DDE-4B01-A3EE-3D63484F213A}"/>
                </a:ext>
              </a:extLst>
            </p:cNvPr>
            <p:cNvSpPr txBox="1"/>
            <p:nvPr/>
          </p:nvSpPr>
          <p:spPr>
            <a:xfrm>
              <a:off x="10972800" y="9315390"/>
              <a:ext cx="45720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Positivos              Negativos             Neutros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0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4AD993-6E93-4531-B26E-8A342A9EA1AA}"/>
              </a:ext>
            </a:extLst>
          </p:cNvPr>
          <p:cNvSpPr txBox="1"/>
          <p:nvPr/>
        </p:nvSpPr>
        <p:spPr>
          <a:xfrm>
            <a:off x="870402" y="419100"/>
            <a:ext cx="18027198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AUDIÊNCIA E AVALIAÇÃO DA TV JUSTIÇA</a:t>
            </a:r>
          </a:p>
        </p:txBody>
      </p:sp>
      <p:sp>
        <p:nvSpPr>
          <p:cNvPr id="2" name="Retângulo 1"/>
          <p:cNvSpPr/>
          <p:nvPr/>
        </p:nvSpPr>
        <p:spPr>
          <a:xfrm>
            <a:off x="870402" y="9606290"/>
            <a:ext cx="15905753" cy="52322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O(A) Sr(a.) assiste ou já assistiu à TV Justiça, nunca assistiu mas ouviu falar, ou não conhece a TV Justiça?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(PARA QUEM CONHECE E JÁ ASSISTIU À TV JUSTIÇA) O(A) Sr(a) avalia a TV Justiça como: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9E53D1-FC82-4A6C-B9BA-5905B3D40641}"/>
              </a:ext>
            </a:extLst>
          </p:cNvPr>
          <p:cNvGrpSpPr/>
          <p:nvPr/>
        </p:nvGrpSpPr>
        <p:grpSpPr>
          <a:xfrm>
            <a:off x="922651" y="5492629"/>
            <a:ext cx="16679549" cy="4527671"/>
            <a:chOff x="922651" y="5492629"/>
            <a:chExt cx="16679549" cy="4527671"/>
          </a:xfrm>
        </p:grpSpPr>
        <p:graphicFrame>
          <p:nvGraphicFramePr>
            <p:cNvPr id="25" name="Objeto 18">
              <a:extLst>
                <a:ext uri="{FF2B5EF4-FFF2-40B4-BE49-F238E27FC236}">
                  <a16:creationId xmlns:a16="http://schemas.microsoft.com/office/drawing/2014/main" id="{ABB78896-637D-4884-B2BC-1B0ABC591D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07404"/>
                </p:ext>
              </p:extLst>
            </p:nvPr>
          </p:nvGraphicFramePr>
          <p:xfrm>
            <a:off x="3527853" y="5568829"/>
            <a:ext cx="7140147" cy="4146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Objeto 18">
              <a:extLst>
                <a:ext uri="{FF2B5EF4-FFF2-40B4-BE49-F238E27FC236}">
                  <a16:creationId xmlns:a16="http://schemas.microsoft.com/office/drawing/2014/main" id="{7AC33C53-0BF4-4C99-9F33-BE014596EA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786936"/>
                </p:ext>
              </p:extLst>
            </p:nvPr>
          </p:nvGraphicFramePr>
          <p:xfrm>
            <a:off x="10462053" y="5492629"/>
            <a:ext cx="7140147" cy="4527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7AF9F03B-3B51-44D8-AD88-1C5FCE0AD1C9}"/>
                </a:ext>
              </a:extLst>
            </p:cNvPr>
            <p:cNvSpPr/>
            <p:nvPr/>
          </p:nvSpPr>
          <p:spPr>
            <a:xfrm>
              <a:off x="922651" y="5986671"/>
              <a:ext cx="3268349" cy="1523494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ADVOGADOS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DEFENSORES PÚBLICOS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F12F95D-0355-4976-BDE3-214630DE3278}"/>
              </a:ext>
            </a:extLst>
          </p:cNvPr>
          <p:cNvGrpSpPr/>
          <p:nvPr/>
        </p:nvGrpSpPr>
        <p:grpSpPr>
          <a:xfrm>
            <a:off x="-1431298" y="1380755"/>
            <a:ext cx="18652498" cy="4718928"/>
            <a:chOff x="-1431298" y="1380755"/>
            <a:chExt cx="18652498" cy="4718928"/>
          </a:xfrm>
        </p:grpSpPr>
        <p:sp>
          <p:nvSpPr>
            <p:cNvPr id="19" name="Retângulo 18"/>
            <p:cNvSpPr/>
            <p:nvPr/>
          </p:nvSpPr>
          <p:spPr>
            <a:xfrm>
              <a:off x="2230496" y="1380755"/>
              <a:ext cx="7298698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AUDIÊNCIA DECLARADA À TV JUSTIÇA (%) 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0627085" y="1409700"/>
              <a:ext cx="4721295" cy="507831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AVALIAÇÃO DA TV JUSTIÇA (%)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AE544EC-CADF-499B-9AFF-009DA8A5C19F}"/>
                </a:ext>
              </a:extLst>
            </p:cNvPr>
            <p:cNvSpPr/>
            <p:nvPr/>
          </p:nvSpPr>
          <p:spPr>
            <a:xfrm>
              <a:off x="-1431298" y="2256929"/>
              <a:ext cx="7298698" cy="600164"/>
            </a:xfrm>
            <a:prstGeom prst="rect">
              <a:avLst/>
            </a:prstGeom>
          </p:spPr>
          <p:txBody>
            <a:bodyPr wrap="square" lIns="137160" tIns="68580" rIns="137160" bIns="6858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000" b="1" dirty="0">
                  <a:solidFill>
                    <a:prstClr val="black"/>
                  </a:solidFill>
                  <a:latin typeface="Calibri"/>
                </a:rPr>
                <a:t>SOCIEDADE</a:t>
              </a:r>
            </a:p>
          </p:txBody>
        </p:sp>
        <p:graphicFrame>
          <p:nvGraphicFramePr>
            <p:cNvPr id="15" name="Objeto 18">
              <a:extLst>
                <a:ext uri="{FF2B5EF4-FFF2-40B4-BE49-F238E27FC236}">
                  <a16:creationId xmlns:a16="http://schemas.microsoft.com/office/drawing/2014/main" id="{42D6BFA4-54DE-4853-8634-6779ED5537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87000" y="1803524"/>
            <a:ext cx="4564538" cy="3962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8269401-2F1A-4457-8234-0803833BD2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602" y="5492629"/>
              <a:ext cx="16274598" cy="8250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to 18">
              <a:extLst>
                <a:ext uri="{FF2B5EF4-FFF2-40B4-BE49-F238E27FC236}">
                  <a16:creationId xmlns:a16="http://schemas.microsoft.com/office/drawing/2014/main" id="{935B8049-7DB8-4BFE-B485-EDEDD8A183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3359" y="1469764"/>
            <a:ext cx="7696199" cy="4629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7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87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563100"/>
            <a:ext cx="1245360" cy="521100"/>
          </a:xfrm>
          <a:prstGeom prst="rect">
            <a:avLst/>
          </a:prstGeom>
        </p:spPr>
        <p:txBody>
          <a:bodyPr/>
          <a:lstStyle/>
          <a:p>
            <a:pPr algn="ctr"/>
            <a:fld id="{6ABF3779-7145-5440-AE65-25706FE218AD}" type="slidenum">
              <a:rPr lang="pt-BR" sz="1800">
                <a:solidFill>
                  <a:schemeClr val="bg1"/>
                </a:solidFill>
              </a:rPr>
              <a:pPr algn="ctr"/>
              <a:t>3</a:t>
            </a:fld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4" name="AutoShape 16" descr="Resultado de imagem para GRAFICO ICON">
            <a:extLst>
              <a:ext uri="{FF2B5EF4-FFF2-40B4-BE49-F238E27FC236}">
                <a16:creationId xmlns:a16="http://schemas.microsoft.com/office/drawing/2014/main" id="{BF242991-D1FB-4542-9966-3C6D3EDA0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3" y="119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18" descr="Resultado de imagem para GRAFICO ICON">
            <a:extLst>
              <a:ext uri="{FF2B5EF4-FFF2-40B4-BE49-F238E27FC236}">
                <a16:creationId xmlns:a16="http://schemas.microsoft.com/office/drawing/2014/main" id="{1DF9DA73-5A9A-4C75-9E5A-981400EEC0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563" y="2405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" name="AutoShape 16" descr="Resultado de imagem para GRAFICO ICON">
            <a:extLst>
              <a:ext uri="{FF2B5EF4-FFF2-40B4-BE49-F238E27FC236}">
                <a16:creationId xmlns:a16="http://schemas.microsoft.com/office/drawing/2014/main" id="{3C6F7CF5-4F5F-4B02-A371-CB973EC58D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3" y="119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9" name="AutoShape 18" descr="Resultado de imagem para GRAFICO ICON">
            <a:extLst>
              <a:ext uri="{FF2B5EF4-FFF2-40B4-BE49-F238E27FC236}">
                <a16:creationId xmlns:a16="http://schemas.microsoft.com/office/drawing/2014/main" id="{8606C4C6-98DE-4920-8AD9-24D0E87C6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563" y="2405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AutoShape 20" descr="Resultado de imagem para GRAFICO ICON">
            <a:extLst>
              <a:ext uri="{FF2B5EF4-FFF2-40B4-BE49-F238E27FC236}">
                <a16:creationId xmlns:a16="http://schemas.microsoft.com/office/drawing/2014/main" id="{77A77AF4-71ED-40FF-95DE-D3BA42703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9163" y="4691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4192E94-248B-458A-ABA4-0F3F73A9D258}"/>
              </a:ext>
            </a:extLst>
          </p:cNvPr>
          <p:cNvSpPr txBox="1"/>
          <p:nvPr/>
        </p:nvSpPr>
        <p:spPr>
          <a:xfrm>
            <a:off x="1071563" y="323300"/>
            <a:ext cx="13944600" cy="891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3600" b="1" dirty="0">
                <a:solidFill>
                  <a:srgbClr val="0D416F"/>
                </a:solidFill>
                <a:latin typeface="Euphemia UCAS"/>
              </a:rPr>
              <a:t>TIMELINE E METODOLOGIA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2E1017-4479-475E-937F-E9217EC9A549}"/>
              </a:ext>
            </a:extLst>
          </p:cNvPr>
          <p:cNvCxnSpPr>
            <a:cxnSpLocks/>
          </p:cNvCxnSpPr>
          <p:nvPr/>
        </p:nvCxnSpPr>
        <p:spPr>
          <a:xfrm>
            <a:off x="1151774" y="2327484"/>
            <a:ext cx="1645042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5B35ADEB-D72E-4BD5-A488-5A797F72A7B7}"/>
              </a:ext>
            </a:extLst>
          </p:cNvPr>
          <p:cNvSpPr/>
          <p:nvPr/>
        </p:nvSpPr>
        <p:spPr>
          <a:xfrm>
            <a:off x="1071563" y="2145458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8F39B4A8-80F1-4523-A644-0A1A412F4D32}"/>
              </a:ext>
            </a:extLst>
          </p:cNvPr>
          <p:cNvSpPr/>
          <p:nvPr/>
        </p:nvSpPr>
        <p:spPr>
          <a:xfrm>
            <a:off x="10134600" y="2145458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779DC813-E261-4003-A3A3-C427DE0E718C}"/>
              </a:ext>
            </a:extLst>
          </p:cNvPr>
          <p:cNvSpPr/>
          <p:nvPr/>
        </p:nvSpPr>
        <p:spPr>
          <a:xfrm>
            <a:off x="4800600" y="2145458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22D89132-1FB2-4CF3-B5C2-C39B4A415331}"/>
              </a:ext>
            </a:extLst>
          </p:cNvPr>
          <p:cNvSpPr/>
          <p:nvPr/>
        </p:nvSpPr>
        <p:spPr>
          <a:xfrm>
            <a:off x="15087600" y="2145458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AB08F3D3-E546-43D3-9463-A39A004616C1}"/>
              </a:ext>
            </a:extLst>
          </p:cNvPr>
          <p:cNvSpPr/>
          <p:nvPr/>
        </p:nvSpPr>
        <p:spPr>
          <a:xfrm>
            <a:off x="7315200" y="2145458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FA53E48-D1DD-4D3A-8949-E055691289F5}"/>
              </a:ext>
            </a:extLst>
          </p:cNvPr>
          <p:cNvSpPr/>
          <p:nvPr/>
        </p:nvSpPr>
        <p:spPr>
          <a:xfrm>
            <a:off x="1828800" y="4460524"/>
            <a:ext cx="2987091" cy="4111895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alt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PESQUISA QUALITATIVA COM </a:t>
            </a:r>
            <a:r>
              <a:rPr lang="pt-BR" altLang="pt-BR" sz="1500" b="1" dirty="0">
                <a:latin typeface="Geneva"/>
                <a:ea typeface="Microsoft YaHei Light" panose="020B0502040204020203" pitchFamily="34" charset="-122"/>
              </a:rPr>
              <a:t>POPULAÇÃO: 50 FOCUS GROUPS COM </a:t>
            </a:r>
            <a:r>
              <a:rPr lang="pt-BR" sz="1500" b="1" dirty="0">
                <a:latin typeface="Geneva"/>
                <a:ea typeface="Microsoft YaHei Light" panose="020B0502040204020203" pitchFamily="34" charset="-122"/>
              </a:rPr>
              <a:t>USUÁRIOS (DEMANDANTES E DEMANDADOS)  E NÃO-USUÁRIOS DA JUSTIÇA.</a:t>
            </a:r>
            <a:endParaRPr lang="pt-BR" altLang="pt-BR" sz="1500" dirty="0">
              <a:latin typeface="Geneva"/>
              <a:ea typeface="Microsoft YaHei Light" panose="020B0502040204020203" pitchFamily="34" charset="-122"/>
              <a:cs typeface="Geneva"/>
            </a:endParaRPr>
          </a:p>
          <a:p>
            <a:pPr>
              <a:lnSpc>
                <a:spcPts val="2400"/>
              </a:lnSpc>
            </a:pPr>
            <a:endParaRPr lang="pt-BR" altLang="pt-BR" sz="1500" dirty="0">
              <a:latin typeface="Geneva"/>
              <a:ea typeface="Microsoft YaHei Light" panose="020B0502040204020203" pitchFamily="34" charset="-122"/>
              <a:cs typeface="Geneva"/>
            </a:endParaRPr>
          </a:p>
          <a:p>
            <a:pPr>
              <a:lnSpc>
                <a:spcPts val="2400"/>
              </a:lnSpc>
            </a:pPr>
            <a:r>
              <a:rPr lang="pt-BR" alt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PESQUISA QUALITATIVA: ENTREVISTAS EM PROFUNDIDADE COM </a:t>
            </a:r>
            <a:r>
              <a:rPr lang="pt-BR" altLang="pt-BR" sz="1500" b="1" dirty="0">
                <a:latin typeface="Geneva"/>
                <a:ea typeface="Microsoft YaHei Light" panose="020B0502040204020203" pitchFamily="34" charset="-122"/>
              </a:rPr>
              <a:t>OPINION MAKERS.</a:t>
            </a:r>
          </a:p>
          <a:p>
            <a:pPr>
              <a:lnSpc>
                <a:spcPts val="2400"/>
              </a:lnSpc>
            </a:pPr>
            <a:endParaRPr lang="pt-BR" altLang="pt-BR" sz="1500" b="1" dirty="0">
              <a:latin typeface="Geneva"/>
              <a:ea typeface="Microsoft YaHei Light" panose="020B0502040204020203" pitchFamily="34" charset="-122"/>
            </a:endParaRPr>
          </a:p>
          <a:p>
            <a:pPr>
              <a:lnSpc>
                <a:spcPts val="2400"/>
              </a:lnSpc>
            </a:pPr>
            <a:endParaRPr lang="pt-BR" sz="1500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751C168-FE1D-4433-86B5-78D91469F729}"/>
              </a:ext>
            </a:extLst>
          </p:cNvPr>
          <p:cNvSpPr/>
          <p:nvPr/>
        </p:nvSpPr>
        <p:spPr>
          <a:xfrm>
            <a:off x="999374" y="1638300"/>
            <a:ext cx="2362200" cy="754053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2018 Agosto</a:t>
            </a:r>
            <a:endParaRPr lang="pt-BR" alt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  <a:p>
            <a:endParaRPr 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8E934B7-F55A-4D4D-97C2-E6B2CE1D029D}"/>
              </a:ext>
            </a:extLst>
          </p:cNvPr>
          <p:cNvSpPr/>
          <p:nvPr/>
        </p:nvSpPr>
        <p:spPr>
          <a:xfrm>
            <a:off x="4743200" y="1686599"/>
            <a:ext cx="2362200" cy="754053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2019 Julho</a:t>
            </a:r>
            <a:endParaRPr lang="pt-BR" alt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  <a:p>
            <a:endParaRPr 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D9E2E1D9-6652-4D58-8E92-A9B280DCF344}"/>
              </a:ext>
            </a:extLst>
          </p:cNvPr>
          <p:cNvSpPr/>
          <p:nvPr/>
        </p:nvSpPr>
        <p:spPr>
          <a:xfrm>
            <a:off x="12649200" y="2172690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F11785E-DCBF-44DE-8D65-4D2C795CAC74}"/>
              </a:ext>
            </a:extLst>
          </p:cNvPr>
          <p:cNvSpPr/>
          <p:nvPr/>
        </p:nvSpPr>
        <p:spPr>
          <a:xfrm>
            <a:off x="7296243" y="1638300"/>
            <a:ext cx="2362200" cy="754053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Agosto</a:t>
            </a:r>
            <a:endParaRPr lang="pt-BR" alt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  <a:p>
            <a:endParaRPr 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1642411-F15E-4392-ACC2-EFA37B14C0B2}"/>
              </a:ext>
            </a:extLst>
          </p:cNvPr>
          <p:cNvSpPr/>
          <p:nvPr/>
        </p:nvSpPr>
        <p:spPr>
          <a:xfrm>
            <a:off x="10058400" y="1643939"/>
            <a:ext cx="2362200" cy="754053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Setembro</a:t>
            </a:r>
            <a:endParaRPr lang="pt-BR" alt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  <a:p>
            <a:endParaRPr lang="pt-BR" sz="2000" b="1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20EACCD-4050-4B75-AF32-B393DC0031F6}"/>
              </a:ext>
            </a:extLst>
          </p:cNvPr>
          <p:cNvSpPr/>
          <p:nvPr/>
        </p:nvSpPr>
        <p:spPr>
          <a:xfrm>
            <a:off x="12649200" y="1686599"/>
            <a:ext cx="2362200" cy="446276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Outubro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756E677-4EA6-456E-A1F6-9A9B39B56E99}"/>
              </a:ext>
            </a:extLst>
          </p:cNvPr>
          <p:cNvSpPr/>
          <p:nvPr/>
        </p:nvSpPr>
        <p:spPr>
          <a:xfrm>
            <a:off x="15011400" y="1684776"/>
            <a:ext cx="2362200" cy="446276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Novembro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7177B9C8-626E-4D1F-886B-3A784876F812}"/>
              </a:ext>
            </a:extLst>
          </p:cNvPr>
          <p:cNvCxnSpPr>
            <a:cxnSpLocks/>
          </p:cNvCxnSpPr>
          <p:nvPr/>
        </p:nvCxnSpPr>
        <p:spPr>
          <a:xfrm>
            <a:off x="4800600" y="3162300"/>
            <a:ext cx="0" cy="707898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BE023AA6-A4A2-4845-B544-9A9980CE84E4}"/>
              </a:ext>
            </a:extLst>
          </p:cNvPr>
          <p:cNvSpPr/>
          <p:nvPr/>
        </p:nvSpPr>
        <p:spPr>
          <a:xfrm>
            <a:off x="4953001" y="3467100"/>
            <a:ext cx="51816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PESQUISA QUANTITATIVA COM AMOSTRA NACIONAL DE 2.000 ENTREVISTADOS, REPRESENTATIVA DA POPULAÇÃO </a:t>
            </a:r>
            <a:r>
              <a:rPr lang="pt-BR" altLang="pt-BR" sz="1500" b="1" dirty="0">
                <a:latin typeface="Geneva"/>
                <a:ea typeface="Microsoft YaHei Light" panose="020B0502040204020203" pitchFamily="34" charset="-122"/>
              </a:rPr>
              <a:t>- </a:t>
            </a:r>
            <a:r>
              <a:rPr lang="pt-BR" sz="1500" b="1" dirty="0">
                <a:latin typeface="Geneva"/>
                <a:ea typeface="Microsoft YaHei Light" panose="020B0502040204020203" pitchFamily="34" charset="-122"/>
              </a:rPr>
              <a:t>USUÁRIOS (DEMANDANTES E DEMANDADOS) E NÃO-USUÁRIOS DA JUSTIÇA.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A766835-1CCB-4AAE-A8FA-8762A238A809}"/>
              </a:ext>
            </a:extLst>
          </p:cNvPr>
          <p:cNvSpPr txBox="1"/>
          <p:nvPr/>
        </p:nvSpPr>
        <p:spPr>
          <a:xfrm>
            <a:off x="7406689" y="6210300"/>
            <a:ext cx="3032711" cy="1521699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1500" b="1" dirty="0">
                <a:latin typeface="Geneva"/>
                <a:ea typeface="Microsoft YaHei Light" panose="020B0502040204020203" pitchFamily="34" charset="-122"/>
              </a:rPr>
              <a:t>O JUDICIÁRIO NAS REDES SOCIAIS</a:t>
            </a:r>
          </a:p>
          <a:p>
            <a:pPr>
              <a:lnSpc>
                <a:spcPts val="2200"/>
              </a:lnSpc>
            </a:pPr>
            <a:r>
              <a:rPr lang="pt-BR" sz="1500" dirty="0">
                <a:latin typeface="Geneva"/>
                <a:ea typeface="Microsoft YaHei Light" panose="020B0502040204020203" pitchFamily="34" charset="-122"/>
              </a:rPr>
              <a:t>Postagens públicas (Brasil) sobre o Judiciário nas plataformas FB e Twitter.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2B3DB6B-7D95-40D8-B0A3-E25069EC5CA5}"/>
              </a:ext>
            </a:extLst>
          </p:cNvPr>
          <p:cNvSpPr txBox="1"/>
          <p:nvPr/>
        </p:nvSpPr>
        <p:spPr>
          <a:xfrm>
            <a:off x="7382417" y="7801538"/>
            <a:ext cx="3032710" cy="2371162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BR" sz="1500" b="1" dirty="0">
                <a:latin typeface="Geneva"/>
                <a:ea typeface="Microsoft YaHei Light" panose="020B0502040204020203" pitchFamily="34" charset="-122"/>
              </a:rPr>
              <a:t>O JUDICIÁRIO NA MÍDIA INTERNACIONAL </a:t>
            </a:r>
          </a:p>
          <a:p>
            <a:pPr>
              <a:lnSpc>
                <a:spcPts val="2200"/>
              </a:lnSpc>
            </a:pPr>
            <a:r>
              <a:rPr lang="pt-BR" sz="1500" dirty="0">
                <a:latin typeface="Geneva"/>
                <a:ea typeface="Microsoft YaHei Light" panose="020B0502040204020203" pitchFamily="34" charset="-122"/>
                <a:cs typeface="Geneva"/>
              </a:rPr>
              <a:t>Postagens de veículos de imprensa em países da América Latina (Argentina, Chile, Uruguai), Europa (Reino Unido, França, Espanha, Portugal) e EUA.</a:t>
            </a:r>
            <a:endParaRPr lang="pt-BR" sz="1500" dirty="0">
              <a:latin typeface="Geneva" panose="020B0503030404040204" pitchFamily="34" charset="0"/>
              <a:ea typeface="Microsoft YaHei Light" panose="020B0502040204020203" pitchFamily="34" charset="-122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6151DA8-7E69-470E-B1A8-2DA54BB3A94D}"/>
              </a:ext>
            </a:extLst>
          </p:cNvPr>
          <p:cNvSpPr/>
          <p:nvPr/>
        </p:nvSpPr>
        <p:spPr>
          <a:xfrm>
            <a:off x="1219199" y="3086100"/>
            <a:ext cx="3581401" cy="1338828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alt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PESQUISAS QUALITATIVAS PARA ORIENTAR CONTEÚDO E SEMÂNTICA DO QUESTIONÁRIO QUANTITATIVO:</a:t>
            </a:r>
            <a:endParaRPr lang="pt-BR" sz="1500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2679F51-D88D-4BDD-B788-9803A95CB204}"/>
              </a:ext>
            </a:extLst>
          </p:cNvPr>
          <p:cNvSpPr/>
          <p:nvPr/>
        </p:nvSpPr>
        <p:spPr>
          <a:xfrm>
            <a:off x="11963400" y="3103501"/>
            <a:ext cx="5339011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ANÁLISE E ELABORAÇÃO DO RELATÓRIO FINAL.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5A8787E-4657-47D1-A882-DCAB1A3E7C6B}"/>
              </a:ext>
            </a:extLst>
          </p:cNvPr>
          <p:cNvSpPr/>
          <p:nvPr/>
        </p:nvSpPr>
        <p:spPr>
          <a:xfrm>
            <a:off x="1143000" y="2542844"/>
            <a:ext cx="16606150" cy="3724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BR" sz="1600" b="1" dirty="0">
                <a:latin typeface="Geneva"/>
                <a:ea typeface="Microsoft YaHei Light" panose="020B0502040204020203" pitchFamily="34" charset="-122"/>
                <a:cs typeface="Geneva"/>
              </a:rPr>
              <a:t>ACOMPANHAMENTO DE TODAS AS ATIVIDADES E FASES DO ESTUDO PELO GRUPO DE TRABALHO CONSTITUÍDO PELA AMB E FGV </a:t>
            </a:r>
            <a:r>
              <a:rPr lang="pt-BR" sz="1600" b="1" dirty="0">
                <a:solidFill>
                  <a:schemeClr val="bg1"/>
                </a:solidFill>
                <a:latin typeface="Geneva"/>
                <a:ea typeface="Microsoft YaHei Light" panose="020B0502040204020203" pitchFamily="34" charset="-122"/>
                <a:cs typeface="Geneva"/>
              </a:rPr>
              <a:t> </a:t>
            </a:r>
            <a:endParaRPr lang="pt-BR" sz="1600" b="1" dirty="0">
              <a:latin typeface="Geneva"/>
              <a:ea typeface="Microsoft YaHei Light" panose="020B0502040204020203" pitchFamily="34" charset="-122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49F30C-7394-4ADF-8083-EF183EF67D4F}"/>
              </a:ext>
            </a:extLst>
          </p:cNvPr>
          <p:cNvSpPr/>
          <p:nvPr/>
        </p:nvSpPr>
        <p:spPr>
          <a:xfrm>
            <a:off x="17602200" y="2383914"/>
            <a:ext cx="304800" cy="6874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Fluxograma: Conector 36">
            <a:extLst>
              <a:ext uri="{FF2B5EF4-FFF2-40B4-BE49-F238E27FC236}">
                <a16:creationId xmlns:a16="http://schemas.microsoft.com/office/drawing/2014/main" id="{290C0DAF-D50C-4845-B31B-FE0FD391B41C}"/>
              </a:ext>
            </a:extLst>
          </p:cNvPr>
          <p:cNvSpPr/>
          <p:nvPr/>
        </p:nvSpPr>
        <p:spPr>
          <a:xfrm>
            <a:off x="17526000" y="2179965"/>
            <a:ext cx="304800" cy="3328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2134237-786F-462C-9E26-C5FF8816DC2B}"/>
              </a:ext>
            </a:extLst>
          </p:cNvPr>
          <p:cNvSpPr/>
          <p:nvPr/>
        </p:nvSpPr>
        <p:spPr>
          <a:xfrm>
            <a:off x="4876800" y="2740325"/>
            <a:ext cx="3155271" cy="726353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ts val="2400"/>
              </a:lnSpc>
            </a:pPr>
            <a:endParaRPr lang="pt-BR" altLang="pt-BR" sz="1500" b="1" dirty="0">
              <a:latin typeface="Geneva"/>
              <a:ea typeface="Microsoft YaHei Light" panose="020B0502040204020203" pitchFamily="34" charset="-122"/>
            </a:endParaRPr>
          </a:p>
          <a:p>
            <a:pPr>
              <a:lnSpc>
                <a:spcPts val="2400"/>
              </a:lnSpc>
            </a:pPr>
            <a:r>
              <a:rPr lang="pt-BR" altLang="pt-BR" sz="1500" b="1" dirty="0">
                <a:latin typeface="Geneva"/>
                <a:ea typeface="Microsoft YaHei Light" panose="020B0502040204020203" pitchFamily="34" charset="-122"/>
              </a:rPr>
              <a:t>PRÉ-TESTE QUANTITATTIVO.</a:t>
            </a:r>
            <a:endParaRPr lang="pt-BR" sz="1500" dirty="0">
              <a:latin typeface="Geneva"/>
              <a:ea typeface="Microsoft YaHei Light" panose="020B0502040204020203" pitchFamily="34" charset="-122"/>
              <a:cs typeface="Geneva"/>
            </a:endParaRP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4D90B0F2-146B-4BB3-A35D-5565AF285DED}"/>
              </a:ext>
            </a:extLst>
          </p:cNvPr>
          <p:cNvCxnSpPr>
            <a:cxnSpLocks/>
          </p:cNvCxnSpPr>
          <p:nvPr/>
        </p:nvCxnSpPr>
        <p:spPr>
          <a:xfrm>
            <a:off x="10363200" y="3162300"/>
            <a:ext cx="0" cy="707898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BC9BF99-6C34-4C0B-8F2C-E92D60846FC0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17678400" y="2512839"/>
            <a:ext cx="0" cy="673785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016EBCA-1D18-40C0-A7C4-B5D49C6FE5EF}"/>
              </a:ext>
            </a:extLst>
          </p:cNvPr>
          <p:cNvCxnSpPr>
            <a:cxnSpLocks/>
          </p:cNvCxnSpPr>
          <p:nvPr/>
        </p:nvCxnSpPr>
        <p:spPr>
          <a:xfrm>
            <a:off x="1447800" y="2705100"/>
            <a:ext cx="1524014" cy="2394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1A6C1C0F-C94B-498B-A960-785426F36556}"/>
              </a:ext>
            </a:extLst>
          </p:cNvPr>
          <p:cNvCxnSpPr>
            <a:cxnSpLocks/>
          </p:cNvCxnSpPr>
          <p:nvPr/>
        </p:nvCxnSpPr>
        <p:spPr>
          <a:xfrm>
            <a:off x="15925786" y="2705100"/>
            <a:ext cx="1524014" cy="2394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3BAE6079-8666-43AF-9663-FB33BD1EDAD0}"/>
              </a:ext>
            </a:extLst>
          </p:cNvPr>
          <p:cNvCxnSpPr>
            <a:cxnSpLocks/>
          </p:cNvCxnSpPr>
          <p:nvPr/>
        </p:nvCxnSpPr>
        <p:spPr>
          <a:xfrm>
            <a:off x="7315200" y="4914900"/>
            <a:ext cx="0" cy="707898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6271962B-5CB7-434D-9790-02889AAED73C}"/>
              </a:ext>
            </a:extLst>
          </p:cNvPr>
          <p:cNvSpPr/>
          <p:nvPr/>
        </p:nvSpPr>
        <p:spPr>
          <a:xfrm>
            <a:off x="7338321" y="4795272"/>
            <a:ext cx="3092096" cy="1338828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PESQUISA QUANTITATIVA COM AMOSTRA DE 500 ADVOGADOS E DEFENSORES PÚBLICOS.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56F0903-C3A9-4DAA-B157-8EC1F0F93F45}"/>
              </a:ext>
            </a:extLst>
          </p:cNvPr>
          <p:cNvSpPr/>
          <p:nvPr/>
        </p:nvSpPr>
        <p:spPr>
          <a:xfrm>
            <a:off x="16459200" y="1377393"/>
            <a:ext cx="1524000" cy="754053"/>
          </a:xfrm>
          <a:prstGeom prst="rect">
            <a:avLst/>
          </a:prstGeom>
          <a:noFill/>
          <a:ln w="3175">
            <a:noFill/>
          </a:ln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02</a:t>
            </a:r>
          </a:p>
          <a:p>
            <a:r>
              <a:rPr lang="pt-BR" sz="2000" b="1" dirty="0">
                <a:latin typeface="Geneva"/>
                <a:ea typeface="Microsoft YaHei Light" panose="020B0502040204020203" pitchFamily="34" charset="-122"/>
                <a:cs typeface="Geneva"/>
              </a:rPr>
              <a:t>Dezembro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3895451C-8EE9-46AA-9E4B-BA672B16EAE6}"/>
              </a:ext>
            </a:extLst>
          </p:cNvPr>
          <p:cNvSpPr/>
          <p:nvPr/>
        </p:nvSpPr>
        <p:spPr>
          <a:xfrm>
            <a:off x="15614354" y="3619500"/>
            <a:ext cx="19878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pt-BR" sz="1500" b="1" dirty="0">
                <a:latin typeface="Geneva"/>
                <a:ea typeface="Microsoft YaHei Light" panose="020B0502040204020203" pitchFamily="34" charset="-122"/>
                <a:cs typeface="Geneva"/>
              </a:rPr>
              <a:t>LANÇAMENTO DO ESTUDO DO PODER JUDICIÁRIO (FGV, 02/12/2019).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30FDDAA-0328-42A4-9A30-DE62222D5F0F}"/>
              </a:ext>
            </a:extLst>
          </p:cNvPr>
          <p:cNvCxnSpPr>
            <a:cxnSpLocks/>
          </p:cNvCxnSpPr>
          <p:nvPr/>
        </p:nvCxnSpPr>
        <p:spPr>
          <a:xfrm>
            <a:off x="15268575" y="3669095"/>
            <a:ext cx="0" cy="7078989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5835" b="3916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/>
          <p:nvPr/>
        </p:nvSpPr>
        <p:spPr>
          <a:xfrm>
            <a:off x="0" y="-12"/>
            <a:ext cx="18288000" cy="10287012"/>
          </a:xfrm>
          <a:prstGeom prst="rect">
            <a:avLst/>
          </a:prstGeom>
          <a:solidFill>
            <a:srgbClr val="CAC3A2">
              <a:alpha val="81961"/>
            </a:srgbClr>
          </a:solidFill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AutoShape 10"/>
          <p:cNvSpPr/>
          <p:nvPr/>
        </p:nvSpPr>
        <p:spPr>
          <a:xfrm rot="16200000">
            <a:off x="624450" y="-742232"/>
            <a:ext cx="361950" cy="1846390"/>
          </a:xfrm>
          <a:prstGeom prst="rect">
            <a:avLst/>
          </a:prstGeom>
          <a:solidFill>
            <a:srgbClr val="C9AA50"/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E258B-B3BF-4972-8513-05B8D49FC07D}"/>
              </a:ext>
            </a:extLst>
          </p:cNvPr>
          <p:cNvSpPr txBox="1"/>
          <p:nvPr/>
        </p:nvSpPr>
        <p:spPr>
          <a:xfrm>
            <a:off x="-26160" y="4000500"/>
            <a:ext cx="18847560" cy="3729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500" b="1" spc="252" dirty="0">
                <a:solidFill>
                  <a:prstClr val="white"/>
                </a:solidFill>
                <a:latin typeface="Euphemia UCAS"/>
              </a:rPr>
              <a:t>ESTUDO DA IMAGEM DO JUDICIÁRIO BRASILEIRO</a:t>
            </a:r>
            <a:r>
              <a:rPr lang="en-US" sz="6600" b="1" spc="252" dirty="0">
                <a:solidFill>
                  <a:prstClr val="white"/>
                </a:solidFill>
                <a:latin typeface="Euphemia UCAS"/>
              </a:rPr>
              <a:t> </a:t>
            </a:r>
          </a:p>
          <a:p>
            <a:pPr algn="ctr">
              <a:lnSpc>
                <a:spcPts val="10000"/>
              </a:lnSpc>
            </a:pPr>
            <a:r>
              <a:rPr lang="en-US" sz="4800" spc="252" dirty="0">
                <a:solidFill>
                  <a:prstClr val="white"/>
                </a:solidFill>
                <a:latin typeface="Euphemia UCAS"/>
              </a:rPr>
              <a:t>HIGHLIGHTS</a:t>
            </a:r>
          </a:p>
          <a:p>
            <a:pPr algn="ctr">
              <a:lnSpc>
                <a:spcPts val="10000"/>
              </a:lnSpc>
            </a:pPr>
            <a:r>
              <a:rPr lang="en-US" sz="6000" spc="252" dirty="0">
                <a:solidFill>
                  <a:prstClr val="white"/>
                </a:solidFill>
                <a:latin typeface="Euphemia UCAS"/>
              </a:rPr>
              <a:t> </a:t>
            </a: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B3E222C5-E333-45BF-95A6-E3C61EC3D3AE}"/>
              </a:ext>
            </a:extLst>
          </p:cNvPr>
          <p:cNvSpPr/>
          <p:nvPr/>
        </p:nvSpPr>
        <p:spPr>
          <a:xfrm rot="16200000">
            <a:off x="17222066" y="9181235"/>
            <a:ext cx="1009650" cy="1163782"/>
          </a:xfrm>
          <a:prstGeom prst="rect">
            <a:avLst/>
          </a:prstGeom>
          <a:solidFill>
            <a:srgbClr val="C9AA50"/>
          </a:solidFill>
        </p:spPr>
      </p:sp>
      <p:sp>
        <p:nvSpPr>
          <p:cNvPr id="14" name="Espaço Reservado para Número de Slide 6">
            <a:extLst>
              <a:ext uri="{FF2B5EF4-FFF2-40B4-BE49-F238E27FC236}">
                <a16:creationId xmlns:a16="http://schemas.microsoft.com/office/drawing/2014/main" id="{172639FC-ECBE-48E7-B426-5D7C4036AA2B}"/>
              </a:ext>
            </a:extLst>
          </p:cNvPr>
          <p:cNvSpPr txBox="1">
            <a:spLocks/>
          </p:cNvSpPr>
          <p:nvPr/>
        </p:nvSpPr>
        <p:spPr>
          <a:xfrm>
            <a:off x="17118840" y="96393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BF3779-7145-5440-AE65-25706FE218AD}" type="slidenum">
              <a:rPr lang="pt-BR" sz="1800" smtClean="0">
                <a:solidFill>
                  <a:schemeClr val="bg1"/>
                </a:solidFill>
              </a:rPr>
              <a:pPr algn="ctr"/>
              <a:t>4</a:t>
            </a:fld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6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6">
            <a:extLst>
              <a:ext uri="{FF2B5EF4-FFF2-40B4-BE49-F238E27FC236}">
                <a16:creationId xmlns:a16="http://schemas.microsoft.com/office/drawing/2014/main" id="{736FD936-6144-48F2-9A06-EC9C74835856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F3779-7145-5440-AE65-25706FE218AD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FD66970-DCE0-446E-924D-0B11E04D1F56}"/>
              </a:ext>
            </a:extLst>
          </p:cNvPr>
          <p:cNvSpPr txBox="1"/>
          <p:nvPr/>
        </p:nvSpPr>
        <p:spPr>
          <a:xfrm>
            <a:off x="950874" y="495300"/>
            <a:ext cx="16346526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CONFIANÇA NAS INSTITUIÇÕES: OS TRÊS PODERES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Sociedade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DDBC208-AC1F-4DE6-ADB6-2262921866D7}"/>
              </a:ext>
            </a:extLst>
          </p:cNvPr>
          <p:cNvSpPr/>
          <p:nvPr/>
        </p:nvSpPr>
        <p:spPr>
          <a:xfrm>
            <a:off x="430924" y="9791700"/>
            <a:ext cx="16790276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Para cada uma das instituições que vou mencionar, gostaria que o(a)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 dissesse se confia ou não confia: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6FAEB6-311D-4D85-B29D-2B20B7DEBBE4}"/>
              </a:ext>
            </a:extLst>
          </p:cNvPr>
          <p:cNvSpPr txBox="1"/>
          <p:nvPr/>
        </p:nvSpPr>
        <p:spPr>
          <a:xfrm>
            <a:off x="8173137" y="1606893"/>
            <a:ext cx="624851" cy="446276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(%)</a:t>
            </a:r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CFB9C7B5-8237-4F8C-8DBF-5C601C49F82E}"/>
              </a:ext>
            </a:extLst>
          </p:cNvPr>
          <p:cNvGraphicFramePr>
            <a:graphicFrameLocks noGrp="1"/>
          </p:cNvGraphicFramePr>
          <p:nvPr/>
        </p:nvGraphicFramePr>
        <p:xfrm>
          <a:off x="6629400" y="5981700"/>
          <a:ext cx="22355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/>
                        </a:rPr>
                        <a:t></a:t>
                      </a:r>
                      <a:endParaRPr lang="pt-BR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Não confia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584B4543-F509-4DCF-A74B-7FDA6DB91546}"/>
              </a:ext>
            </a:extLst>
          </p:cNvPr>
          <p:cNvGraphicFramePr>
            <a:graphicFrameLocks noGrp="1"/>
          </p:cNvGraphicFramePr>
          <p:nvPr/>
        </p:nvGraphicFramePr>
        <p:xfrm>
          <a:off x="8991600" y="5991860"/>
          <a:ext cx="22355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/>
                        </a:rPr>
                        <a:t>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Confia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80ADBAB1-2095-46FF-8776-D688AA71CF08}"/>
              </a:ext>
            </a:extLst>
          </p:cNvPr>
          <p:cNvGraphicFramePr/>
          <p:nvPr/>
        </p:nvGraphicFramePr>
        <p:xfrm>
          <a:off x="-3810000" y="1562100"/>
          <a:ext cx="15621000" cy="512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27A854A-ED11-478E-8E82-24AA529CAEC4}"/>
              </a:ext>
            </a:extLst>
          </p:cNvPr>
          <p:cNvSpPr/>
          <p:nvPr/>
        </p:nvSpPr>
        <p:spPr>
          <a:xfrm>
            <a:off x="0" y="2933700"/>
            <a:ext cx="124968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1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3FD66970-DCE0-446E-924D-0B11E04D1F56}"/>
              </a:ext>
            </a:extLst>
          </p:cNvPr>
          <p:cNvSpPr txBox="1"/>
          <p:nvPr/>
        </p:nvSpPr>
        <p:spPr>
          <a:xfrm>
            <a:off x="950874" y="495300"/>
            <a:ext cx="16346526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CONFIANÇA NAS INSTITUIÇÕES: OS TRÊS PODERES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Sociedade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DDBC208-AC1F-4DE6-ADB6-2262921866D7}"/>
              </a:ext>
            </a:extLst>
          </p:cNvPr>
          <p:cNvSpPr/>
          <p:nvPr/>
        </p:nvSpPr>
        <p:spPr>
          <a:xfrm>
            <a:off x="430924" y="9791700"/>
            <a:ext cx="16790276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Para cada uma das instituições que vou mencionar, gostaria que o(a)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 dissesse se confia ou não confia: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6FAEB6-311D-4D85-B29D-2B20B7DEBBE4}"/>
              </a:ext>
            </a:extLst>
          </p:cNvPr>
          <p:cNvSpPr txBox="1"/>
          <p:nvPr/>
        </p:nvSpPr>
        <p:spPr>
          <a:xfrm>
            <a:off x="8173137" y="1606893"/>
            <a:ext cx="624851" cy="446276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(%)</a:t>
            </a:r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CFB9C7B5-8237-4F8C-8DBF-5C601C49F82E}"/>
              </a:ext>
            </a:extLst>
          </p:cNvPr>
          <p:cNvGraphicFramePr>
            <a:graphicFrameLocks noGrp="1"/>
          </p:cNvGraphicFramePr>
          <p:nvPr/>
        </p:nvGraphicFramePr>
        <p:xfrm>
          <a:off x="6629400" y="5981700"/>
          <a:ext cx="22355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/>
                        </a:rPr>
                        <a:t></a:t>
                      </a:r>
                      <a:endParaRPr lang="pt-BR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Não confia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584B4543-F509-4DCF-A74B-7FDA6DB91546}"/>
              </a:ext>
            </a:extLst>
          </p:cNvPr>
          <p:cNvGraphicFramePr>
            <a:graphicFrameLocks noGrp="1"/>
          </p:cNvGraphicFramePr>
          <p:nvPr/>
        </p:nvGraphicFramePr>
        <p:xfrm>
          <a:off x="8991600" y="5991860"/>
          <a:ext cx="22355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/>
                        </a:rPr>
                        <a:t>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Confia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80ADBAB1-2095-46FF-8776-D688AA71CF08}"/>
              </a:ext>
            </a:extLst>
          </p:cNvPr>
          <p:cNvGraphicFramePr/>
          <p:nvPr/>
        </p:nvGraphicFramePr>
        <p:xfrm>
          <a:off x="-3810000" y="1562100"/>
          <a:ext cx="15621000" cy="512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BD2F0009-85AC-4963-ACF2-3D214BFA6E18}"/>
              </a:ext>
            </a:extLst>
          </p:cNvPr>
          <p:cNvSpPr/>
          <p:nvPr/>
        </p:nvSpPr>
        <p:spPr>
          <a:xfrm>
            <a:off x="0" y="4533900"/>
            <a:ext cx="12496800" cy="204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277CA418-272C-43A1-8536-FAD8900E9A81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/>
              </a:rPr>
              <a:t>5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0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3FD66970-DCE0-446E-924D-0B11E04D1F56}"/>
              </a:ext>
            </a:extLst>
          </p:cNvPr>
          <p:cNvSpPr txBox="1"/>
          <p:nvPr/>
        </p:nvSpPr>
        <p:spPr>
          <a:xfrm>
            <a:off x="950874" y="495300"/>
            <a:ext cx="16346526" cy="1246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CONFIANÇA NAS INSTITUIÇÕES: OS TRÊS PODERES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Sociedade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DDBC208-AC1F-4DE6-ADB6-2262921866D7}"/>
              </a:ext>
            </a:extLst>
          </p:cNvPr>
          <p:cNvSpPr/>
          <p:nvPr/>
        </p:nvSpPr>
        <p:spPr>
          <a:xfrm>
            <a:off x="430924" y="9791700"/>
            <a:ext cx="16790276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Para cada uma das instituições que vou mencionar, gostaria que o(a)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 dissesse se confia ou não confia:</a:t>
            </a: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976ED734-1D50-43B7-A25B-C6E6724DCC0A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7192880"/>
          <a:ext cx="5842159" cy="19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255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pt-BR" sz="2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Ifop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65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Grã Bretanha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IPSOS 2018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Gallup 2019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6FAEB6-311D-4D85-B29D-2B20B7DEBBE4}"/>
              </a:ext>
            </a:extLst>
          </p:cNvPr>
          <p:cNvSpPr txBox="1"/>
          <p:nvPr/>
        </p:nvSpPr>
        <p:spPr>
          <a:xfrm>
            <a:off x="8173137" y="1606893"/>
            <a:ext cx="624851" cy="446276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(%)</a:t>
            </a:r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CFB9C7B5-8237-4F8C-8DBF-5C601C49F82E}"/>
              </a:ext>
            </a:extLst>
          </p:cNvPr>
          <p:cNvGraphicFramePr>
            <a:graphicFrameLocks noGrp="1"/>
          </p:cNvGraphicFramePr>
          <p:nvPr/>
        </p:nvGraphicFramePr>
        <p:xfrm>
          <a:off x="6629400" y="5981700"/>
          <a:ext cx="22355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/>
                        </a:rPr>
                        <a:t></a:t>
                      </a:r>
                      <a:endParaRPr lang="pt-BR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Não confia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584B4543-F509-4DCF-A74B-7FDA6DB91546}"/>
              </a:ext>
            </a:extLst>
          </p:cNvPr>
          <p:cNvGraphicFramePr>
            <a:graphicFrameLocks noGrp="1"/>
          </p:cNvGraphicFramePr>
          <p:nvPr/>
        </p:nvGraphicFramePr>
        <p:xfrm>
          <a:off x="8991600" y="5991860"/>
          <a:ext cx="223551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/>
                        </a:rPr>
                        <a:t>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Confia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id="{98FFE4C6-E937-4E11-ACB0-F55797D4FE69}"/>
              </a:ext>
            </a:extLst>
          </p:cNvPr>
          <p:cNvSpPr txBox="1"/>
          <p:nvPr/>
        </p:nvSpPr>
        <p:spPr>
          <a:xfrm>
            <a:off x="1737464" y="6687692"/>
            <a:ext cx="3909340" cy="477054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(CONFIANÇA NA JUSTIÇA)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80ADBAB1-2095-46FF-8776-D688AA71CF08}"/>
              </a:ext>
            </a:extLst>
          </p:cNvPr>
          <p:cNvGraphicFramePr/>
          <p:nvPr/>
        </p:nvGraphicFramePr>
        <p:xfrm>
          <a:off x="-3810000" y="1562100"/>
          <a:ext cx="15621000" cy="512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C38EAC1-8AFC-4E30-AF29-FC3AC456FCB1}"/>
              </a:ext>
            </a:extLst>
          </p:cNvPr>
          <p:cNvGrpSpPr/>
          <p:nvPr/>
        </p:nvGrpSpPr>
        <p:grpSpPr>
          <a:xfrm>
            <a:off x="5850292" y="5372100"/>
            <a:ext cx="12285308" cy="2643162"/>
            <a:chOff x="4038600" y="5395938"/>
            <a:chExt cx="12285308" cy="2643162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596F7A11-77AC-49C1-BECB-6DDB0178D701}"/>
                </a:ext>
              </a:extLst>
            </p:cNvPr>
            <p:cNvGraphicFramePr/>
            <p:nvPr/>
          </p:nvGraphicFramePr>
          <p:xfrm>
            <a:off x="4038600" y="5596130"/>
            <a:ext cx="12285308" cy="24429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5" name="Conector: Angulado 24">
              <a:extLst>
                <a:ext uri="{FF2B5EF4-FFF2-40B4-BE49-F238E27FC236}">
                  <a16:creationId xmlns:a16="http://schemas.microsoft.com/office/drawing/2014/main" id="{06E365A4-8DFA-4541-8AEB-D38E58BE3DD5}"/>
                </a:ext>
              </a:extLst>
            </p:cNvPr>
            <p:cNvCxnSpPr/>
            <p:nvPr/>
          </p:nvCxnSpPr>
          <p:spPr>
            <a:xfrm>
              <a:off x="9402567" y="5395938"/>
              <a:ext cx="1193482" cy="521100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A089A15-9512-4CED-ABB0-7B24F18B7251}"/>
              </a:ext>
            </a:extLst>
          </p:cNvPr>
          <p:cNvGraphicFramePr>
            <a:graphicFrameLocks noGrp="1"/>
          </p:cNvGraphicFramePr>
          <p:nvPr/>
        </p:nvGraphicFramePr>
        <p:xfrm>
          <a:off x="12986323" y="5374857"/>
          <a:ext cx="4027236" cy="5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10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SUPERIOR TRIBUNAL DE JUSTIÇA (STJ)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04A0FE96-8E58-481A-BB13-27F8C6AE23E2}"/>
              </a:ext>
            </a:extLst>
          </p:cNvPr>
          <p:cNvGraphicFramePr>
            <a:graphicFrameLocks noGrp="1"/>
          </p:cNvGraphicFramePr>
          <p:nvPr/>
        </p:nvGraphicFramePr>
        <p:xfrm>
          <a:off x="13214923" y="6451200"/>
          <a:ext cx="4027236" cy="5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10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SUPREMO TRIBUNAL FEDERAL (STF)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Espaço Reservado para Número de Slide 6">
            <a:extLst>
              <a:ext uri="{FF2B5EF4-FFF2-40B4-BE49-F238E27FC236}">
                <a16:creationId xmlns:a16="http://schemas.microsoft.com/office/drawing/2014/main" id="{A772C502-5D0E-46EE-ACA7-B8A066B2229B}"/>
              </a:ext>
            </a:extLst>
          </p:cNvPr>
          <p:cNvSpPr txBox="1">
            <a:spLocks/>
          </p:cNvSpPr>
          <p:nvPr/>
        </p:nvSpPr>
        <p:spPr>
          <a:xfrm>
            <a:off x="17145000" y="9791700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/>
              </a:rPr>
              <a:t>5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849874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/>
              </a:rPr>
              <a:t>6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E04D82-FF20-4846-94C1-9BFF9D5A95A0}"/>
              </a:ext>
            </a:extLst>
          </p:cNvPr>
          <p:cNvSpPr txBox="1"/>
          <p:nvPr/>
        </p:nvSpPr>
        <p:spPr>
          <a:xfrm>
            <a:off x="872113" y="495300"/>
            <a:ext cx="17796887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50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CONFIANÇA NO JUDICIÁRIO</a:t>
            </a:r>
          </a:p>
        </p:txBody>
      </p:sp>
      <p:sp>
        <p:nvSpPr>
          <p:cNvPr id="25" name="Espaço Reservado para Número de Slide 6">
            <a:extLst>
              <a:ext uri="{FF2B5EF4-FFF2-40B4-BE49-F238E27FC236}">
                <a16:creationId xmlns:a16="http://schemas.microsoft.com/office/drawing/2014/main" id="{6F2835E7-73AE-4FDC-B1BF-065785EF3C1A}"/>
              </a:ext>
            </a:extLst>
          </p:cNvPr>
          <p:cNvSpPr txBox="1">
            <a:spLocks/>
          </p:cNvSpPr>
          <p:nvPr/>
        </p:nvSpPr>
        <p:spPr>
          <a:xfrm>
            <a:off x="17145000" y="9849874"/>
            <a:ext cx="1245360" cy="521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48200" y="5475878"/>
          <a:ext cx="8823266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REGIÃO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NORTE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NORDESTE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SUDESTE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CENTRO-OESTE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SUL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Confia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confia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NS/NR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541026" y="9800469"/>
            <a:ext cx="16790276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Para cada uma das instituições que vou mencionar, gostaria que o(a)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 dissesse se confia ou não confia: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41844" y="2629900"/>
          <a:ext cx="14969808" cy="235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3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4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184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66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76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162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40207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SEXO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IDADE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</a:rPr>
                        <a:t>INSTRUÇÃO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RENDA FAMILIAR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18 A 24 ANOS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25 A 44 ANOS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45 A 59 ANOS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60 ANOS E MAIS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FUNDAMENTAL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ENSINO MÉDIO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SUPERIOR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ATÉ 2 SM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MAIS DE 2 A 5 SM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MAIS DE 5 SM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Confia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confia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0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NS/NR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04FB3FE7-E8E5-4BF4-B130-987D23E76DD2}"/>
              </a:ext>
            </a:extLst>
          </p:cNvPr>
          <p:cNvSpPr/>
          <p:nvPr/>
        </p:nvSpPr>
        <p:spPr>
          <a:xfrm>
            <a:off x="3962400" y="2076390"/>
            <a:ext cx="1036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(SOCIEDADE %)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8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Número de Slide 6">
            <a:extLst>
              <a:ext uri="{FF2B5EF4-FFF2-40B4-BE49-F238E27FC236}">
                <a16:creationId xmlns:a16="http://schemas.microsoft.com/office/drawing/2014/main" id="{C85B45AC-9199-7D4E-8518-FD000B7C2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45000" y="9880200"/>
            <a:ext cx="1245360" cy="521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/>
              </a:rPr>
              <a:t>7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F336A9A-0CEF-43EB-BECF-49DBFA9CB9E7}"/>
              </a:ext>
            </a:extLst>
          </p:cNvPr>
          <p:cNvSpPr txBox="1"/>
          <p:nvPr/>
        </p:nvSpPr>
        <p:spPr>
          <a:xfrm>
            <a:off x="950874" y="564803"/>
            <a:ext cx="16346526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>
              <a:defRPr lang="en-US"/>
            </a:defPPr>
            <a:lvl1pPr>
              <a:defRPr sz="4500" b="1">
                <a:solidFill>
                  <a:srgbClr val="0D416F"/>
                </a:solidFill>
                <a:latin typeface="Euphemia UCAS"/>
                <a:cs typeface="Euphemia UCA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D416F"/>
                </a:solidFill>
                <a:effectLst/>
                <a:uLnTx/>
                <a:uFillTx/>
                <a:latin typeface="Euphemia UCAS"/>
                <a:ea typeface="+mn-ea"/>
              </a:rPr>
              <a:t>SENTIMENTOS QUANTO AO JUDICIÁRIO 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9E5E8CC3-97F9-40E5-B9A2-958FF214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9873" y="30130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35724" y="9791700"/>
            <a:ext cx="16790276" cy="330860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PERGUNTA: Como o(a) Sr(a) se sente hoje em relação ao Poder Judiciário: Em primeiro lugar?  E em segundo lugar? (ESTIMULADA)   (MÚLTIPLAS  RESPOSTAS)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065434C-281A-44E0-AE62-C48282FA8947}"/>
              </a:ext>
            </a:extLst>
          </p:cNvPr>
          <p:cNvGrpSpPr/>
          <p:nvPr/>
        </p:nvGrpSpPr>
        <p:grpSpPr>
          <a:xfrm>
            <a:off x="-240448" y="1952934"/>
            <a:ext cx="16673416" cy="7305367"/>
            <a:chOff x="-240448" y="1952934"/>
            <a:chExt cx="16673416" cy="7305367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020832B-5836-4C68-8E6A-06D45AEAC4C1}"/>
                </a:ext>
              </a:extLst>
            </p:cNvPr>
            <p:cNvSpPr/>
            <p:nvPr/>
          </p:nvSpPr>
          <p:spPr>
            <a:xfrm>
              <a:off x="5562600" y="1952935"/>
              <a:ext cx="10870368" cy="7305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Resultado de imagem para SENTIMENTOS EM RELAÇÃO A JUSTICA&quot;">
              <a:extLst>
                <a:ext uri="{FF2B5EF4-FFF2-40B4-BE49-F238E27FC236}">
                  <a16:creationId xmlns:a16="http://schemas.microsoft.com/office/drawing/2014/main" id="{8E656B0B-4D7E-4830-B209-AA0DA6464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448" y="1952934"/>
              <a:ext cx="7250848" cy="7305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2B924E1E-3097-4C4E-9AF3-CCE9A83F9348}"/>
              </a:ext>
            </a:extLst>
          </p:cNvPr>
          <p:cNvGraphicFramePr>
            <a:graphicFrameLocks noGrp="1"/>
          </p:cNvGraphicFramePr>
          <p:nvPr/>
        </p:nvGraphicFramePr>
        <p:xfrm>
          <a:off x="10134600" y="3055752"/>
          <a:ext cx="2378769" cy="48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769">
                  <a:extLst>
                    <a:ext uri="{9D8B030D-6E8A-4147-A177-3AD203B41FA5}">
                      <a16:colId xmlns:a16="http://schemas.microsoft.com/office/drawing/2014/main" val="1349322003"/>
                    </a:ext>
                  </a:extLst>
                </a:gridCol>
              </a:tblGrid>
              <a:tr h="487548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SOCIEDADE </a:t>
                      </a:r>
                    </a:p>
                  </a:txBody>
                  <a:tcPr marL="137160" marR="137160" marT="68580" marB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394"/>
                  </a:ext>
                </a:extLst>
              </a:tr>
            </a:tbl>
          </a:graphicData>
        </a:graphic>
      </p:graphicFrame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46BFFEA-11D0-4304-89AB-E0A87A6B1D82}"/>
              </a:ext>
            </a:extLst>
          </p:cNvPr>
          <p:cNvCxnSpPr>
            <a:cxnSpLocks/>
          </p:cNvCxnSpPr>
          <p:nvPr/>
        </p:nvCxnSpPr>
        <p:spPr>
          <a:xfrm>
            <a:off x="7010400" y="6403224"/>
            <a:ext cx="9220200" cy="157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2">
            <a:extLst>
              <a:ext uri="{FF2B5EF4-FFF2-40B4-BE49-F238E27FC236}">
                <a16:creationId xmlns:a16="http://schemas.microsoft.com/office/drawing/2014/main" id="{1A2AC99A-E01F-4CE4-B855-DDC88DE5A25C}"/>
              </a:ext>
            </a:extLst>
          </p:cNvPr>
          <p:cNvGrpSpPr/>
          <p:nvPr/>
        </p:nvGrpSpPr>
        <p:grpSpPr>
          <a:xfrm>
            <a:off x="4926769" y="4049962"/>
            <a:ext cx="5302304" cy="4674938"/>
            <a:chOff x="0" y="-47625"/>
            <a:chExt cx="5909410" cy="6233250"/>
          </a:xfrm>
        </p:grpSpPr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0ED89C76-3DC8-4405-AEFA-BF69DFF862E3}"/>
                </a:ext>
              </a:extLst>
            </p:cNvPr>
            <p:cNvSpPr txBox="1"/>
            <p:nvPr/>
          </p:nvSpPr>
          <p:spPr>
            <a:xfrm>
              <a:off x="194885" y="-47625"/>
              <a:ext cx="5714525" cy="3051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Esperançoso(a)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Confiante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Entusiasmado(a)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Alegre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Orgulhoso(a)</a:t>
              </a: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129A9566-1788-4D3F-ACDB-0225FC80A954}"/>
                </a:ext>
              </a:extLst>
            </p:cNvPr>
            <p:cNvSpPr txBox="1"/>
            <p:nvPr/>
          </p:nvSpPr>
          <p:spPr>
            <a:xfrm>
              <a:off x="194885" y="3139381"/>
              <a:ext cx="5714525" cy="465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Preocupado(a)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46CBC973-C2C9-43C4-86C6-E0ACDBDC0905}"/>
                </a:ext>
              </a:extLst>
            </p:cNvPr>
            <p:cNvSpPr txBox="1"/>
            <p:nvPr/>
          </p:nvSpPr>
          <p:spPr>
            <a:xfrm>
              <a:off x="0" y="3765732"/>
              <a:ext cx="5714525" cy="2419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Triste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Indignado(a)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Envergonhado(a)</a:t>
              </a:r>
            </a:p>
            <a:p>
              <a:pPr marL="0" marR="0" lvl="0" indent="0" algn="r" defTabSz="914400" rtl="0" eaLnBrk="1" fontAlgn="b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1200" cap="none" spc="147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Com medo</a:t>
              </a:r>
            </a:p>
          </p:txBody>
        </p:sp>
      </p:grp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FFB0AC37-E9EB-4AD9-ADAA-1C074145055C}"/>
              </a:ext>
            </a:extLst>
          </p:cNvPr>
          <p:cNvGraphicFramePr>
            <a:graphicFrameLocks noGrp="1"/>
          </p:cNvGraphicFramePr>
          <p:nvPr/>
        </p:nvGraphicFramePr>
        <p:xfrm>
          <a:off x="10515600" y="3314700"/>
          <a:ext cx="1096918" cy="591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918">
                  <a:extLst>
                    <a:ext uri="{9D8B030D-6E8A-4147-A177-3AD203B41FA5}">
                      <a16:colId xmlns:a16="http://schemas.microsoft.com/office/drawing/2014/main" val="3221840218"/>
                    </a:ext>
                  </a:extLst>
                </a:gridCol>
              </a:tblGrid>
              <a:tr h="480657">
                <a:tc>
                  <a:txBody>
                    <a:bodyPr/>
                    <a:lstStyle/>
                    <a:p>
                      <a:pPr algn="ctr" rtl="0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678508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5219486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17268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9595103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7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038955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fontAlgn="b"/>
                      <a:endParaRPr lang="pt-BR" sz="2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D7968204-98C0-4430-BD4F-E369595B6F7F}"/>
              </a:ext>
            </a:extLst>
          </p:cNvPr>
          <p:cNvGraphicFramePr>
            <a:graphicFrameLocks noGrp="1"/>
          </p:cNvGraphicFramePr>
          <p:nvPr/>
        </p:nvGraphicFramePr>
        <p:xfrm>
          <a:off x="12110987" y="3013045"/>
          <a:ext cx="3352800" cy="622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956">
                  <a:extLst>
                    <a:ext uri="{9D8B030D-6E8A-4147-A177-3AD203B41FA5}">
                      <a16:colId xmlns:a16="http://schemas.microsoft.com/office/drawing/2014/main" val="3888385817"/>
                    </a:ext>
                  </a:extLst>
                </a:gridCol>
                <a:gridCol w="164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ADVOGADOS 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DEFENSORES PÚBLICOS 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675">
                <a:tc>
                  <a:txBody>
                    <a:bodyPr/>
                    <a:lstStyle/>
                    <a:p>
                      <a:pPr algn="ctr" rtl="0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564739"/>
                  </a:ext>
                </a:extLst>
              </a:tr>
              <a:tr h="438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5219486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17268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9595103"/>
                  </a:ext>
                </a:extLst>
              </a:tr>
              <a:tr h="4410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7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038955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algn="ctr" fontAlgn="b"/>
                      <a:endParaRPr lang="pt-BR" sz="2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31027C8A-344D-4B73-8824-6C71C676F395}"/>
              </a:ext>
            </a:extLst>
          </p:cNvPr>
          <p:cNvGraphicFramePr>
            <a:graphicFrameLocks noGrp="1"/>
          </p:cNvGraphicFramePr>
          <p:nvPr/>
        </p:nvGraphicFramePr>
        <p:xfrm>
          <a:off x="11353800" y="2358599"/>
          <a:ext cx="2590793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3">
                  <a:extLst>
                    <a:ext uri="{9D8B030D-6E8A-4147-A177-3AD203B41FA5}">
                      <a16:colId xmlns:a16="http://schemas.microsoft.com/office/drawing/2014/main" val="1349322003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Primeira Menção (%)</a:t>
                      </a:r>
                    </a:p>
                  </a:txBody>
                  <a:tcPr marL="137160" marR="137160" marT="68580" marB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394"/>
                  </a:ext>
                </a:extLst>
              </a:tr>
            </a:tbl>
          </a:graphicData>
        </a:graphic>
      </p:graphicFrame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DC0D941-C003-4E33-BB10-2D70AA088334}"/>
              </a:ext>
            </a:extLst>
          </p:cNvPr>
          <p:cNvCxnSpPr>
            <a:cxnSpLocks/>
          </p:cNvCxnSpPr>
          <p:nvPr/>
        </p:nvCxnSpPr>
        <p:spPr>
          <a:xfrm>
            <a:off x="7010400" y="6880327"/>
            <a:ext cx="9220200" cy="157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have direita 7">
            <a:extLst>
              <a:ext uri="{FF2B5EF4-FFF2-40B4-BE49-F238E27FC236}">
                <a16:creationId xmlns:a16="http://schemas.microsoft.com/office/drawing/2014/main" id="{D54FC2EA-6E88-436C-B9CF-534FAFAAA58F}"/>
              </a:ext>
            </a:extLst>
          </p:cNvPr>
          <p:cNvSpPr/>
          <p:nvPr/>
        </p:nvSpPr>
        <p:spPr>
          <a:xfrm>
            <a:off x="11277600" y="4095566"/>
            <a:ext cx="273556" cy="2059243"/>
          </a:xfrm>
          <a:prstGeom prst="rightBrac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8BC6A5-DCAC-49D1-832E-91C228824993}"/>
              </a:ext>
            </a:extLst>
          </p:cNvPr>
          <p:cNvSpPr txBox="1"/>
          <p:nvPr/>
        </p:nvSpPr>
        <p:spPr>
          <a:xfrm>
            <a:off x="11618370" y="4848880"/>
            <a:ext cx="609600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</p:txBody>
      </p:sp>
      <p:sp>
        <p:nvSpPr>
          <p:cNvPr id="34" name="Chave direita 7">
            <a:extLst>
              <a:ext uri="{FF2B5EF4-FFF2-40B4-BE49-F238E27FC236}">
                <a16:creationId xmlns:a16="http://schemas.microsoft.com/office/drawing/2014/main" id="{6D27BE6A-65D3-4E4D-8E78-0213CFF40D38}"/>
              </a:ext>
            </a:extLst>
          </p:cNvPr>
          <p:cNvSpPr/>
          <p:nvPr/>
        </p:nvSpPr>
        <p:spPr>
          <a:xfrm>
            <a:off x="11362786" y="6972301"/>
            <a:ext cx="188370" cy="1642196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137160" tIns="68580" rIns="137160" bIns="685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B1ECD2A-9FE4-4398-8ADC-E5A78354F168}"/>
              </a:ext>
            </a:extLst>
          </p:cNvPr>
          <p:cNvSpPr txBox="1"/>
          <p:nvPr/>
        </p:nvSpPr>
        <p:spPr>
          <a:xfrm>
            <a:off x="11627356" y="7581900"/>
            <a:ext cx="609600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53D815A-921A-4BA1-B830-2C06CFD6E1AA}"/>
              </a:ext>
            </a:extLst>
          </p:cNvPr>
          <p:cNvSpPr txBox="1"/>
          <p:nvPr/>
        </p:nvSpPr>
        <p:spPr>
          <a:xfrm>
            <a:off x="13236278" y="4848880"/>
            <a:ext cx="609600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CEE803B-AB8F-4FDD-A04C-CF188435315E}"/>
              </a:ext>
            </a:extLst>
          </p:cNvPr>
          <p:cNvSpPr txBox="1"/>
          <p:nvPr/>
        </p:nvSpPr>
        <p:spPr>
          <a:xfrm>
            <a:off x="15024860" y="4848880"/>
            <a:ext cx="609600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BB21978-48A7-4919-B388-5587580D2C78}"/>
              </a:ext>
            </a:extLst>
          </p:cNvPr>
          <p:cNvSpPr txBox="1"/>
          <p:nvPr/>
        </p:nvSpPr>
        <p:spPr>
          <a:xfrm>
            <a:off x="13335000" y="7581900"/>
            <a:ext cx="609600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F89D1A-C57B-404E-8910-CAC8E78A9260}"/>
              </a:ext>
            </a:extLst>
          </p:cNvPr>
          <p:cNvSpPr txBox="1"/>
          <p:nvPr/>
        </p:nvSpPr>
        <p:spPr>
          <a:xfrm>
            <a:off x="14935200" y="7581900"/>
            <a:ext cx="609600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7617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ersonalizada 4">
    <a:dk1>
      <a:srgbClr val="000000"/>
    </a:dk1>
    <a:lt1>
      <a:srgbClr val="FFFFFF"/>
    </a:lt1>
    <a:dk2>
      <a:srgbClr val="9C1D22"/>
    </a:dk2>
    <a:lt2>
      <a:srgbClr val="C8C8B1"/>
    </a:lt2>
    <a:accent1>
      <a:srgbClr val="E2AC00"/>
    </a:accent1>
    <a:accent2>
      <a:srgbClr val="7A7A7A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Office Theme">
    <a:majorFont>
      <a:latin typeface="Helvetica"/>
      <a:ea typeface="Helvetica"/>
      <a:cs typeface="Helvetica"/>
    </a:majorFont>
    <a:minorFont>
      <a:latin typeface="Calibri"/>
      <a:ea typeface="Calibri"/>
      <a:cs typeface="Calibri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6581</TotalTime>
  <Words>3278</Words>
  <Application>Microsoft Office PowerPoint</Application>
  <PresentationFormat>Personalizar</PresentationFormat>
  <Paragraphs>1043</Paragraphs>
  <Slides>25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Wingdings</vt:lpstr>
      <vt:lpstr>Roboto</vt:lpstr>
      <vt:lpstr>Calibri</vt:lpstr>
      <vt:lpstr>Arial</vt:lpstr>
      <vt:lpstr>Courier New</vt:lpstr>
      <vt:lpstr>Geneva</vt:lpstr>
      <vt:lpstr>Euphemia UCAS</vt:lpstr>
      <vt:lpstr>Calibri 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IPESPE - JUDICIARIO 2019 V2</dc:title>
  <dc:creator>Eglantine</dc:creator>
  <cp:lastModifiedBy>Marcela Montenegro</cp:lastModifiedBy>
  <cp:revision>764</cp:revision>
  <cp:lastPrinted>2019-11-29T12:39:31Z</cp:lastPrinted>
  <dcterms:created xsi:type="dcterms:W3CDTF">2006-08-16T00:00:00Z</dcterms:created>
  <dcterms:modified xsi:type="dcterms:W3CDTF">2019-12-05T11:51:09Z</dcterms:modified>
  <dc:identifier>DADlOIU2vNo</dc:identifier>
</cp:coreProperties>
</file>