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780" r:id="rId1"/>
    <p:sldMasterId id="2147484002" r:id="rId2"/>
  </p:sldMasterIdLst>
  <p:notesMasterIdLst>
    <p:notesMasterId r:id="rId36"/>
  </p:notesMasterIdLst>
  <p:sldIdLst>
    <p:sldId id="256" r:id="rId3"/>
    <p:sldId id="359" r:id="rId4"/>
    <p:sldId id="361" r:id="rId5"/>
    <p:sldId id="363" r:id="rId6"/>
    <p:sldId id="364" r:id="rId7"/>
    <p:sldId id="573" r:id="rId8"/>
    <p:sldId id="365" r:id="rId9"/>
    <p:sldId id="559" r:id="rId10"/>
    <p:sldId id="591" r:id="rId11"/>
    <p:sldId id="369" r:id="rId12"/>
    <p:sldId id="553" r:id="rId13"/>
    <p:sldId id="370" r:id="rId14"/>
    <p:sldId id="571" r:id="rId15"/>
    <p:sldId id="574" r:id="rId16"/>
    <p:sldId id="572" r:id="rId17"/>
    <p:sldId id="576" r:id="rId18"/>
    <p:sldId id="566" r:id="rId19"/>
    <p:sldId id="375" r:id="rId20"/>
    <p:sldId id="577" r:id="rId21"/>
    <p:sldId id="564" r:id="rId22"/>
    <p:sldId id="376" r:id="rId23"/>
    <p:sldId id="377" r:id="rId24"/>
    <p:sldId id="378" r:id="rId25"/>
    <p:sldId id="379" r:id="rId26"/>
    <p:sldId id="556" r:id="rId27"/>
    <p:sldId id="579" r:id="rId28"/>
    <p:sldId id="580" r:id="rId29"/>
    <p:sldId id="581" r:id="rId30"/>
    <p:sldId id="584" r:id="rId31"/>
    <p:sldId id="590" r:id="rId32"/>
    <p:sldId id="578" r:id="rId33"/>
    <p:sldId id="557" r:id="rId34"/>
    <p:sldId id="55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ão Augusto Figueiredo de Oliveira Junior" initials="JAFdOJ" lastIdx="0" clrIdx="0">
    <p:extLst>
      <p:ext uri="{19B8F6BF-5375-455C-9EA6-DF929625EA0E}">
        <p15:presenceInfo xmlns:p15="http://schemas.microsoft.com/office/powerpoint/2012/main" userId="S::joao.augusto@tjpa.jus.br::0a274907-cdcd-464c-8019-06f5fda705c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6"/>
    <a:srgbClr val="CC3300"/>
    <a:srgbClr val="FF0000"/>
    <a:srgbClr val="003399"/>
    <a:srgbClr val="000082"/>
    <a:srgbClr val="000066"/>
    <a:srgbClr val="00009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2197" autoAdjust="0"/>
  </p:normalViewPr>
  <p:slideViewPr>
    <p:cSldViewPr>
      <p:cViewPr varScale="1">
        <p:scale>
          <a:sx n="84" d="100"/>
          <a:sy n="84" d="100"/>
        </p:scale>
        <p:origin x="116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5EC68-4CDC-49AF-8DB6-B972A9EE3373}" type="datetimeFigureOut">
              <a:rPr lang="pt-BR" smtClean="0"/>
              <a:pPr/>
              <a:t>04/10/2019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70652-9C72-419A-A65B-1BE8EFBC11A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70652-9C72-419A-A65B-1BE8EFBC11A2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70652-9C72-419A-A65B-1BE8EFBC11A2}" type="slidenum">
              <a:rPr lang="pt-BR" smtClean="0"/>
              <a:pPr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5794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70652-9C72-419A-A65B-1BE8EFBC11A2}" type="slidenum">
              <a:rPr lang="pt-BR" smtClean="0"/>
              <a:pPr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2463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70652-9C72-419A-A65B-1BE8EFBC11A2}" type="slidenum">
              <a:rPr lang="pt-BR" smtClean="0"/>
              <a:pPr/>
              <a:t>30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7831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70652-9C72-419A-A65B-1BE8EFBC11A2}" type="slidenum">
              <a:rPr lang="pt-BR" smtClean="0"/>
              <a:pPr/>
              <a:t>32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2009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48AB-681E-42B0-B47E-F658FA8DF119}" type="datetime1">
              <a:rPr lang="pt-BR" smtClean="0"/>
              <a:pPr/>
              <a:t>04/10/2019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B0B2-ED39-4739-9C0A-B8469F12373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915228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48AB-681E-42B0-B47E-F658FA8DF119}" type="datetime1">
              <a:rPr lang="pt-BR" smtClean="0"/>
              <a:pPr/>
              <a:t>04/10/2019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B0B2-ED39-4739-9C0A-B8469F12373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436944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48AB-681E-42B0-B47E-F658FA8DF119}" type="datetime1">
              <a:rPr lang="pt-BR" smtClean="0"/>
              <a:pPr/>
              <a:t>04/10/2019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B0B2-ED39-4739-9C0A-B8469F12373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073225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48AB-681E-42B0-B47E-F658FA8DF119}" type="datetime1">
              <a:rPr lang="pt-BR" smtClean="0"/>
              <a:pPr/>
              <a:t>04/10/2019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B0B2-ED39-4739-9C0A-B8469F12373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380583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48AB-681E-42B0-B47E-F658FA8DF119}" type="datetime1">
              <a:rPr lang="pt-BR" smtClean="0"/>
              <a:pPr/>
              <a:t>04/10/2019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B0B2-ED39-4739-9C0A-B8469F12373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116812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7BEE-649E-4A96-9E85-91A3815502D7}" type="datetime1">
              <a:rPr lang="pt-BR" smtClean="0"/>
              <a:pPr/>
              <a:t>04/10/2019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B0B2-ED39-4739-9C0A-B8469F12373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8671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48AB-681E-42B0-B47E-F658FA8DF119}" type="datetime1">
              <a:rPr lang="pt-BR" smtClean="0"/>
              <a:pPr/>
              <a:t>04/10/2019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B0B2-ED39-4739-9C0A-B8469F12373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027437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0CA9-BEFC-4789-AE7E-3CF40873B196}" type="datetime1">
              <a:rPr lang="pt-BR" smtClean="0"/>
              <a:pPr/>
              <a:t>04/10/2019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B0B2-ED39-4739-9C0A-B8469F12373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6407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48AB-681E-42B0-B47E-F658FA8DF119}" type="datetime1">
              <a:rPr lang="pt-BR" smtClean="0"/>
              <a:pPr/>
              <a:t>04/10/2019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B0B2-ED39-4739-9C0A-B8469F12373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2555240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48AB-681E-42B0-B47E-F658FA8DF119}" type="datetime1">
              <a:rPr lang="pt-BR" smtClean="0"/>
              <a:pPr/>
              <a:t>04/10/2019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B0B2-ED39-4739-9C0A-B8469F12373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3724324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D15D2-6A78-4E66-9D15-A75A62667678}" type="datetime1">
              <a:rPr lang="pt-BR" smtClean="0"/>
              <a:pPr/>
              <a:t>04/10/2019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B0B2-ED39-4739-9C0A-B8469F12373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59069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48AB-681E-42B0-B47E-F658FA8DF119}" type="datetime1">
              <a:rPr lang="pt-BR" smtClean="0"/>
              <a:pPr/>
              <a:t>04/10/2019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B0B2-ED39-4739-9C0A-B8469F12373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7399306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48AB-681E-42B0-B47E-F658FA8DF119}" type="datetime1">
              <a:rPr lang="pt-BR" smtClean="0"/>
              <a:pPr/>
              <a:t>04/10/2019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B0B2-ED39-4739-9C0A-B8469F12373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0191049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48AB-681E-42B0-B47E-F658FA8DF119}" type="datetime1">
              <a:rPr lang="pt-BR" smtClean="0"/>
              <a:pPr/>
              <a:t>04/10/2019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B0B2-ED39-4739-9C0A-B8469F12373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3175016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48AB-681E-42B0-B47E-F658FA8DF119}" type="datetime1">
              <a:rPr lang="pt-BR" smtClean="0"/>
              <a:pPr/>
              <a:t>04/10/2019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B0B2-ED39-4739-9C0A-B8469F12373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2153106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48AB-681E-42B0-B47E-F658FA8DF119}" type="datetime1">
              <a:rPr lang="pt-BR" smtClean="0"/>
              <a:pPr/>
              <a:t>04/10/2019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B0B2-ED39-4739-9C0A-B8469F123738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6199961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48AB-681E-42B0-B47E-F658FA8DF119}" type="datetime1">
              <a:rPr lang="pt-BR" smtClean="0"/>
              <a:pPr/>
              <a:t>04/10/2019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B0B2-ED39-4739-9C0A-B8469F12373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3534267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48AB-681E-42B0-B47E-F658FA8DF119}" type="datetime1">
              <a:rPr lang="pt-BR" smtClean="0"/>
              <a:pPr/>
              <a:t>04/10/2019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B0B2-ED39-4739-9C0A-B8469F123738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6857551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48AB-681E-42B0-B47E-F658FA8DF119}" type="datetime1">
              <a:rPr lang="pt-BR" smtClean="0"/>
              <a:pPr/>
              <a:t>04/10/2019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B0B2-ED39-4739-9C0A-B8469F12373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0903456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48AB-681E-42B0-B47E-F658FA8DF119}" type="datetime1">
              <a:rPr lang="pt-BR" smtClean="0"/>
              <a:pPr/>
              <a:t>04/10/2019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B0B2-ED39-4739-9C0A-B8469F12373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2487142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48AB-681E-42B0-B47E-F658FA8DF119}" type="datetime1">
              <a:rPr lang="pt-BR" smtClean="0"/>
              <a:pPr/>
              <a:t>04/10/2019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B0B2-ED39-4739-9C0A-B8469F12373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746038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7BEE-649E-4A96-9E85-91A3815502D7}" type="datetime1">
              <a:rPr lang="pt-BR" smtClean="0"/>
              <a:pPr/>
              <a:t>04/10/2019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B0B2-ED39-4739-9C0A-B8469F12373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7536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48AB-681E-42B0-B47E-F658FA8DF119}" type="datetime1">
              <a:rPr lang="pt-BR" smtClean="0"/>
              <a:pPr/>
              <a:t>04/10/2019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B0B2-ED39-4739-9C0A-B8469F12373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640475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0CA9-BEFC-4789-AE7E-3CF40873B196}" type="datetime1">
              <a:rPr lang="pt-BR" smtClean="0"/>
              <a:pPr/>
              <a:t>04/10/2019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B0B2-ED39-4739-9C0A-B8469F123738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595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48AB-681E-42B0-B47E-F658FA8DF119}" type="datetime1">
              <a:rPr lang="pt-BR" smtClean="0"/>
              <a:pPr/>
              <a:t>04/10/2019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B0B2-ED39-4739-9C0A-B8469F123738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0686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48AB-681E-42B0-B47E-F658FA8DF119}" type="datetime1">
              <a:rPr lang="pt-BR" smtClean="0"/>
              <a:pPr/>
              <a:t>04/10/2019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B0B2-ED39-4739-9C0A-B8469F12373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101602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D15D2-6A78-4E66-9D15-A75A62667678}" type="datetime1">
              <a:rPr lang="pt-BR" smtClean="0"/>
              <a:pPr/>
              <a:t>04/10/2019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B0B2-ED39-4739-9C0A-B8469F12373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2284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48AB-681E-42B0-B47E-F658FA8DF119}" type="datetime1">
              <a:rPr lang="pt-BR" smtClean="0"/>
              <a:pPr/>
              <a:t>04/10/2019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B0B2-ED39-4739-9C0A-B8469F12373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04427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DCB48AB-681E-42B0-B47E-F658FA8DF119}" type="datetime1">
              <a:rPr lang="pt-BR" smtClean="0"/>
              <a:pPr/>
              <a:t>04/10/2019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AB0B2-ED39-4739-9C0A-B8469F12373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4647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CB48AB-681E-42B0-B47E-F658FA8DF119}" type="datetime1">
              <a:rPr lang="pt-BR" smtClean="0"/>
              <a:pPr/>
              <a:t>04/10/2019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27AB0B2-ED39-4739-9C0A-B8469F12373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53896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  <p:sldLayoutId id="2147484016" r:id="rId14"/>
    <p:sldLayoutId id="2147484017" r:id="rId15"/>
    <p:sldLayoutId id="2147484018" r:id="rId16"/>
    <p:sldLayoutId id="214748401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analto.gov.br/ccivil_03/_Ato2015-2018/2017/Lei/L13509.htm#art1" TargetMode="Externa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alto.gov.br/ccivil_03/_Ato2015-2018/2016/Lei/L13257.htm#art2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://www.planalto.gov.br/ccivil_03/_Ato2015-2018/2017/Lei/L13509.htm#art1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30543" y="3645024"/>
            <a:ext cx="6347009" cy="3960440"/>
          </a:xfrm>
        </p:spPr>
        <p:txBody>
          <a:bodyPr>
            <a:noAutofit/>
          </a:bodyPr>
          <a:lstStyle/>
          <a:p>
            <a:endParaRPr lang="pt-BR" dirty="0"/>
          </a:p>
          <a:p>
            <a:pPr algn="r" defTabSz="0">
              <a:spcBef>
                <a:spcPts val="0"/>
              </a:spcBef>
            </a:pPr>
            <a:endParaRPr lang="pt-BR" sz="16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r" defTabSz="0">
              <a:spcBef>
                <a:spcPts val="0"/>
              </a:spcBef>
            </a:pPr>
            <a:endParaRPr lang="pt-BR" sz="16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r" defTabSz="0">
              <a:spcBef>
                <a:spcPts val="0"/>
              </a:spcBef>
            </a:pPr>
            <a:endParaRPr lang="pt-BR" sz="16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r" defTabSz="0">
              <a:spcBef>
                <a:spcPts val="0"/>
              </a:spcBef>
            </a:pPr>
            <a:endParaRPr lang="pt-BR" sz="8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r" defTabSz="0">
              <a:spcBef>
                <a:spcPts val="0"/>
              </a:spcBef>
            </a:pPr>
            <a:endParaRPr lang="pt-BR" sz="16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r" defTabSz="0">
              <a:spcBef>
                <a:spcPts val="0"/>
              </a:spcBef>
            </a:pPr>
            <a:r>
              <a:rPr lang="pt-BR" sz="1600" b="1" dirty="0">
                <a:solidFill>
                  <a:schemeClr val="tx1"/>
                </a:solidFill>
                <a:latin typeface="Arial Black" pitchFamily="34" charset="0"/>
              </a:rPr>
              <a:t>    JOÃO AUGUSTO DE OLIVEIRA JR</a:t>
            </a:r>
          </a:p>
          <a:p>
            <a:pPr algn="just" defTabSz="0">
              <a:spcBef>
                <a:spcPts val="0"/>
              </a:spcBef>
            </a:pPr>
            <a:r>
              <a:rPr lang="pt-BR" sz="1600" b="1" dirty="0">
                <a:solidFill>
                  <a:schemeClr val="tx1"/>
                </a:solidFill>
                <a:latin typeface="Arial Black" pitchFamily="34" charset="0"/>
              </a:rPr>
              <a:t>                                                 JUIZ DE DIREITO</a:t>
            </a:r>
          </a:p>
          <a:p>
            <a:pPr algn="just" defTabSz="0">
              <a:spcBef>
                <a:spcPts val="0"/>
              </a:spcBef>
            </a:pPr>
            <a:r>
              <a:rPr lang="pt-BR" sz="1600" b="1" dirty="0">
                <a:solidFill>
                  <a:schemeClr val="tx1"/>
                </a:solidFill>
                <a:latin typeface="Arial Black" pitchFamily="34" charset="0"/>
              </a:rPr>
              <a:t>                      </a:t>
            </a:r>
            <a:r>
              <a:rPr lang="pt-BR" sz="1600" dirty="0">
                <a:solidFill>
                  <a:schemeClr val="tx1"/>
                </a:solidFill>
                <a:latin typeface="Arial Black" pitchFamily="34" charset="0"/>
              </a:rPr>
              <a:t>                   TITULAR 1ª VIJ - BELÉM/PA</a:t>
            </a:r>
          </a:p>
          <a:p>
            <a:pPr algn="just" defTabSz="0">
              <a:spcBef>
                <a:spcPts val="0"/>
              </a:spcBef>
            </a:pPr>
            <a:r>
              <a:rPr lang="pt-BR" sz="2000" dirty="0">
                <a:solidFill>
                  <a:schemeClr val="tx1"/>
                </a:solidFill>
                <a:latin typeface="Bodoni MT Condensed" pitchFamily="18" charset="0"/>
              </a:rPr>
              <a:t>			                                                            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308" y="5103612"/>
            <a:ext cx="1250466" cy="175438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48" y="5103612"/>
            <a:ext cx="1250466" cy="1754387"/>
          </a:xfrm>
          <a:prstGeom prst="rect">
            <a:avLst/>
          </a:prstGeom>
          <a:effectLst>
            <a:outerShdw blurRad="1244600" dist="2387600" dir="20880000" sx="200000" sy="200000" algn="ctr" rotWithShape="0">
              <a:srgbClr val="000000">
                <a:alpha val="5000"/>
              </a:srgbClr>
            </a:outerShdw>
          </a:effec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52E30C3-06A7-4061-B330-29E1250ECB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4531" y="0"/>
            <a:ext cx="2789469" cy="89323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7576FFA-5334-4A0A-A4D6-3481E02F75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876" y="1447517"/>
            <a:ext cx="8505986" cy="36825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B0B2-ED39-4739-9C0A-B8469F123738}" type="slidenum">
              <a:rPr lang="pt-BR" smtClean="0"/>
              <a:pPr/>
              <a:t>10</a:t>
            </a:fld>
            <a:endParaRPr lang="pt-BR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7726" y="332656"/>
            <a:ext cx="8728547" cy="8648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kumimoji="0" lang="pt-BR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 MATERNAGEM RECUSADA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2400" b="1" dirty="0">
                <a:solidFill>
                  <a:srgbClr val="FFFF00"/>
                </a:solidFill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       ABANDONO X ENTREGA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2200" b="1" dirty="0">
                <a:solidFill>
                  <a:srgbClr val="FFFF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   </a:t>
            </a:r>
            <a:r>
              <a:rPr lang="pt-BR" b="1" dirty="0">
                <a:solidFill>
                  <a:srgbClr val="FFFF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b="1" dirty="0">
              <a:solidFill>
                <a:srgbClr val="FF0000"/>
              </a:solidFill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b="1" dirty="0">
              <a:solidFill>
                <a:srgbClr val="FF0000"/>
              </a:solidFill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pt-BR" sz="2200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ENTREGA :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2200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                      </a:t>
            </a:r>
            <a:r>
              <a:rPr lang="pt-BR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PREOCUPAÇÃO EM PRESERVAR A VIDA DA CRIANÇA CONFIANDO-A A ALGUÉM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            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b="1" dirty="0"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             </a:t>
            </a:r>
            <a:r>
              <a:rPr lang="pt-BR" b="1" dirty="0">
                <a:solidFill>
                  <a:srgbClr val="FF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b="1" dirty="0"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“DOAÇÃO” ENQUANTO SINÔNIMO DE DÁDIVA (“AQUILO QUE SE DÁ”) CRIA VÍNCULO DE SOLIDARIEDADE: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1200" b="1" dirty="0"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                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            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- 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MÃES TRANSFEREM RESPONSABILIDADES QUE NÃO SUPORTAM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12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12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- 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QUEM RECEBE DÁ A MÃE A “CERTEZA” DO BEM-ESTAR DA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                             [ CRIANÇA AMENIZANDO SENTIMENTO DE CULPA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solidFill>
                  <a:srgbClr val="FF00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                                 </a:t>
            </a:r>
            <a:endParaRPr lang="pt-BR" b="1" dirty="0"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                                  </a:t>
            </a:r>
          </a:p>
          <a:p>
            <a:endParaRPr lang="pt-BR" sz="2400" b="1" dirty="0">
              <a:latin typeface="Arial Black" panose="020B0A04020102020204" pitchFamily="34" charset="0"/>
            </a:endParaRPr>
          </a:p>
          <a:p>
            <a:r>
              <a:rPr lang="pt-BR" b="1" dirty="0">
                <a:latin typeface="Arial Black" panose="020B0A04020102020204" pitchFamily="34" charset="0"/>
              </a:rPr>
              <a:t>                           </a:t>
            </a:r>
            <a:endParaRPr lang="pt-BR" sz="2200" b="1" dirty="0">
              <a:solidFill>
                <a:srgbClr val="FF0000"/>
              </a:solidFill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2200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                     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pt-BR" b="1" dirty="0">
              <a:solidFill>
                <a:srgbClr val="FF0000"/>
              </a:solidFill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b="1" dirty="0"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b="1" dirty="0">
              <a:solidFill>
                <a:srgbClr val="FF0000"/>
              </a:solidFill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508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B0B2-ED39-4739-9C0A-B8469F123738}" type="slidenum">
              <a:rPr lang="pt-BR" smtClean="0"/>
              <a:pPr/>
              <a:t>11</a:t>
            </a:fld>
            <a:endParaRPr lang="pt-BR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43508" y="404664"/>
            <a:ext cx="8856984" cy="855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Arial" pitchFamily="34" charset="0"/>
                <a:cs typeface="Arial" pitchFamily="34" charset="0"/>
              </a:rPr>
              <a:t>                  </a:t>
            </a:r>
            <a:r>
              <a:rPr kumimoji="0" lang="pt-BR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Arial" pitchFamily="34" charset="0"/>
                <a:cs typeface="Arial" pitchFamily="34" charset="0"/>
              </a:rPr>
              <a:t>A MATERNAGEM RECUSADA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FFFF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          PERFIL SOCIOECONÔMICO DAS MÃES   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2200" b="1" dirty="0">
                <a:solidFill>
                  <a:srgbClr val="FFFF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           </a:t>
            </a:r>
            <a:r>
              <a:rPr lang="pt-BR" b="1" dirty="0">
                <a:solidFill>
                  <a:srgbClr val="FFFF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pt-BR" sz="2200" b="1" dirty="0">
                <a:solidFill>
                  <a:srgbClr val="FFFF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     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sz="2200" b="1" dirty="0"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2200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pt-BR" b="1" dirty="0">
                <a:solidFill>
                  <a:srgbClr val="FF00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- </a:t>
            </a:r>
            <a:r>
              <a:rPr lang="pt-BR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JOVENS, SOLTEIRAS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b="1" dirty="0"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pt-BR" b="1" dirty="0">
                <a:solidFill>
                  <a:srgbClr val="FF00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- </a:t>
            </a:r>
            <a:r>
              <a:rPr lang="pt-BR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EDUCAÇÃO FUNDAMENTAL INCOMPLETA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pt-BR" b="1" dirty="0">
                <a:solidFill>
                  <a:srgbClr val="FF00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- </a:t>
            </a:r>
            <a:r>
              <a:rPr lang="pt-BR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TRABALHO INFORMAL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pt-BR" b="1" dirty="0">
                <a:solidFill>
                  <a:srgbClr val="FF00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-</a:t>
            </a:r>
            <a:r>
              <a:rPr lang="pt-BR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 SEM APOIO DA FAMÍLIA E DO PAI BIOLÓGICO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pt-BR" b="1" dirty="0">
                <a:solidFill>
                  <a:srgbClr val="FF00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- </a:t>
            </a:r>
            <a:r>
              <a:rPr lang="pt-BR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EXCLUÍDAS DAS POLITICAS PÚBLICAS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sz="2200" b="1" dirty="0"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sz="2200" b="1" dirty="0"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2000" b="1" dirty="0">
                <a:solidFill>
                  <a:schemeClr val="accent5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OBS: LEGALIZAÇÃO DA ENTREGA VOLUNTÁRIA MUDANÇA DO PERFIL SOCIOECONÔMICO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solidFill>
                  <a:schemeClr val="accent5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            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                                              </a:t>
            </a:r>
          </a:p>
          <a:p>
            <a:endParaRPr lang="pt-BR" sz="2400" b="1" dirty="0">
              <a:latin typeface="Arial Black" panose="020B0A04020102020204" pitchFamily="34" charset="0"/>
            </a:endParaRPr>
          </a:p>
          <a:p>
            <a:r>
              <a:rPr lang="pt-BR" b="1" dirty="0">
                <a:latin typeface="Arial Black" panose="020B0A04020102020204" pitchFamily="34" charset="0"/>
              </a:rPr>
              <a:t>                           </a:t>
            </a:r>
            <a:endParaRPr lang="pt-BR" sz="2200" b="1" dirty="0">
              <a:solidFill>
                <a:srgbClr val="FF0000"/>
              </a:solidFill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2200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                     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pt-BR" b="1" dirty="0">
              <a:solidFill>
                <a:srgbClr val="FF0000"/>
              </a:solidFill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b="1" dirty="0"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b="1" dirty="0">
              <a:solidFill>
                <a:srgbClr val="FF0000"/>
              </a:solidFill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508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B0B2-ED39-4739-9C0A-B8469F123738}" type="slidenum">
              <a:rPr lang="pt-BR" smtClean="0"/>
              <a:pPr/>
              <a:t>12</a:t>
            </a:fld>
            <a:endParaRPr lang="pt-BR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512" y="363915"/>
            <a:ext cx="8784976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Arial" pitchFamily="34" charset="0"/>
                <a:cs typeface="Arial" pitchFamily="34" charset="0"/>
              </a:rPr>
              <a:t>                    A MATERNAGEM RECUSADA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2400" b="1" dirty="0">
                <a:solidFill>
                  <a:srgbClr val="FFFF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                                MOTIVAÇÕES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200" b="1" dirty="0">
                <a:solidFill>
                  <a:srgbClr val="FF00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solidFill>
                  <a:srgbClr val="FF00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pt-BR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MÃES SEM INTERESSE PELO FILHO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X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MÃES QUE AMAM OS FILHOS MAS RECONHECEM INCAPACIDADE DE MATERNAR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b="1" dirty="0">
              <a:solidFill>
                <a:srgbClr val="FF0000"/>
              </a:solidFill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2200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-</a:t>
            </a:r>
            <a:r>
              <a:rPr lang="pt-BR" sz="2200" b="1" dirty="0">
                <a:solidFill>
                  <a:srgbClr val="FF00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pt-BR" sz="2200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REJEIÇÃO A MATERNIDADE: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- 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CONFLITOS INTERNOS RELACIONADOS À SUA HISTÓRIA DE VIDA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sz="1200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- 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SENTIMENTO DE INCAPACIDADE DE MATERNAR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sz="1200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- 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DESEJO DE NÃO MATERNAR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sz="1200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- 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GRAVIDEZ INDESEJADA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sz="1200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- 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FALTA DE CONDIÇÕES SOCIOECONÔMICAS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1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- 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AUSÊNCIA DO APOIO FAMILIAR E DO PAI BIOLÓGICO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sz="1200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- 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REPROVAÇÃO SOCIAL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b="1" dirty="0">
              <a:solidFill>
                <a:srgbClr val="FF0000"/>
              </a:solidFill>
              <a:latin typeface="Arial Black" pitchFamily="34" charset="0"/>
              <a:ea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B0B2-ED39-4739-9C0A-B8469F123738}" type="slidenum">
              <a:rPr lang="pt-BR" smtClean="0"/>
              <a:pPr/>
              <a:t>13</a:t>
            </a:fld>
            <a:endParaRPr lang="pt-BR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15516" y="260648"/>
            <a:ext cx="8712968" cy="729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54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pt-BR" sz="2400" b="1" dirty="0">
                <a:solidFill>
                  <a:srgbClr val="FFFF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ENTREGA VOLUNTÁRIA</a:t>
            </a:r>
          </a:p>
          <a:p>
            <a:pPr lvl="0" algn="ctr"/>
            <a:r>
              <a:rPr lang="pt-BR" sz="2400" b="1" dirty="0">
                <a:solidFill>
                  <a:srgbClr val="FFFF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DIREITO FUNDAMENTAL</a:t>
            </a:r>
          </a:p>
          <a:p>
            <a:pPr lvl="0" indent="0" algn="just"/>
            <a:endParaRPr lang="pt-BR" b="1" dirty="0">
              <a:solidFill>
                <a:srgbClr val="FF0000"/>
              </a:solidFill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lvl="0" indent="0" algn="just"/>
            <a:r>
              <a:rPr lang="pt-BR" sz="2400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- DIREITO À VIDA E À SAÚDE</a:t>
            </a:r>
          </a:p>
          <a:p>
            <a:pPr lvl="0" algn="just" eaLnBrk="1" hangingPunct="1"/>
            <a:r>
              <a:rPr lang="pt-BR" sz="48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b="1" dirty="0">
                <a:ea typeface="Arial" panose="020B0604020202020204" pitchFamily="34" charset="0"/>
                <a:cs typeface="Arial" panose="020B0604020202020204" pitchFamily="34" charset="0"/>
              </a:rPr>
              <a:t>GARANTIR NASCIMENTO / DESENVOLVIMENTO SADIO HARMONIOSO  EM CONDIÇÕES DIGNAS DE EXISTÊNCIA</a:t>
            </a:r>
            <a:endParaRPr lang="pt-BR" sz="1200" b="1" dirty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1" hangingPunct="1"/>
            <a:r>
              <a:rPr lang="pt-BR" sz="4800" b="1" dirty="0">
                <a:ea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b="1" dirty="0">
                <a:ea typeface="Arial" panose="020B0604020202020204" pitchFamily="34" charset="0"/>
                <a:cs typeface="Arial" panose="020B0604020202020204" pitchFamily="34" charset="0"/>
              </a:rPr>
              <a:t>GARANTIA ÀS MULHERES</a:t>
            </a:r>
          </a:p>
          <a:p>
            <a:pPr lvl="0" algn="just" eaLnBrk="1" hangingPunct="1"/>
            <a:r>
              <a:rPr lang="pt-BR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                     - </a:t>
            </a:r>
            <a:r>
              <a:rPr lang="pt-BR" b="1" dirty="0">
                <a:ea typeface="Arial" panose="020B0604020202020204" pitchFamily="34" charset="0"/>
                <a:cs typeface="Arial" panose="020B0604020202020204" pitchFamily="34" charset="0"/>
              </a:rPr>
              <a:t>PROGRAMAS E ÀS POLÍTICAS DE SAÚDE</a:t>
            </a:r>
          </a:p>
          <a:p>
            <a:pPr lvl="0" algn="just" eaLnBrk="1" hangingPunct="1"/>
            <a:r>
              <a:rPr lang="pt-BR" b="1" dirty="0">
                <a:ea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pt-BR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b="1" dirty="0">
                <a:ea typeface="Arial" panose="020B0604020202020204" pitchFamily="34" charset="0"/>
                <a:cs typeface="Arial" panose="020B0604020202020204" pitchFamily="34" charset="0"/>
              </a:rPr>
              <a:t> PLANEJAMENTO REPRODUTIVO             </a:t>
            </a:r>
          </a:p>
          <a:p>
            <a:pPr lvl="0" algn="just" eaLnBrk="1" hangingPunct="1"/>
            <a:r>
              <a:rPr lang="pt-BR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                     - </a:t>
            </a:r>
            <a:r>
              <a:rPr lang="pt-BR" b="1" dirty="0">
                <a:ea typeface="Arial" panose="020B0604020202020204" pitchFamily="34" charset="0"/>
                <a:cs typeface="Arial" panose="020B0604020202020204" pitchFamily="34" charset="0"/>
              </a:rPr>
              <a:t>ATENÇÃO HUMANIZADA DA GRAVIDEZ AO PÓS NATAL</a:t>
            </a:r>
          </a:p>
          <a:p>
            <a:pPr lvl="0" algn="just" eaLnBrk="1" hangingPunct="1"/>
            <a:r>
              <a:rPr lang="pt-BR" b="1" dirty="0">
                <a:ea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pt-BR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b="1" dirty="0">
                <a:ea typeface="Arial" panose="020B0604020202020204" pitchFamily="34" charset="0"/>
                <a:cs typeface="Arial" panose="020B0604020202020204" pitchFamily="34" charset="0"/>
              </a:rPr>
              <a:t>ASSISTÊNCIA PSICOLÓGICA </a:t>
            </a:r>
          </a:p>
          <a:p>
            <a:pPr lvl="0" algn="just"/>
            <a:r>
              <a:rPr lang="pt-BR" sz="16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pt-BR" sz="20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000" b="1" dirty="0">
                <a:solidFill>
                  <a:schemeClr val="accent5"/>
                </a:solidFill>
                <a:ea typeface="Arial" panose="020B0604020202020204" pitchFamily="34" charset="0"/>
                <a:cs typeface="Arial" panose="020B0604020202020204" pitchFamily="34" charset="0"/>
              </a:rPr>
              <a:t>INCLUSIVE</a:t>
            </a:r>
            <a:r>
              <a:rPr lang="pt-BR" sz="20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>
                <a:ea typeface="Arial" panose="020B0604020202020204" pitchFamily="34" charset="0"/>
                <a:cs typeface="Arial" panose="020B0604020202020204" pitchFamily="34" charset="0"/>
              </a:rPr>
              <a:t>AS QUE MANIFESTEM INTERESSE ENTREGAR SEUS FILHOS</a:t>
            </a:r>
            <a:r>
              <a:rPr lang="pt-BR" sz="1600" b="1" dirty="0">
                <a:ea typeface="Arial" panose="020B0604020202020204" pitchFamily="34" charset="0"/>
                <a:cs typeface="Arial" panose="020B0604020202020204" pitchFamily="34" charset="0"/>
              </a:rPr>
              <a:t>  (§ 5º, Art. 8º, ECA – assistência psicológica)</a:t>
            </a:r>
            <a:endParaRPr lang="pt-BR" sz="1600" b="1" dirty="0">
              <a:solidFill>
                <a:srgbClr val="FF0000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pt-BR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                     -</a:t>
            </a:r>
            <a:r>
              <a:rPr lang="pt-BR" b="1" dirty="0">
                <a:ea typeface="Arial" panose="020B0604020202020204" pitchFamily="34" charset="0"/>
                <a:cs typeface="Arial" panose="020B0604020202020204" pitchFamily="34" charset="0"/>
              </a:rPr>
              <a:t> ENCAMINHAMENTO </a:t>
            </a:r>
            <a:r>
              <a:rPr lang="pt-BR" sz="2000" b="1" dirty="0">
                <a:solidFill>
                  <a:schemeClr val="accent5"/>
                </a:solidFill>
                <a:ea typeface="Arial" panose="020B0604020202020204" pitchFamily="34" charset="0"/>
                <a:cs typeface="Arial" panose="020B0604020202020204" pitchFamily="34" charset="0"/>
              </a:rPr>
              <a:t>SEM CONSTRANGIMENTO</a:t>
            </a:r>
            <a:r>
              <a:rPr lang="pt-BR" b="1" dirty="0">
                <a:solidFill>
                  <a:schemeClr val="accent5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>
                <a:ea typeface="Arial" panose="020B0604020202020204" pitchFamily="34" charset="0"/>
                <a:cs typeface="Arial" panose="020B0604020202020204" pitchFamily="34" charset="0"/>
              </a:rPr>
              <a:t>À JUSTIÇA</a:t>
            </a:r>
            <a:r>
              <a:rPr lang="pt-BR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pt-BR" b="1" dirty="0">
                <a:ea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</a:t>
            </a:r>
            <a:r>
              <a:rPr lang="pt-BR" sz="2800" b="1" dirty="0">
                <a:solidFill>
                  <a:srgbClr val="C0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indent="0" algn="just"/>
            <a:r>
              <a:rPr lang="pt-BR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pt-BR" b="1" dirty="0">
                <a:solidFill>
                  <a:schemeClr val="accent5"/>
                </a:solidFill>
                <a:ea typeface="Arial" panose="020B0604020202020204" pitchFamily="34" charset="0"/>
                <a:cs typeface="Arial" panose="020B0604020202020204" pitchFamily="34" charset="0"/>
              </a:rPr>
              <a:t>REFLEXO DA FORÇA DO MITO DO AMOR MATERNO:</a:t>
            </a:r>
          </a:p>
          <a:p>
            <a:pPr lvl="0" algn="just" eaLnBrk="1" hangingPunct="1"/>
            <a:r>
              <a:rPr lang="pt-BR" b="1" dirty="0">
                <a:solidFill>
                  <a:schemeClr val="accent5"/>
                </a:solidFill>
                <a:ea typeface="Arial" panose="020B0604020202020204" pitchFamily="34" charset="0"/>
                <a:cs typeface="Arial" panose="020B0604020202020204" pitchFamily="34" charset="0"/>
              </a:rPr>
              <a:t>              NECESSIDADE DE POSITIVAR O DIREITO DESTAS MULHERES</a:t>
            </a:r>
          </a:p>
          <a:p>
            <a:pPr marL="0" marR="0" lvl="0" indent="234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b="1" dirty="0">
                <a:cs typeface="Arial" panose="020B0604020202020204" pitchFamily="34" charset="0"/>
              </a:rPr>
              <a:t>          </a:t>
            </a:r>
            <a:r>
              <a:rPr lang="pt-BR" b="1" dirty="0">
                <a:cs typeface="Arial" panose="020B0604020202020204" pitchFamily="34" charset="0"/>
                <a:hlinkClick r:id="rId2"/>
              </a:rPr>
              <a:t>(Incluído pela Lei nº 13.509, de 2017)</a:t>
            </a:r>
            <a:endParaRPr kumimoji="0" lang="pt-BR" altLang="pt-BR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cs typeface="Arial" panose="020B0604020202020204" pitchFamily="34" charset="0"/>
            </a:endParaRPr>
          </a:p>
          <a:p>
            <a:pPr marL="0" marR="0" lvl="0" indent="234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dirty="0">
              <a:solidFill>
                <a:srgbClr val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marR="0" lvl="0" indent="234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marR="0" lvl="0" indent="234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525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B0B2-ED39-4739-9C0A-B8469F123738}" type="slidenum">
              <a:rPr lang="pt-BR" smtClean="0"/>
              <a:pPr/>
              <a:t>14</a:t>
            </a:fld>
            <a:endParaRPr lang="pt-BR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34586" y="446275"/>
            <a:ext cx="8674827" cy="686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54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pt-BR" sz="2400" b="1" dirty="0">
                <a:solidFill>
                  <a:srgbClr val="FFFF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ENTREGA VOLUNTÁRIA</a:t>
            </a:r>
          </a:p>
          <a:p>
            <a:pPr lvl="0" algn="ctr"/>
            <a:r>
              <a:rPr lang="pt-BR" sz="2400" b="1" dirty="0">
                <a:solidFill>
                  <a:srgbClr val="FFFF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DIREITO FUNDAMENTAL</a:t>
            </a:r>
          </a:p>
          <a:p>
            <a:pPr marL="0" marR="0" lvl="0" indent="234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200" b="0" i="0" u="none" strike="noStrike" cap="none" normalizeH="0" baseline="0" dirty="0">
              <a:ln>
                <a:noFill/>
              </a:ln>
              <a:effectLst/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200" b="0" i="0" u="none" strike="noStrike" cap="none" normalizeH="0" baseline="0" dirty="0">
                <a:ln>
                  <a:noFill/>
                </a:ln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- DIREITO</a:t>
            </a:r>
            <a:r>
              <a:rPr kumimoji="0" lang="pt-BR" altLang="pt-BR" sz="2200" b="0" i="0" u="none" strike="noStrike" cap="none" normalizeH="0" dirty="0">
                <a:ln>
                  <a:noFill/>
                </a:ln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 À CONVIVÊNCIA FAMILIAR E COMUNITÁRIA</a:t>
            </a:r>
          </a:p>
          <a:p>
            <a:pPr lvl="0" indent="234950" algn="just"/>
            <a:endParaRPr lang="pt-BR" dirty="0">
              <a:latin typeface="Arial Black" panose="020B0A04020102020204" pitchFamily="34" charset="0"/>
            </a:endParaRPr>
          </a:p>
          <a:p>
            <a:pPr lvl="0" algn="just" eaLnBrk="1" hangingPunct="1"/>
            <a:r>
              <a:rPr lang="pt-BR" sz="2000" b="1" dirty="0">
                <a:solidFill>
                  <a:srgbClr val="FF00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                  </a:t>
            </a:r>
            <a:r>
              <a:rPr lang="pt-BR" b="1" dirty="0">
                <a:solidFill>
                  <a:srgbClr val="FF00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- </a:t>
            </a:r>
            <a:r>
              <a:rPr lang="pt-BR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SER CRIADO E EDUCADO NO SEIO DE SUA FAMÍLIA</a:t>
            </a:r>
          </a:p>
          <a:p>
            <a:pPr lvl="0" algn="just" eaLnBrk="1" hangingPunct="1"/>
            <a:endParaRPr lang="pt-BR" b="1" dirty="0"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lvl="0" algn="just" eaLnBrk="1" hangingPunct="1"/>
            <a:r>
              <a:rPr lang="pt-BR" b="1" dirty="0">
                <a:solidFill>
                  <a:srgbClr val="FF00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                    - </a:t>
            </a:r>
            <a:r>
              <a:rPr lang="pt-BR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EXCEPCIONALMENTE EM FAMÍLIA SUBSTITUTA</a:t>
            </a:r>
          </a:p>
          <a:p>
            <a:pPr lvl="0" algn="just" eaLnBrk="1" hangingPunct="1"/>
            <a:endParaRPr lang="pt-BR" b="1" dirty="0"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lvl="0" algn="just" eaLnBrk="1" hangingPunct="1"/>
            <a:r>
              <a:rPr lang="pt-BR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                    </a:t>
            </a:r>
            <a:r>
              <a:rPr lang="pt-BR" b="1" dirty="0">
                <a:solidFill>
                  <a:srgbClr val="FF00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- </a:t>
            </a:r>
            <a:r>
              <a:rPr lang="pt-BR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ENTREGA VOLUNTÁRIA DO FILHO PARA ADOÇÃO</a:t>
            </a:r>
          </a:p>
          <a:p>
            <a:pPr lvl="0" algn="just" eaLnBrk="1" hangingPunct="1"/>
            <a:r>
              <a:rPr lang="pt-BR" sz="2000" b="1" dirty="0">
                <a:solidFill>
                  <a:srgbClr val="FF00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   </a:t>
            </a:r>
            <a:r>
              <a:rPr lang="pt-BR" b="1" dirty="0">
                <a:solidFill>
                  <a:srgbClr val="FF00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 </a:t>
            </a:r>
            <a:endParaRPr lang="pt-BR" b="1" dirty="0">
              <a:cs typeface="Arial" panose="020B0604020202020204" pitchFamily="34" charset="0"/>
            </a:endParaRPr>
          </a:p>
          <a:p>
            <a:pPr lvl="0" indent="234950" algn="just"/>
            <a:r>
              <a:rPr lang="pt-BR" b="1" dirty="0">
                <a:solidFill>
                  <a:srgbClr val="FF0000"/>
                </a:solidFill>
                <a:cs typeface="Arial" panose="020B0604020202020204" pitchFamily="34" charset="0"/>
              </a:rPr>
              <a:t>-</a:t>
            </a:r>
            <a:r>
              <a:rPr lang="pt-BR" b="1" dirty="0">
                <a:cs typeface="Arial" panose="020B0604020202020204" pitchFamily="34" charset="0"/>
              </a:rPr>
              <a:t>Art. 19.  É direito da criança e do adolescente ser criado e educado no seio de sua família e, excepcionalmente, em família substituta, assegurada a convivência familiar e comunitária, em ambiente que garanta seu desenvolvimento integral.          </a:t>
            </a:r>
            <a:r>
              <a:rPr lang="pt-BR" b="1" dirty="0">
                <a:cs typeface="Arial" panose="020B0604020202020204" pitchFamily="34" charset="0"/>
                <a:hlinkClick r:id="rId3"/>
              </a:rPr>
              <a:t>(Redação dada pela Lei nº 13.257, de 2016)</a:t>
            </a:r>
            <a:endParaRPr lang="pt-BR" b="1" dirty="0">
              <a:cs typeface="Arial" panose="020B0604020202020204" pitchFamily="34" charset="0"/>
            </a:endParaRPr>
          </a:p>
          <a:p>
            <a:pPr lvl="0" indent="234950" algn="just"/>
            <a:endParaRPr lang="pt-BR" b="1" dirty="0">
              <a:cs typeface="Arial" panose="020B0604020202020204" pitchFamily="34" charset="0"/>
            </a:endParaRPr>
          </a:p>
          <a:p>
            <a:pPr lvl="0" indent="234950" algn="just"/>
            <a:r>
              <a:rPr lang="pt-BR" b="1" dirty="0">
                <a:solidFill>
                  <a:srgbClr val="FF0000"/>
                </a:solidFill>
                <a:cs typeface="Arial" panose="020B0604020202020204" pitchFamily="34" charset="0"/>
              </a:rPr>
              <a:t>-</a:t>
            </a:r>
            <a:r>
              <a:rPr lang="pt-BR" b="1" dirty="0">
                <a:cs typeface="Arial" panose="020B0604020202020204" pitchFamily="34" charset="0"/>
              </a:rPr>
              <a:t>Art. </a:t>
            </a:r>
            <a:r>
              <a:rPr lang="pt-BR" b="1" dirty="0" err="1">
                <a:cs typeface="Arial" panose="020B0604020202020204" pitchFamily="34" charset="0"/>
              </a:rPr>
              <a:t>19-A</a:t>
            </a:r>
            <a:r>
              <a:rPr lang="pt-BR" b="1" dirty="0">
                <a:cs typeface="Arial" panose="020B0604020202020204" pitchFamily="34" charset="0"/>
              </a:rPr>
              <a:t>.  A gestante ou mãe que manifeste interesse em entregar seu filho para adoção,</a:t>
            </a:r>
            <a:r>
              <a:rPr lang="pt-BR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pt-BR" sz="2000" b="1" dirty="0">
                <a:solidFill>
                  <a:schemeClr val="accent5"/>
                </a:solidFill>
                <a:cs typeface="Arial" panose="020B0604020202020204" pitchFamily="34" charset="0"/>
              </a:rPr>
              <a:t>antes ou logo após o nascimento</a:t>
            </a:r>
            <a:r>
              <a:rPr lang="pt-BR" b="1" dirty="0">
                <a:cs typeface="Arial" panose="020B0604020202020204" pitchFamily="34" charset="0"/>
              </a:rPr>
              <a:t>, será encaminhada à Justiça da Infância e da Juventude.             </a:t>
            </a:r>
            <a:r>
              <a:rPr lang="pt-BR" b="1" dirty="0">
                <a:cs typeface="Arial" panose="020B0604020202020204" pitchFamily="34" charset="0"/>
                <a:hlinkClick r:id="rId4"/>
              </a:rPr>
              <a:t>(Incluído pela Lei nº 13.509, de 2017)</a:t>
            </a:r>
            <a:endParaRPr kumimoji="0" lang="pt-BR" altLang="pt-BR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cs typeface="Arial" panose="020B0604020202020204" pitchFamily="34" charset="0"/>
            </a:endParaRPr>
          </a:p>
          <a:p>
            <a:pPr marL="0" marR="0" lvl="0" indent="234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dirty="0">
              <a:solidFill>
                <a:srgbClr val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marR="0" lvl="0" indent="234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marR="0" lvl="0" indent="234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091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B0B2-ED39-4739-9C0A-B8469F123738}" type="slidenum">
              <a:rPr lang="pt-BR" smtClean="0"/>
              <a:pPr/>
              <a:t>15</a:t>
            </a:fld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215516" y="432929"/>
            <a:ext cx="8712968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FF00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  </a:t>
            </a:r>
            <a:r>
              <a:rPr lang="pt-BR" sz="2400" b="1" dirty="0">
                <a:solidFill>
                  <a:srgbClr val="FFFF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ENTREGA VOLUNTÁRIA</a:t>
            </a:r>
          </a:p>
          <a:p>
            <a:pPr algn="ctr"/>
            <a:r>
              <a:rPr lang="pt-BR" sz="2400" b="1" dirty="0">
                <a:solidFill>
                  <a:srgbClr val="FFFF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CONTROVÉRSIAS</a:t>
            </a:r>
            <a:r>
              <a:rPr lang="pt-BR" sz="2400" b="1" dirty="0"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t-BR" sz="1100" b="1" dirty="0"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pt-BR" sz="1100" b="1" dirty="0">
              <a:latin typeface="Arial Black" panose="020B0A040201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200" b="1" dirty="0"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-- ENTREGA DE CRIANÇA LOGO APÓS O NASCIMENTO</a:t>
            </a:r>
          </a:p>
          <a:p>
            <a:pPr algn="just"/>
            <a:endParaRPr lang="pt-BR" sz="2200" b="1" dirty="0">
              <a:latin typeface="Arial Black" panose="020B0A040201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200" b="1" dirty="0">
              <a:latin typeface="Arial Black" panose="020B0A040201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200" b="1" dirty="0">
              <a:latin typeface="Arial Black" panose="020B0A040201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200" b="1" dirty="0"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-- ENTREGA DE CRIANÇA AINDA SEM FORMAÇÃO DO</a:t>
            </a:r>
          </a:p>
          <a:p>
            <a:pPr algn="just"/>
            <a:r>
              <a:rPr lang="pt-BR" sz="2200" b="1" dirty="0"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VÍNCULO AFINIDADE / AFETIVIDADE:</a:t>
            </a:r>
          </a:p>
          <a:p>
            <a:pPr algn="just"/>
            <a:r>
              <a:rPr lang="pt-BR" b="1" dirty="0"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</a:t>
            </a:r>
          </a:p>
          <a:p>
            <a:pPr algn="just"/>
            <a:r>
              <a:rPr lang="pt-BR" b="1" dirty="0"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Poder familiar: inalienável Irrenunciável, indelegável</a:t>
            </a:r>
          </a:p>
          <a:p>
            <a:pPr algn="just">
              <a:buFontTx/>
              <a:buChar char="-"/>
            </a:pPr>
            <a:endParaRPr lang="pt-BR" b="1" dirty="0">
              <a:latin typeface="Arial Black" panose="020B0A040201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pt-BR" b="1" dirty="0">
              <a:latin typeface="Arial Black" panose="020B0A040201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200" b="1" dirty="0"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-- SIGILO SOBRE O NASCIMENTO E A ENTREGA DE CRIANÇA PARA ADOÇÃO, DIREITO DA MÃE OU DA CRIANÇA ? </a:t>
            </a:r>
            <a:r>
              <a:rPr lang="pt-BR" b="1" dirty="0"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(Art. </a:t>
            </a:r>
            <a:r>
              <a:rPr lang="pt-BR" b="1" dirty="0" err="1"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19-A</a:t>
            </a:r>
            <a:r>
              <a:rPr lang="pt-BR" b="1" dirty="0"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§ 5º)</a:t>
            </a:r>
          </a:p>
          <a:p>
            <a:pPr algn="just">
              <a:buFontTx/>
              <a:buChar char="-"/>
            </a:pPr>
            <a:endParaRPr lang="pt-BR" b="1" dirty="0">
              <a:latin typeface="Arial Black" panose="020B0A040201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b="1" dirty="0">
              <a:solidFill>
                <a:srgbClr val="FF0000"/>
              </a:solidFill>
              <a:latin typeface="Arial Black" panose="020B0A040201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1600" b="1" dirty="0">
              <a:solidFill>
                <a:srgbClr val="FF0000"/>
              </a:solidFill>
              <a:latin typeface="Arial Black" pitchFamily="34" charset="0"/>
              <a:ea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662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B0B2-ED39-4739-9C0A-B8469F123738}" type="slidenum">
              <a:rPr lang="pt-BR" smtClean="0"/>
              <a:pPr/>
              <a:t>16</a:t>
            </a:fld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215516" y="-243408"/>
            <a:ext cx="8712968" cy="763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FF00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FFFF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ENTREGA VOLUNTÁRIA</a:t>
            </a:r>
            <a:endParaRPr lang="pt-BR" sz="1100" b="1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>
                <a:solidFill>
                  <a:srgbClr val="FFFF00"/>
                </a:solidFill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CONTROVÉRSIAS </a:t>
            </a:r>
          </a:p>
          <a:p>
            <a:pPr algn="ctr"/>
            <a:r>
              <a:rPr lang="pt-BR" sz="1100" b="1" dirty="0"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pt-BR" sz="2200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-- RECÉM NASCIDO POSSUI FAMÍLIA EXTENSA?</a:t>
            </a:r>
          </a:p>
          <a:p>
            <a:pPr algn="just"/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algn="just"/>
            <a:r>
              <a:rPr lang="pt-BR" sz="16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6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Art. 39...</a:t>
            </a:r>
          </a:p>
          <a:p>
            <a:pPr algn="just"/>
            <a:r>
              <a:rPr lang="pt-BR" sz="16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§ 3º A adoção é medida excepcional e irrevogável à qual se deve recorrer apenas quando esgotados os recursos de manutenção da criança ou adolescente na família natural </a:t>
            </a:r>
            <a:r>
              <a:rPr lang="pt-BR" sz="1600" b="1" dirty="0">
                <a:solidFill>
                  <a:schemeClr val="accent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ou EXTENSA, NA FORMA DO PARÁGRAFO ÚNICO DO ART. 25 DESTA LEI.</a:t>
            </a:r>
          </a:p>
          <a:p>
            <a:pPr algn="just"/>
            <a:r>
              <a:rPr lang="pt-BR" sz="1600" b="1" dirty="0">
                <a:solidFill>
                  <a:srgbClr val="FFC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pt-BR" sz="16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6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Art. 25....</a:t>
            </a:r>
          </a:p>
          <a:p>
            <a:pPr algn="just"/>
            <a:r>
              <a:rPr lang="pt-BR" sz="16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t-BR" sz="16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Parágrafo único.– </a:t>
            </a:r>
            <a:r>
              <a:rPr lang="pt-BR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Entende-se por </a:t>
            </a:r>
            <a:r>
              <a:rPr lang="pt-BR" sz="1600" b="1" dirty="0">
                <a:solidFill>
                  <a:schemeClr val="accent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FAMÍLIA EXTENSA </a:t>
            </a:r>
            <a:r>
              <a:rPr lang="pt-BR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ou ampliada aquela que se estende para além da unidade pais e filhos ou da unidade do casal, </a:t>
            </a:r>
            <a:r>
              <a:rPr lang="pt-BR" sz="1600" b="1" dirty="0">
                <a:solidFill>
                  <a:schemeClr val="accent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FORMADA POR PARENTE PRÓXIMOS</a:t>
            </a:r>
            <a:r>
              <a:rPr lang="pt-BR" sz="1600" dirty="0">
                <a:solidFill>
                  <a:schemeClr val="accent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com os quais a </a:t>
            </a:r>
            <a:r>
              <a:rPr lang="pt-BR" sz="1600" b="1" dirty="0">
                <a:solidFill>
                  <a:schemeClr val="accent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CRIANÇA OU ADOLESCENTE CONVIVE  E MANTEM VÍNCULOS  DE AFINIDADE E AFETIVIDADE</a:t>
            </a:r>
          </a:p>
          <a:p>
            <a:pPr algn="just"/>
            <a:endParaRPr lang="pt-BR" sz="160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600" b="1" dirty="0">
                <a:solidFill>
                  <a:schemeClr val="accent5"/>
                </a:solidFill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AFINIDADE:</a:t>
            </a:r>
            <a:r>
              <a:rPr lang="pt-BR" sz="1600" b="1" dirty="0">
                <a:solidFill>
                  <a:schemeClr val="accent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Pertencer a um mesma família pela convivência. É se sentir próximo, semelhante, nutrir carinho e afeição</a:t>
            </a:r>
          </a:p>
          <a:p>
            <a:pPr algn="just"/>
            <a:r>
              <a:rPr lang="pt-BR" sz="1600" b="1" dirty="0">
                <a:solidFill>
                  <a:schemeClr val="accent5"/>
                </a:solidFill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AFETIVIDADE:</a:t>
            </a:r>
            <a:r>
              <a:rPr lang="pt-BR" sz="1600" b="1" dirty="0">
                <a:solidFill>
                  <a:srgbClr val="FFC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(psicologia): capacidade individual de experimentar o conjunto de fenômenos afetivos (tendências, emoções, paixões sentimentos)</a:t>
            </a:r>
          </a:p>
          <a:p>
            <a:pPr algn="just"/>
            <a:r>
              <a:rPr lang="pt-BR" sz="16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just"/>
            <a:r>
              <a:rPr lang="pt-BR" sz="16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6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Art. 28... </a:t>
            </a:r>
          </a:p>
          <a:p>
            <a:pPr algn="just"/>
            <a:r>
              <a:rPr lang="pt-BR" sz="16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§ 3º </a:t>
            </a:r>
            <a:r>
              <a:rPr lang="pt-BR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Na apreciação do pedido levar-se-á em conta </a:t>
            </a:r>
            <a:r>
              <a:rPr lang="pt-BR" sz="1600" b="1" dirty="0">
                <a:solidFill>
                  <a:schemeClr val="accent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 grau de parentesco E a relação de afinidade ou afetividade,</a:t>
            </a:r>
            <a:r>
              <a:rPr lang="pt-BR" sz="1600" dirty="0">
                <a:solidFill>
                  <a:schemeClr val="accent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 fim de evitar ou </a:t>
            </a:r>
            <a:r>
              <a:rPr lang="pt-BR" sz="16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minoras as consequências decorrentes da medida.</a:t>
            </a:r>
            <a:endParaRPr lang="pt-BR" sz="1600" dirty="0">
              <a:latin typeface="Arial Black" panose="020B0A0402010202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sz="1600" b="1" dirty="0">
              <a:solidFill>
                <a:srgbClr val="FF0000"/>
              </a:solidFill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solidFill>
                  <a:srgbClr val="FF00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   </a:t>
            </a:r>
            <a:r>
              <a:rPr lang="pt-BR" sz="2400" b="1" dirty="0">
                <a:solidFill>
                  <a:srgbClr val="FF00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 </a:t>
            </a:r>
            <a:endParaRPr lang="pt-BR" sz="1600" b="1" dirty="0">
              <a:solidFill>
                <a:srgbClr val="FF0000"/>
              </a:solidFill>
              <a:latin typeface="Arial Black" pitchFamily="34" charset="0"/>
              <a:ea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292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B0B2-ED39-4739-9C0A-B8469F123738}" type="slidenum">
              <a:rPr lang="pt-BR" smtClean="0"/>
              <a:pPr/>
              <a:t>17</a:t>
            </a:fld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673B300-8E6B-4650-B074-AA3410044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88640"/>
            <a:ext cx="6586802" cy="2675888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15516" y="812921"/>
            <a:ext cx="8712968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FF00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      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pt-BR" sz="2400" b="1" dirty="0">
              <a:solidFill>
                <a:srgbClr val="FF0000"/>
              </a:solidFill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pt-BR" sz="2400" b="1" dirty="0">
              <a:solidFill>
                <a:srgbClr val="FF0000"/>
              </a:solidFill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pt-BR" sz="2400" b="1" dirty="0">
              <a:solidFill>
                <a:srgbClr val="C00000"/>
              </a:solidFill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sz="2400" b="1" dirty="0">
              <a:solidFill>
                <a:srgbClr val="FF0000"/>
              </a:solidFill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200" b="1" dirty="0">
                <a:solidFill>
                  <a:srgbClr val="FF00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     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solidFill>
                  <a:srgbClr val="FF00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  </a:t>
            </a:r>
            <a:r>
              <a:rPr lang="pt-BR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“A política de atendimento dos direitos da criança e do adolescente far-se-á através de um </a:t>
            </a:r>
            <a:r>
              <a:rPr lang="pt-BR" b="1" dirty="0">
                <a:solidFill>
                  <a:schemeClr val="accent5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conjunto articulado de ações </a:t>
            </a:r>
            <a:r>
              <a:rPr lang="pt-BR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governamentais e não governamentais, da União, dos Estados, do Distrito Federal e dos Municípios.”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b="1" dirty="0"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solidFill>
                  <a:schemeClr val="accent5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Art. 86, do ECA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solidFill>
                  <a:schemeClr val="accent5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(REDE DE PROTEÇÃO SOCIAL)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pt-BR" b="1" dirty="0">
              <a:solidFill>
                <a:schemeClr val="accent5"/>
              </a:solidFill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t-BR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PROFUNDA ALTERAÇÃO ESTRUTURAL NO SISTEMA E GESTÃO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    DOS SERVIÇOS DE ATENDIMENTO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sz="800" b="1" dirty="0"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solidFill>
                  <a:srgbClr val="FF00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                           - </a:t>
            </a:r>
            <a:r>
              <a:rPr lang="pt-BR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ARTICULAÇÃO POLÍTICA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solidFill>
                  <a:srgbClr val="FF00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                           -</a:t>
            </a:r>
            <a:r>
              <a:rPr lang="pt-BR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 NÃO HIERÁRQUICA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solidFill>
                  <a:srgbClr val="FF00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                           -</a:t>
            </a:r>
            <a:r>
              <a:rPr lang="pt-BR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 HORIZONTALIDADE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sz="1600" b="1" dirty="0">
              <a:solidFill>
                <a:schemeClr val="accent5"/>
              </a:solidFill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solidFill>
                  <a:srgbClr val="FF00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   </a:t>
            </a:r>
            <a:r>
              <a:rPr lang="pt-BR" sz="2400" b="1" dirty="0">
                <a:solidFill>
                  <a:srgbClr val="FF00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 </a:t>
            </a:r>
            <a:endParaRPr lang="pt-BR" sz="1600" b="1" dirty="0">
              <a:solidFill>
                <a:srgbClr val="FF0000"/>
              </a:solidFill>
              <a:latin typeface="Arial Black" pitchFamily="34" charset="0"/>
              <a:ea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662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B0B2-ED39-4739-9C0A-B8469F123738}" type="slidenum">
              <a:rPr lang="pt-BR" smtClean="0"/>
              <a:pPr/>
              <a:t>18</a:t>
            </a:fld>
            <a:endParaRPr lang="pt-BR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6612" y="801011"/>
            <a:ext cx="887077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Arial" pitchFamily="34" charset="0"/>
                <a:cs typeface="Arial" pitchFamily="34" charset="0"/>
              </a:rPr>
              <a:t>            PROGRAMA DE ENTREG</a:t>
            </a:r>
            <a:r>
              <a:rPr lang="pt-BR" sz="2400" b="1" dirty="0">
                <a:solidFill>
                  <a:srgbClr val="FFFF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A VOLUNTÁRIA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solidFill>
                  <a:srgbClr val="FFFF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   </a:t>
            </a:r>
            <a:r>
              <a:rPr lang="pt-BR" sz="2200" b="1" dirty="0">
                <a:solidFill>
                  <a:srgbClr val="FFFF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             </a:t>
            </a:r>
            <a:r>
              <a:rPr lang="pt-BR" sz="2400" b="1" dirty="0">
                <a:solidFill>
                  <a:srgbClr val="FFFF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NECESSIDADE TRABALHO EM REDE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2200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-INTERSETORIALIDADE :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 SENTIDO DA CORRESPONSABILIDADE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ESTRATÉGIA POSSÍVEL PARA INTEGRAR POLITICAS PÚBLICAS POR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                   [MEIO DO DESENVOLVIMENTO DE AÇÕES CONJUNTAS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CONJUGAÇÃO DE ESFORÇOS DE DIVERSOS ATORES SOCIAIS E DO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                           [COMPARTILHAMENTO DE SUAS COMPETÊNCIAS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VER O FENÔMENO NA SUA TOTALIDADE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b="1" dirty="0"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2200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- ESTRATÉGIA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        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       </a:t>
            </a:r>
            <a:r>
              <a:rPr lang="pt-BR" b="1" dirty="0">
                <a:solidFill>
                  <a:srgbClr val="FF00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 - </a:t>
            </a:r>
            <a:r>
              <a:rPr lang="pt-BR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ESPAÇOS E INSTRUMENTOS DE DIÁLOGOS INTERSETORIAIS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                          Fortalecimento do trabalho em conjunto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       </a:t>
            </a:r>
            <a:r>
              <a:rPr lang="pt-BR" b="1" dirty="0">
                <a:solidFill>
                  <a:srgbClr val="FF00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 - </a:t>
            </a:r>
            <a:r>
              <a:rPr lang="pt-BR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COMUNICAÇÃO CLARA E EFICIENTE ENTRE AS INSTITUIÇÕES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       </a:t>
            </a:r>
            <a:r>
              <a:rPr lang="pt-BR" b="1" dirty="0">
                <a:solidFill>
                  <a:srgbClr val="FF00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 - </a:t>
            </a:r>
            <a:r>
              <a:rPr lang="pt-BR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CONSTRUÇÃO DE FLUXOS DE ATENDIMENTO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solidFill>
                  <a:srgbClr val="FF00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        - </a:t>
            </a:r>
            <a:r>
              <a:rPr lang="pt-BR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ESTUDOS DE CASO EM REDE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b="1" dirty="0"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2200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 </a:t>
            </a:r>
            <a:endParaRPr lang="pt-BR" sz="2200" b="1" dirty="0">
              <a:solidFill>
                <a:srgbClr val="FF0000"/>
              </a:solidFill>
              <a:latin typeface="Arial Black" pitchFamily="34" charset="0"/>
              <a:ea typeface="Arial" pitchFamily="34" charset="0"/>
              <a:cs typeface="Arial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673B300-8E6B-4650-B074-AA3410044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3827" y="0"/>
            <a:ext cx="1850173" cy="80101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B0B2-ED39-4739-9C0A-B8469F123738}" type="slidenum">
              <a:rPr lang="pt-BR" smtClean="0"/>
              <a:pPr/>
              <a:t>19</a:t>
            </a:fld>
            <a:endParaRPr lang="pt-BR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437" y="834875"/>
            <a:ext cx="8729736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Arial" pitchFamily="34" charset="0"/>
                <a:cs typeface="Arial" pitchFamily="34" charset="0"/>
              </a:rPr>
              <a:t>            PROGRAMA DE ENTREG</a:t>
            </a:r>
            <a:r>
              <a:rPr lang="pt-BR" sz="2400" b="1" dirty="0">
                <a:solidFill>
                  <a:srgbClr val="FFFF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A VOLUNTÁRIA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2400" b="1" dirty="0">
                <a:solidFill>
                  <a:srgbClr val="FFFF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                              METODOLOGIA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b="1" dirty="0"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b="1" dirty="0"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b="1" dirty="0"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  </a:t>
            </a:r>
            <a:r>
              <a:rPr lang="pt-BR" sz="2200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 - TERMO DE COOPERAÇÃO TÉCNICA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 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b="1" dirty="0"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  </a:t>
            </a:r>
            <a:r>
              <a:rPr lang="pt-BR" sz="2200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 - GRUPO INTERINSTITUCIONAL DE TRABALHO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solidFill>
                  <a:srgbClr val="FF00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          - 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CEIJ, MINISTÉRIO PÚBLICO, DEFENSORIA PÚBLICA, CEDCA,SESPA.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SEASTER,  SESMA,  FUNDAÇÃO SANTA CASA, SUSIPE, PROPAZ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INTEGRADO E FUNPAPA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b="1" dirty="0"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b="1" dirty="0"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solidFill>
                  <a:srgbClr val="FF00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  </a:t>
            </a:r>
            <a:r>
              <a:rPr lang="pt-BR" sz="2200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 - PROTOCOLO DE ATENDIMENTO PARA NORTEAR AS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2200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     AÇÕES DO SISTEMA DE GARANTIAS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b="1" dirty="0">
              <a:latin typeface="Arial Black" pitchFamily="34" charset="0"/>
              <a:ea typeface="Arial" pitchFamily="34" charset="0"/>
              <a:cs typeface="Arial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673B300-8E6B-4650-B074-AA3410044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3827" y="0"/>
            <a:ext cx="1850173" cy="80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720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63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B0B2-ED39-4739-9C0A-B8469F123738}" type="slidenum">
              <a:rPr lang="pt-BR" smtClean="0"/>
              <a:pPr/>
              <a:t>2</a:t>
            </a:fld>
            <a:endParaRPr lang="pt-BR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23528" y="-26814"/>
            <a:ext cx="8568952" cy="784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Arial" pitchFamily="34" charset="0"/>
                <a:cs typeface="Arial" pitchFamily="34" charset="0"/>
              </a:rPr>
              <a:t>                             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2400" b="1" dirty="0">
                <a:solidFill>
                  <a:srgbClr val="FFFF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              </a:t>
            </a:r>
            <a:r>
              <a:rPr kumimoji="0" lang="pt-BR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Arial" pitchFamily="34" charset="0"/>
                <a:cs typeface="Arial" pitchFamily="34" charset="0"/>
              </a:rPr>
              <a:t>CONTEXTUALIZAÇÃO</a:t>
            </a:r>
            <a:r>
              <a:rPr kumimoji="0" lang="pt-BR" sz="2400" b="1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Arial" pitchFamily="34" charset="0"/>
                <a:cs typeface="Arial" pitchFamily="34" charset="0"/>
              </a:rPr>
              <a:t> HISTÓRICA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BR" sz="2400" b="1" i="0" u="none" strike="noStrike" cap="none" normalizeH="0" dirty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sz="2400" b="1" dirty="0">
              <a:solidFill>
                <a:srgbClr val="FF0000"/>
              </a:solidFill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2400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-</a:t>
            </a:r>
            <a:r>
              <a:rPr lang="pt-BR" sz="2200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MITO DO AMOR MATERNO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              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      - 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INDIFERENÇA SOCIAL À INFÂNCIA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sz="1200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1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-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CONSTRUÇÃO IDEOLÓGICA (SEC. </a:t>
            </a:r>
            <a:r>
              <a:rPr lang="pt-BR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XVIII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sz="1200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    -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CAPITALISMO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                                  -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MÃO DE OBRA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                                  -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GARANTIA PODERIO MILITAR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sz="1200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   -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ILUMINISMO (IGUALDADE E FELICIDADE INDIVIDUAL)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sz="1200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   -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ESTADO, IGREJA, MEDICINA (política higienista), DEMOGRAFIA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sz="1200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sz="1200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2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2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pt-BR" sz="2200" b="1" dirty="0"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FLORESCIMENTO” DO AMOR MATERNO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       -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FAMÍLIA ORGANIZADA EM TORNO DA CRIANÇA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b="1" dirty="0"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2200" b="1" dirty="0">
                <a:solidFill>
                  <a:srgbClr val="FF00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     </a:t>
            </a:r>
            <a:endParaRPr lang="pt-BR" b="1" dirty="0"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b="1" dirty="0">
              <a:solidFill>
                <a:srgbClr val="FF0000"/>
              </a:solidFill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508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B0B2-ED39-4739-9C0A-B8469F123738}" type="slidenum">
              <a:rPr lang="pt-BR" smtClean="0"/>
              <a:pPr/>
              <a:t>20</a:t>
            </a:fld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215516" y="908720"/>
            <a:ext cx="8712968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C000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          </a:t>
            </a:r>
            <a:r>
              <a:rPr lang="pt-BR" sz="2400" b="1" dirty="0">
                <a:solidFill>
                  <a:srgbClr val="FFFF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PROGRAMA DE ENTREGA VOLUNTÁRIA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FFFF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ENTREGA VOLUNTÁRIA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sz="2200" b="1" dirty="0"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200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- ENTREGA VOLUNTÁRIA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200" b="1" dirty="0">
                <a:solidFill>
                  <a:srgbClr val="FF00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  </a:t>
            </a:r>
            <a:r>
              <a:rPr lang="pt-BR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...</a:t>
            </a:r>
            <a:r>
              <a:rPr lang="pt-BR" dirty="0">
                <a:latin typeface="Arial Black" panose="020B0A04020102020204" pitchFamily="34" charset="0"/>
              </a:rPr>
              <a:t>gestante ou mãe que manifeste interesse em entregar seu filho para adoção, </a:t>
            </a:r>
            <a:r>
              <a:rPr lang="pt-BR" dirty="0">
                <a:solidFill>
                  <a:schemeClr val="accent5"/>
                </a:solidFill>
                <a:latin typeface="Arial Black" panose="020B0A04020102020204" pitchFamily="34" charset="0"/>
              </a:rPr>
              <a:t>antes ou logo após o nascimento...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1000" dirty="0">
                <a:solidFill>
                  <a:schemeClr val="accent5"/>
                </a:solidFill>
                <a:latin typeface="Arial Black" panose="020B0A04020102020204" pitchFamily="34" charset="0"/>
              </a:rPr>
              <a:t>                        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solidFill>
                  <a:schemeClr val="accent5"/>
                </a:solidFill>
                <a:latin typeface="Arial Black" panose="020B0A04020102020204" pitchFamily="34" charset="0"/>
              </a:rPr>
              <a:t>                          </a:t>
            </a:r>
            <a:endParaRPr lang="pt-BR" sz="2400" dirty="0">
              <a:solidFill>
                <a:schemeClr val="accent5"/>
              </a:solidFill>
              <a:latin typeface="Arial Black" panose="020B0A0402010202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>
                <a:latin typeface="Arial Black" panose="020B0A04020102020204" pitchFamily="34" charset="0"/>
              </a:rPr>
              <a:t>- REGULAMENTAÇÃO: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>
                <a:latin typeface="Arial Black" panose="020B0A04020102020204" pitchFamily="34" charset="0"/>
              </a:rPr>
              <a:t>       </a:t>
            </a:r>
            <a:r>
              <a:rPr lang="pt-BR" dirty="0">
                <a:latin typeface="Arial Black" panose="020B0A04020102020204" pitchFamily="34" charset="0"/>
              </a:rPr>
              <a:t>PROVIMENTO CONJUNTO nº 001/2018/CJRMB/CJCI/CEIJ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dirty="0">
              <a:latin typeface="Arial Black" panose="020B0A0402010202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solidFill>
                  <a:srgbClr val="FF0000"/>
                </a:solidFill>
                <a:latin typeface="Arial Black" panose="020B0A04020102020204" pitchFamily="34" charset="0"/>
              </a:rPr>
              <a:t>-</a:t>
            </a:r>
            <a:r>
              <a:rPr lang="pt-BR" dirty="0">
                <a:latin typeface="Arial Black" panose="020B0A04020102020204" pitchFamily="34" charset="0"/>
              </a:rPr>
              <a:t>Art. 1º...</a:t>
            </a:r>
          </a:p>
          <a:p>
            <a:pPr lvl="0" indent="185738" algn="just" fontAlgn="base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latin typeface="Arial Black" panose="020B0A04020102020204" pitchFamily="34" charset="0"/>
              </a:rPr>
              <a:t>§1º Considera-se o termo “LOGO APÓS O NASCIMENTO”, a criança de até 45 dias, utilizando-se como parâmetro o ESTADO PUERPERAL TARDIO previsto nos Protocolos da Atenção Básica: saúde das mulheres, do Ministério da Saúde (2016).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dirty="0">
              <a:latin typeface="Arial Black" panose="020B0A0402010202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latin typeface="Arial Black" panose="020B0A04020102020204" pitchFamily="34" charset="0"/>
              </a:rPr>
              <a:t>                              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  <a:ea typeface="Arial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sz="1600" b="1" dirty="0">
              <a:solidFill>
                <a:srgbClr val="FF0000"/>
              </a:solidFill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solidFill>
                  <a:srgbClr val="FF00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   </a:t>
            </a:r>
            <a:r>
              <a:rPr lang="pt-BR" sz="2400" b="1" dirty="0">
                <a:solidFill>
                  <a:srgbClr val="FF00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 </a:t>
            </a:r>
            <a:endParaRPr lang="pt-BR" sz="1600" b="1" dirty="0">
              <a:solidFill>
                <a:srgbClr val="FF0000"/>
              </a:solidFill>
              <a:latin typeface="Arial Black" pitchFamily="34" charset="0"/>
              <a:ea typeface="Arial" pitchFamily="34" charset="0"/>
              <a:cs typeface="Arial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97EF252-2BE1-4E43-9B2A-677AC8E84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3827" y="0"/>
            <a:ext cx="1850173" cy="80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882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B0B2-ED39-4739-9C0A-B8469F123738}" type="slidenum">
              <a:rPr lang="pt-BR" smtClean="0"/>
              <a:pPr/>
              <a:t>21</a:t>
            </a:fld>
            <a:endParaRPr lang="pt-BR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980728"/>
            <a:ext cx="8994313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Arial" pitchFamily="34" charset="0"/>
                <a:cs typeface="Arial" pitchFamily="34" charset="0"/>
              </a:rPr>
              <a:t>            </a:t>
            </a:r>
            <a:r>
              <a:rPr kumimoji="0" lang="pt-BR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Arial" pitchFamily="34" charset="0"/>
                <a:cs typeface="Arial" pitchFamily="34" charset="0"/>
              </a:rPr>
              <a:t>PROGRAMA DE ENTREG</a:t>
            </a:r>
            <a:r>
              <a:rPr lang="pt-BR" sz="2400" b="1" dirty="0">
                <a:solidFill>
                  <a:srgbClr val="FFFF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A VOLUNTÁRIA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FFFF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                                  DINÂMICA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2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pt-BR" sz="2200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2200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      - INSTITUIÇÃO DE GRUPO  GESTOR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800" b="1" dirty="0">
                <a:solidFill>
                  <a:srgbClr val="FF00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                        </a:t>
            </a:r>
            <a:r>
              <a:rPr lang="pt-BR" sz="1200" b="1" dirty="0">
                <a:solidFill>
                  <a:srgbClr val="FF00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     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                   -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FORMADO POR 1 REPRESENTANTE DE CADA PARTÍCIPE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1200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sz="1200" b="1" dirty="0"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sz="1200" b="1" dirty="0"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2200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      - MONITORAR AS AÇÕES DO PROGRAMA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1200" b="1" dirty="0">
                <a:solidFill>
                  <a:srgbClr val="FF00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                             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solidFill>
                  <a:srgbClr val="FF00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                           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solidFill>
                  <a:srgbClr val="FF00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                              -</a:t>
            </a:r>
            <a:r>
              <a:rPr lang="pt-BR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RELATÓRIOS TRIMESTRAIS DE CADA PARTÍCIPE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sz="1200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                    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PROPOSIÇÕES  MEDIDAS MELHORIA SERVIÇOS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sz="1200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                    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ESTRATÉGIAS DE DIVULGAÇÃO DO PROGRAMA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sz="1200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12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                 -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DIRIMIR OS CONFLITOS ENTRE OS PARTÍCIPES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                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2200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A6C2A3F-98FE-47E2-959A-D7EFB03F8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3827" y="0"/>
            <a:ext cx="1850173" cy="80101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B0B2-ED39-4739-9C0A-B8469F123738}" type="slidenum">
              <a:rPr lang="pt-BR" smtClean="0"/>
              <a:pPr/>
              <a:t>22</a:t>
            </a:fld>
            <a:endParaRPr lang="pt-BR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3772" y="833472"/>
            <a:ext cx="8676456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Arial" pitchFamily="34" charset="0"/>
                <a:cs typeface="Arial" pitchFamily="34" charset="0"/>
              </a:rPr>
              <a:t>            </a:t>
            </a:r>
            <a:r>
              <a:rPr kumimoji="0" lang="pt-BR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PROGRAMA DE ENTREG</a:t>
            </a:r>
            <a:r>
              <a:rPr lang="pt-BR" sz="2400" b="1" dirty="0">
                <a:solidFill>
                  <a:srgbClr val="FFFF00"/>
                </a:solidFill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 VOLUNTÁRIA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2400" b="1" dirty="0">
                <a:solidFill>
                  <a:srgbClr val="FFFF00"/>
                </a:solidFill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     FLUXO DE ATENDIMENTO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200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200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 - GUIA DE ORIENTAÇÕES AOS PROFISSIONAIS DA REDE DE ATENDIMENTO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2200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            </a:t>
            </a:r>
            <a:r>
              <a:rPr lang="pt-BR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  </a:t>
            </a:r>
            <a:r>
              <a:rPr lang="pt-BR" sz="2200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ELABORADO PELOS PARTÍCIPES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12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    -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PARTÍCIPES SE OBRIGAM AO CUMPRIMENTO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2200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 -</a:t>
            </a:r>
            <a:r>
              <a:rPr lang="pt-BR" sz="2200" b="1" dirty="0">
                <a:solidFill>
                  <a:srgbClr val="FF00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pt-BR" sz="2200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PROCEDIMENTO REDE DE ATENDIMENTO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ASSISTIR DE MANEIRA IMEDIATA (PRIORIDADE)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EM AMBIENTE RESERVADO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ESCLARECER A IMPORTÂNCIA DE COMPARECIMENTO A VIJ 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UTILIZAÇÃO DOS INSTRUMENTAIS ANEXOS AO GUIA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rgbClr val="FF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pt-BR" sz="2000" b="1" dirty="0">
                <a:solidFill>
                  <a:schemeClr val="accent5"/>
                </a:solidFill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ECA: Art. 258-B</a:t>
            </a:r>
            <a:r>
              <a:rPr lang="pt-BR" sz="2000" b="1" dirty="0">
                <a:solidFill>
                  <a:schemeClr val="accent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infração </a:t>
            </a:r>
            <a:r>
              <a:rPr lang="pt-BR" sz="2000" b="1" dirty="0" err="1">
                <a:solidFill>
                  <a:schemeClr val="accent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adm</a:t>
            </a:r>
            <a:r>
              <a:rPr lang="pt-BR" sz="2000" b="1" dirty="0">
                <a:solidFill>
                  <a:schemeClr val="accent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pt-BR" sz="2000" b="1" dirty="0">
                <a:solidFill>
                  <a:schemeClr val="accent5"/>
                </a:solidFill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eixar </a:t>
            </a:r>
            <a:r>
              <a:rPr lang="pt-BR" sz="2000" b="1" dirty="0">
                <a:solidFill>
                  <a:schemeClr val="accent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os profissionais da saúde, dirigentes </a:t>
            </a:r>
            <a:r>
              <a:rPr lang="pt-BR" sz="2000" b="1" dirty="0">
                <a:solidFill>
                  <a:schemeClr val="accent5"/>
                </a:solidFill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 estabelecimentos e funcionários programas de garantia do direito à consciência familiar  efetuar imediato encaminhamento à autoridade judiciária o para adoção </a:t>
            </a:r>
            <a:endParaRPr lang="pt-BR" sz="2000" b="1" dirty="0">
              <a:solidFill>
                <a:schemeClr val="accent5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2000" b="1" dirty="0">
                <a:solidFill>
                  <a:schemeClr val="accent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PENA. de R$ 1.000,00 a R$ 3.000,00.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2000" b="1" dirty="0">
                <a:solidFill>
                  <a:schemeClr val="accent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pt-BR" sz="2200" b="1" dirty="0">
              <a:latin typeface="Arial Black" pitchFamily="34" charset="0"/>
              <a:ea typeface="Arial" pitchFamily="34" charset="0"/>
              <a:cs typeface="Arial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C9749DD-51A5-4E45-A419-7F135731F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3827" y="0"/>
            <a:ext cx="1850173" cy="80101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B0B2-ED39-4739-9C0A-B8469F123738}" type="slidenum">
              <a:rPr lang="pt-BR" smtClean="0"/>
              <a:pPr/>
              <a:t>23</a:t>
            </a:fld>
            <a:endParaRPr lang="pt-BR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7504" y="960404"/>
            <a:ext cx="8914184" cy="707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pt-B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Arial" pitchFamily="34" charset="0"/>
                <a:cs typeface="Arial" pitchFamily="34" charset="0"/>
              </a:rPr>
              <a:t>            </a:t>
            </a:r>
            <a:r>
              <a:rPr lang="pt-BR" sz="2400" b="1" dirty="0">
                <a:solidFill>
                  <a:srgbClr val="FF00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pt-BR" sz="2400" b="1" dirty="0">
                <a:solidFill>
                  <a:srgbClr val="FFFF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PROGRAMA DE ENTREGA VOLUNTÁRIA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FFFF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                     FLUXO DE ATENDIMENTO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BR" sz="16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 Black" panose="020B0A04020102020204" pitchFamily="34" charset="0"/>
              <a:ea typeface="Arial" pitchFamily="34" charset="0"/>
              <a:cs typeface="Arial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2200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- PROCEDIMENTO DIRECIONADO AS </a:t>
            </a:r>
            <a:r>
              <a:rPr lang="pt-BR" sz="2200" b="1" dirty="0" err="1">
                <a:latin typeface="Arial Black" pitchFamily="34" charset="0"/>
                <a:ea typeface="Arial" pitchFamily="34" charset="0"/>
                <a:cs typeface="Arial" pitchFamily="34" charset="0"/>
              </a:rPr>
              <a:t>VIJs</a:t>
            </a:r>
            <a:endParaRPr lang="pt-BR" sz="2200" b="1" dirty="0"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12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- 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IMEDIATA ASSISTÊNCIA PSICOSSOCIAL EM AMBIENTE RESERVADO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sz="1200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-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PERQUIRIR, OBRIGATORIAMENTE, SOBRE A QUALIDADE DO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             [ ATENDIMENTO DA ENTIDADE QUE ENCAMINHOU A MULHER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sz="1200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-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INFORMAR A MULHER SOBRE OS DIREITOS DA  CRIANÇA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                                    (CONVIVÊNCIA FAMILIAR NA FAMÍLIA NATURAL)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sz="1200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-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QUESTIONAR SOBRE A IDENTIDADE DO PAI BIOLÓGICO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- 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INDAGAR SOBRE PARENTES COM AFINIDADE (POSSIBILIDADE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[ DE ASSUMIR A GUARDA)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sz="1200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-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ESCLARECER O PROCEDIMENTO JUDICIAL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sz="1200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- 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FORNECER A DECLARAÇÃO DE ENTREGA VOLUNTÁRIA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b="1" dirty="0"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2200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1600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        </a:t>
            </a:r>
            <a:r>
              <a:rPr lang="pt-BR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               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2200" b="1" dirty="0">
                <a:solidFill>
                  <a:srgbClr val="FF00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       </a:t>
            </a:r>
            <a:endParaRPr lang="pt-BR" sz="2200" b="1" dirty="0">
              <a:latin typeface="Arial Black" pitchFamily="34" charset="0"/>
              <a:ea typeface="Arial" pitchFamily="34" charset="0"/>
              <a:cs typeface="Arial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72BA2E7-00C8-4AE1-B3D2-9CB3BD7AB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3827" y="0"/>
            <a:ext cx="1850173" cy="80101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B0B2-ED39-4739-9C0A-B8469F123738}" type="slidenum">
              <a:rPr lang="pt-BR" smtClean="0"/>
              <a:pPr/>
              <a:t>24</a:t>
            </a:fld>
            <a:endParaRPr lang="pt-BR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7504" y="876066"/>
            <a:ext cx="8828384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  <a:ea typeface="Arial" pitchFamily="34" charset="0"/>
                <a:cs typeface="Arial" pitchFamily="34" charset="0"/>
              </a:rPr>
              <a:t>            PROGRAMA DE ENTREG</a:t>
            </a:r>
            <a:r>
              <a:rPr lang="pt-BR" sz="2400" b="1" dirty="0">
                <a:solidFill>
                  <a:srgbClr val="FFFF00"/>
                </a:solidFill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 VOLUNTÁRIA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FFFF00"/>
                </a:solidFill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       FLUXO DE ATENDIMENTO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BR" sz="16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2200" b="1" dirty="0"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- PROCEDIMENTO DIRECIONADO AS </a:t>
            </a:r>
            <a:r>
              <a:rPr lang="pt-BR" sz="2200" b="1" dirty="0" err="1"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VIJs</a:t>
            </a:r>
            <a:r>
              <a:rPr lang="pt-BR" sz="2200" b="1" dirty="0"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(CONT.)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12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 - 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INFORMAR O DIREITO AO SIGILO DO NASCIMENTO E ENTREGA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1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 - 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CONSULTAR SE PRETENDE EXERCÊ-LO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sz="1200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 -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RELATÓRIO PRELIMINAR (SUBSÍDIO PECULIARIDADES DO CASO)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sz="1200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 -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INSTAURAR O PROCEDIMENTO JUDICIAL (MEDIDA PROTEÇÃO)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sz="1200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 -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REALIZAR AUDIÊNCIA (10 DIAS DA PETIÇÃO OU ENTREGA):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sz="1200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                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 MÃE CONFIRMA, OU NÃO, O DESEJO DE ENTREGA 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sz="1200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                -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DECLARAR A EXTINÇÃO DO PODER FAMILIAR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sz="1200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                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ESCLARECER DIREITO DE ARREPENDIMENTO (ATÉ O 10º        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[ DIA DA PROLAÇÃO DA SENTENÇA)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                       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b="1" dirty="0"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2200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1600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        </a:t>
            </a:r>
            <a:r>
              <a:rPr lang="pt-BR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               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2200" b="1" dirty="0">
                <a:solidFill>
                  <a:srgbClr val="FF00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       </a:t>
            </a:r>
            <a:endParaRPr lang="pt-BR" sz="2200" b="1" dirty="0">
              <a:latin typeface="Arial Black" pitchFamily="34" charset="0"/>
              <a:ea typeface="Arial" pitchFamily="34" charset="0"/>
              <a:cs typeface="Arial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24FD69F-CE35-4ED2-B7B6-A21443934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3827" y="0"/>
            <a:ext cx="1850173" cy="80101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E3FAF89-1E50-4828-935B-B2C0893C3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B0B2-ED39-4739-9C0A-B8469F123738}" type="slidenum">
              <a:rPr lang="pt-BR" smtClean="0"/>
              <a:pPr/>
              <a:t>25</a:t>
            </a:fld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5BC1DAF-F6E5-4338-A89B-7CDD7F212367}"/>
              </a:ext>
            </a:extLst>
          </p:cNvPr>
          <p:cNvSpPr/>
          <p:nvPr/>
        </p:nvSpPr>
        <p:spPr>
          <a:xfrm>
            <a:off x="184684" y="905232"/>
            <a:ext cx="877463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C000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         </a:t>
            </a:r>
            <a:r>
              <a:rPr lang="pt-BR" sz="2400" b="1" dirty="0">
                <a:solidFill>
                  <a:srgbClr val="FFFF00"/>
                </a:solidFill>
                <a:latin typeface="Arial Black" panose="020B0A04020102020204" pitchFamily="34" charset="0"/>
                <a:ea typeface="Arial" pitchFamily="34" charset="0"/>
                <a:cs typeface="Arial" pitchFamily="34" charset="0"/>
              </a:rPr>
              <a:t>PROGRAMA DE ENTREGA VOLUNTÁRIA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FFFF00"/>
                </a:solidFill>
                <a:latin typeface="Arial Black" panose="020B0A04020102020204" pitchFamily="34" charset="0"/>
                <a:ea typeface="Arial" pitchFamily="34" charset="0"/>
                <a:cs typeface="Arial" pitchFamily="34" charset="0"/>
              </a:rPr>
              <a:t>                    FLUXO DE ATENDIMENTO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200" b="1" dirty="0"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200" b="1" dirty="0"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- PROCEDIMENTO DIRECIONADO AS </a:t>
            </a:r>
            <a:r>
              <a:rPr lang="pt-BR" sz="2200" b="1" dirty="0" err="1"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VIJs</a:t>
            </a:r>
            <a:r>
              <a:rPr lang="pt-BR" sz="2200" b="1" dirty="0"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(CONT.)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solidFill>
                  <a:srgbClr val="FF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pt-BR" sz="2000" b="1" dirty="0">
                <a:solidFill>
                  <a:srgbClr val="FF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000" b="1" dirty="0"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ENTREGUE A CRIANÇA: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b="1" dirty="0">
              <a:latin typeface="Arial Black" panose="020B0A040201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pt-BR" sz="2000" b="1" dirty="0">
                <a:solidFill>
                  <a:srgbClr val="FF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pt-BR" sz="2000" b="1" dirty="0"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COM PAI INDICADO E COM FAMÍLIA EXTENSA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                    - 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INVESTIGAÇÃO DE PATERNIDADE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                    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BUSCA DA FAMÍLIA EXTENSA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                    - 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 CRIANÇA SOB A GUARDA DE QUEM ESTEJA HABILITADO NO CNA PARA O PERFIL DA CRIANÇA ENTREGUE 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                    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OBEDECIDA A ORDEM CRONOLÓGICA DE INSCRIÇÃO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pt-BR" sz="2000" b="1" dirty="0">
                <a:solidFill>
                  <a:srgbClr val="FF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000" b="1" dirty="0"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SEM PAI INDICADO E SEM FAMÍLIA EXTENSA: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                    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 CRIANÇA SOB A GUARDA DE QUEM ESTEJA HABILITADO NO CNA PARA O PERFIL DA CRIANÇA ENTREGUE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                    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OBEDECIDA A ORDEM CRONOLÓGICA DE INSCRIÇÃO  </a:t>
            </a: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BAD04C7-A26A-4EF2-95C6-BF4B9CF4D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3827" y="0"/>
            <a:ext cx="1850173" cy="80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267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627BFFF-FD29-44D7-85B8-0F3E40446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B0B2-ED39-4739-9C0A-B8469F123738}" type="slidenum">
              <a:rPr lang="pt-BR" smtClean="0"/>
              <a:pPr/>
              <a:t>26</a:t>
            </a:fld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137CE16-F98D-4137-ACA1-F43B91F67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8640"/>
            <a:ext cx="7632848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131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6F39BD8-56DE-4932-A123-3E76C3D85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B0B2-ED39-4739-9C0A-B8469F123738}" type="slidenum">
              <a:rPr lang="pt-BR" smtClean="0"/>
              <a:pPr/>
              <a:t>27</a:t>
            </a:fld>
            <a:endParaRPr lang="pt-BR" dirty="0"/>
          </a:p>
        </p:txBody>
      </p:sp>
      <p:pic>
        <p:nvPicPr>
          <p:cNvPr id="4" name="Imagem 3" descr="Uma imagem contendo vestuário&#10;&#10;Descrição gerada automaticamente">
            <a:extLst>
              <a:ext uri="{FF2B5EF4-FFF2-40B4-BE49-F238E27FC236}">
                <a16:creationId xmlns:a16="http://schemas.microsoft.com/office/drawing/2014/main" id="{3E9D1F13-A069-4F99-AD01-808253E29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8640"/>
            <a:ext cx="7776864" cy="633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171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405DAF6-B5D3-498D-898F-789699ABE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B0B2-ED39-4739-9C0A-B8469F123738}" type="slidenum">
              <a:rPr lang="pt-BR" smtClean="0"/>
              <a:pPr/>
              <a:t>28</a:t>
            </a:fld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CD2883C-DED9-41B5-B4B0-20AA5F850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0648"/>
            <a:ext cx="7704856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21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E3FAF89-1E50-4828-935B-B2C0893C3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B0B2-ED39-4739-9C0A-B8469F123738}" type="slidenum">
              <a:rPr lang="pt-BR" smtClean="0"/>
              <a:pPr/>
              <a:t>29</a:t>
            </a:fld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5BC1DAF-F6E5-4338-A89B-7CDD7F212367}"/>
              </a:ext>
            </a:extLst>
          </p:cNvPr>
          <p:cNvSpPr/>
          <p:nvPr/>
        </p:nvSpPr>
        <p:spPr>
          <a:xfrm>
            <a:off x="-534692" y="116202"/>
            <a:ext cx="87746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C000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         </a:t>
            </a:r>
            <a:r>
              <a:rPr lang="pt-BR" sz="2400" b="1" dirty="0">
                <a:solidFill>
                  <a:srgbClr val="FFFF00"/>
                </a:solidFill>
                <a:latin typeface="Arial Black" panose="020B0A04020102020204" pitchFamily="34" charset="0"/>
                <a:ea typeface="Arial" pitchFamily="34" charset="0"/>
                <a:cs typeface="Arial" pitchFamily="34" charset="0"/>
              </a:rPr>
              <a:t>PROGRAMA DE ENTREGA VOLUNTÁRIA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FFFF00"/>
                </a:solidFill>
                <a:latin typeface="Arial Black" panose="020B0A04020102020204" pitchFamily="34" charset="0"/>
                <a:ea typeface="Arial" pitchFamily="34" charset="0"/>
                <a:cs typeface="Arial" pitchFamily="34" charset="0"/>
              </a:rPr>
              <a:t>                    EFETIVAÇÃO DO PROGRAMA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200" b="1" dirty="0"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BAD04C7-A26A-4EF2-95C6-BF4B9CF4D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3827" y="0"/>
            <a:ext cx="1850173" cy="801011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F3991D4C-6FF9-405E-A1BC-933831637797}"/>
              </a:ext>
            </a:extLst>
          </p:cNvPr>
          <p:cNvSpPr/>
          <p:nvPr/>
        </p:nvSpPr>
        <p:spPr>
          <a:xfrm>
            <a:off x="755576" y="1013176"/>
            <a:ext cx="9494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>
                <a:latin typeface="Arial Black" panose="020B0A04020102020204" pitchFamily="34" charset="0"/>
              </a:rPr>
              <a:t> MANIFESTOU INTERESSE ENTREGA P/ ADOÇÃO - 01/2018  a 06/2019</a:t>
            </a:r>
          </a:p>
          <a:p>
            <a:pPr algn="just"/>
            <a:r>
              <a:rPr lang="pt-BR" sz="1600" b="1" dirty="0">
                <a:latin typeface="Arial Black" panose="020B0A04020102020204" pitchFamily="34" charset="0"/>
              </a:rPr>
              <a:t>                             1ª VIJ/BELÉM – VIJ DISTRIAL ICOARACI</a:t>
            </a:r>
            <a:endParaRPr lang="pt-BR" sz="1600" dirty="0">
              <a:latin typeface="Arial Black" panose="020B0A04020102020204" pitchFamily="34" charset="0"/>
            </a:endParaRPr>
          </a:p>
          <a:p>
            <a:pPr algn="just"/>
            <a:r>
              <a:rPr lang="pt-BR" sz="1600" b="1" dirty="0">
                <a:latin typeface="Arial Black" panose="020B0A04020102020204" pitchFamily="34" charset="0"/>
              </a:rPr>
              <a:t>                            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39A7EB9A-11B6-4087-989E-CC7035FF22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689070"/>
              </p:ext>
            </p:extLst>
          </p:nvPr>
        </p:nvGraphicFramePr>
        <p:xfrm>
          <a:off x="395536" y="1574391"/>
          <a:ext cx="8492387" cy="5167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823">
                  <a:extLst>
                    <a:ext uri="{9D8B030D-6E8A-4147-A177-3AD203B41FA5}">
                      <a16:colId xmlns:a16="http://schemas.microsoft.com/office/drawing/2014/main" val="2224578813"/>
                    </a:ext>
                  </a:extLst>
                </a:gridCol>
                <a:gridCol w="664602">
                  <a:extLst>
                    <a:ext uri="{9D8B030D-6E8A-4147-A177-3AD203B41FA5}">
                      <a16:colId xmlns:a16="http://schemas.microsoft.com/office/drawing/2014/main" val="1425308792"/>
                    </a:ext>
                  </a:extLst>
                </a:gridCol>
                <a:gridCol w="1099353">
                  <a:extLst>
                    <a:ext uri="{9D8B030D-6E8A-4147-A177-3AD203B41FA5}">
                      <a16:colId xmlns:a16="http://schemas.microsoft.com/office/drawing/2014/main" val="1857433570"/>
                    </a:ext>
                  </a:extLst>
                </a:gridCol>
                <a:gridCol w="947900">
                  <a:extLst>
                    <a:ext uri="{9D8B030D-6E8A-4147-A177-3AD203B41FA5}">
                      <a16:colId xmlns:a16="http://schemas.microsoft.com/office/drawing/2014/main" val="2008710932"/>
                    </a:ext>
                  </a:extLst>
                </a:gridCol>
                <a:gridCol w="811066">
                  <a:extLst>
                    <a:ext uri="{9D8B030D-6E8A-4147-A177-3AD203B41FA5}">
                      <a16:colId xmlns:a16="http://schemas.microsoft.com/office/drawing/2014/main" val="3862432271"/>
                    </a:ext>
                  </a:extLst>
                </a:gridCol>
                <a:gridCol w="901683">
                  <a:extLst>
                    <a:ext uri="{9D8B030D-6E8A-4147-A177-3AD203B41FA5}">
                      <a16:colId xmlns:a16="http://schemas.microsoft.com/office/drawing/2014/main" val="470098155"/>
                    </a:ext>
                  </a:extLst>
                </a:gridCol>
                <a:gridCol w="856375">
                  <a:extLst>
                    <a:ext uri="{9D8B030D-6E8A-4147-A177-3AD203B41FA5}">
                      <a16:colId xmlns:a16="http://schemas.microsoft.com/office/drawing/2014/main" val="2014489748"/>
                    </a:ext>
                  </a:extLst>
                </a:gridCol>
                <a:gridCol w="856375">
                  <a:extLst>
                    <a:ext uri="{9D8B030D-6E8A-4147-A177-3AD203B41FA5}">
                      <a16:colId xmlns:a16="http://schemas.microsoft.com/office/drawing/2014/main" val="717142412"/>
                    </a:ext>
                  </a:extLst>
                </a:gridCol>
                <a:gridCol w="927740">
                  <a:extLst>
                    <a:ext uri="{9D8B030D-6E8A-4147-A177-3AD203B41FA5}">
                      <a16:colId xmlns:a16="http://schemas.microsoft.com/office/drawing/2014/main" val="251003018"/>
                    </a:ext>
                  </a:extLst>
                </a:gridCol>
                <a:gridCol w="1070470">
                  <a:extLst>
                    <a:ext uri="{9D8B030D-6E8A-4147-A177-3AD203B41FA5}">
                      <a16:colId xmlns:a16="http://schemas.microsoft.com/office/drawing/2014/main" val="2572076115"/>
                    </a:ext>
                  </a:extLst>
                </a:gridCol>
              </a:tblGrid>
              <a:tr h="599262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Nível socioeconômico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Nível escolar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Estado civil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Motivos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entrega anterior?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Solicitou sigilo?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 indicado?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Encaminhamento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958594"/>
                  </a:ext>
                </a:extLst>
              </a:tr>
              <a:tr h="233236"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Sem renda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 err="1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Sup</a:t>
                      </a:r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 completo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 err="1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Grav</a:t>
                      </a:r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700" dirty="0" err="1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Indese</a:t>
                      </a:r>
                      <a:endParaRPr lang="pt-BR" sz="70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 err="1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Espont</a:t>
                      </a:r>
                      <a:endParaRPr lang="pt-BR" sz="70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157286"/>
                  </a:ext>
                </a:extLst>
              </a:tr>
              <a:tr h="285363"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Sem renda</a:t>
                      </a:r>
                    </a:p>
                    <a:p>
                      <a:pPr algn="ctr"/>
                      <a:endParaRPr lang="pt-BR" sz="70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Médio </a:t>
                      </a:r>
                      <a:r>
                        <a:rPr lang="pt-BR" sz="700" dirty="0" err="1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Incom</a:t>
                      </a:r>
                      <a:endParaRPr lang="pt-BR" sz="70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Vulnera</a:t>
                      </a:r>
                    </a:p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Social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 err="1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Espont</a:t>
                      </a:r>
                      <a:endParaRPr lang="pt-BR" sz="70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3155438"/>
                  </a:ext>
                </a:extLst>
              </a:tr>
              <a:tr h="285363"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Autônoma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Médio </a:t>
                      </a:r>
                      <a:r>
                        <a:rPr lang="pt-BR" sz="700" dirty="0" err="1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Comp</a:t>
                      </a:r>
                      <a:endParaRPr lang="pt-BR" sz="70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 err="1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Grav</a:t>
                      </a:r>
                      <a:endParaRPr lang="pt-BR" sz="70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t-BR" sz="700" dirty="0" err="1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Indese</a:t>
                      </a:r>
                      <a:endParaRPr lang="pt-BR" sz="70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Santa Casa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649610"/>
                  </a:ext>
                </a:extLst>
              </a:tr>
              <a:tr h="285363"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Beneficio</a:t>
                      </a:r>
                    </a:p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Assistencial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Fundam </a:t>
                      </a:r>
                      <a:r>
                        <a:rPr lang="pt-BR" sz="700" dirty="0" err="1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Incom</a:t>
                      </a:r>
                      <a:endParaRPr lang="pt-BR" sz="70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Vulnera Social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CSEM-UEPA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575372"/>
                  </a:ext>
                </a:extLst>
              </a:tr>
              <a:tr h="201248"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Sem renda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Médio </a:t>
                      </a:r>
                      <a:r>
                        <a:rPr lang="pt-BR" sz="700" dirty="0" err="1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Incom</a:t>
                      </a:r>
                      <a:endParaRPr lang="pt-BR" sz="70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Abuso Sexual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 err="1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Espont</a:t>
                      </a:r>
                      <a:endParaRPr lang="pt-BR" sz="70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837797"/>
                  </a:ext>
                </a:extLst>
              </a:tr>
              <a:tr h="285363"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Autônoma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 err="1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MédioIncom</a:t>
                      </a:r>
                      <a:endParaRPr lang="pt-BR" sz="70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Abuso Sexual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Santa</a:t>
                      </a:r>
                    </a:p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Casa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87210"/>
                  </a:ext>
                </a:extLst>
              </a:tr>
              <a:tr h="285363"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Autônoma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 err="1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Sup</a:t>
                      </a:r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 em curso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Vulnera Social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 err="1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Espont</a:t>
                      </a:r>
                      <a:endParaRPr lang="pt-BR" sz="70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168636"/>
                  </a:ext>
                </a:extLst>
              </a:tr>
              <a:tr h="385240"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Autônoma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 err="1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Fund</a:t>
                      </a:r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700" dirty="0" err="1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Incom</a:t>
                      </a:r>
                      <a:endParaRPr lang="pt-BR" sz="70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 err="1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Grav</a:t>
                      </a:r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700" dirty="0" err="1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Indese</a:t>
                      </a:r>
                      <a:endParaRPr lang="pt-BR" sz="70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Vulnera Social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Santa Casa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079507"/>
                  </a:ext>
                </a:extLst>
              </a:tr>
              <a:tr h="285363"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Sem renda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Médio Em curso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Abuso Sexual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Santa Casa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221365"/>
                  </a:ext>
                </a:extLst>
              </a:tr>
              <a:tr h="285363"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70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Ensino médio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S </a:t>
                      </a:r>
                      <a:r>
                        <a:rPr lang="pt-BR" sz="700" dirty="0" err="1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cond</a:t>
                      </a:r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700" dirty="0" err="1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Mat</a:t>
                      </a:r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pt-BR" sz="700" dirty="0" err="1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Emocio</a:t>
                      </a:r>
                      <a:endParaRPr lang="pt-BR" sz="70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UMS- </a:t>
                      </a:r>
                      <a:r>
                        <a:rPr lang="pt-BR" sz="700" dirty="0" err="1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Icoaraci</a:t>
                      </a:r>
                      <a:endParaRPr lang="pt-BR" sz="70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440396"/>
                  </a:ext>
                </a:extLst>
              </a:tr>
              <a:tr h="285363"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70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Ensino médio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Vulnera Social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HRAS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234784"/>
                  </a:ext>
                </a:extLst>
              </a:tr>
              <a:tr h="485117">
                <a:tc>
                  <a:txBody>
                    <a:bodyPr/>
                    <a:lstStyle/>
                    <a:p>
                      <a:pPr algn="ctr"/>
                      <a:endParaRPr lang="pt-BR" sz="70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70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70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 err="1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Sup</a:t>
                      </a:r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700" dirty="0" err="1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Incom</a:t>
                      </a:r>
                      <a:endParaRPr lang="pt-BR" sz="70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Vulnera Social</a:t>
                      </a:r>
                    </a:p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Sem </a:t>
                      </a:r>
                      <a:r>
                        <a:rPr lang="pt-BR" sz="700" dirty="0" err="1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cond</a:t>
                      </a:r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pt-BR" sz="700" dirty="0" err="1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Emocio</a:t>
                      </a:r>
                      <a:endParaRPr lang="pt-BR" sz="70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FSMP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69206"/>
                  </a:ext>
                </a:extLst>
              </a:tr>
              <a:tr h="385240">
                <a:tc>
                  <a:txBody>
                    <a:bodyPr/>
                    <a:lstStyle/>
                    <a:p>
                      <a:pPr algn="ctr"/>
                      <a:endParaRPr lang="pt-BR" sz="70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70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70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Fundamental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Vulnera social</a:t>
                      </a:r>
                    </a:p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Falta </a:t>
                      </a:r>
                      <a:r>
                        <a:rPr lang="pt-BR" sz="700" dirty="0" err="1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sup</a:t>
                      </a:r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 familiar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HRAS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551063"/>
                  </a:ext>
                </a:extLst>
              </a:tr>
              <a:tr h="385240">
                <a:tc>
                  <a:txBody>
                    <a:bodyPr/>
                    <a:lstStyle/>
                    <a:p>
                      <a:pPr algn="ctr"/>
                      <a:endParaRPr lang="pt-BR" sz="70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70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70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Médio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Vulnera social</a:t>
                      </a:r>
                    </a:p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Falta </a:t>
                      </a:r>
                      <a:r>
                        <a:rPr lang="pt-BR" sz="700" dirty="0" err="1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sup</a:t>
                      </a:r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 familiar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 err="1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Espot</a:t>
                      </a:r>
                      <a:endParaRPr lang="pt-BR" sz="70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832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0046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B0B2-ED39-4739-9C0A-B8469F123738}" type="slidenum">
              <a:rPr lang="pt-BR" smtClean="0"/>
              <a:pPr/>
              <a:t>3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269106" y="609597"/>
            <a:ext cx="8723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dirty="0">
                <a:solidFill>
                  <a:srgbClr val="FFFF00"/>
                </a:solidFill>
                <a:latin typeface="Arial Black" panose="020B0A04020102020204" pitchFamily="34" charset="0"/>
              </a:rPr>
              <a:t>PROBLEMATIZAÇÃO DO MITO DO AMOR MATERNO</a:t>
            </a:r>
            <a:endParaRPr lang="pt-BR" sz="2400" dirty="0">
              <a:solidFill>
                <a:srgbClr val="FFFF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10261" y="1268760"/>
            <a:ext cx="8723477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>
                <a:latin typeface="Arial Black" panose="020B0A04020102020204" pitchFamily="34" charset="0"/>
              </a:rPr>
              <a:t>- IDEAL MATERNAL:</a:t>
            </a:r>
            <a:r>
              <a:rPr lang="pt-BR" sz="3200" dirty="0">
                <a:latin typeface="Arial Black" panose="020B0A04020102020204" pitchFamily="34" charset="0"/>
              </a:rPr>
              <a:t> </a:t>
            </a:r>
          </a:p>
          <a:p>
            <a:pPr algn="just"/>
            <a:r>
              <a:rPr lang="pt-BR" dirty="0">
                <a:solidFill>
                  <a:srgbClr val="FF0000"/>
                </a:solidFill>
                <a:latin typeface="Arial Black" panose="020B0A04020102020204" pitchFamily="34" charset="0"/>
              </a:rPr>
              <a:t>                - </a:t>
            </a:r>
            <a:r>
              <a:rPr lang="pt-BR" dirty="0">
                <a:latin typeface="Arial Black" panose="020B0A04020102020204" pitchFamily="34" charset="0"/>
              </a:rPr>
              <a:t>PRODUTO DE UM DETERMINADO TEMPO E ESPAÇO</a:t>
            </a:r>
          </a:p>
          <a:p>
            <a:pPr algn="just"/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   - </a:t>
            </a:r>
            <a:r>
              <a:rPr lang="pt-BR" b="1" dirty="0"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FRUTO DA ATRIBUIÇÃO SOCIAL DE PAPEIS</a:t>
            </a:r>
            <a:endParaRPr lang="pt-BR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endParaRPr lang="pt-BR" sz="2200" dirty="0">
              <a:latin typeface="Arial Black" panose="020B0A040201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2200" dirty="0">
                <a:latin typeface="Arial Black" panose="020B0A04020102020204" pitchFamily="34" charset="0"/>
              </a:rPr>
              <a:t>MITO:</a:t>
            </a:r>
            <a:r>
              <a:rPr lang="pt-BR" sz="2000" dirty="0">
                <a:latin typeface="Arial Black" panose="020B0A04020102020204" pitchFamily="34" charset="0"/>
              </a:rPr>
              <a:t>  </a:t>
            </a:r>
          </a:p>
          <a:p>
            <a:pPr algn="just"/>
            <a:r>
              <a:rPr lang="pt-BR" sz="2000" dirty="0">
                <a:latin typeface="Arial Black" panose="020B0A04020102020204" pitchFamily="34" charset="0"/>
              </a:rPr>
              <a:t>               </a:t>
            </a:r>
            <a:r>
              <a:rPr lang="pt-BR" sz="2000" dirty="0">
                <a:solidFill>
                  <a:srgbClr val="FF0000"/>
                </a:solidFill>
                <a:latin typeface="Arial Black" panose="020B0A04020102020204" pitchFamily="34" charset="0"/>
              </a:rPr>
              <a:t>-</a:t>
            </a:r>
            <a:r>
              <a:rPr lang="pt-BR" sz="2000" dirty="0">
                <a:latin typeface="Arial Black" panose="020B0A04020102020204" pitchFamily="34" charset="0"/>
              </a:rPr>
              <a:t>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REPRESENTAÇÃO DE FATOS</a:t>
            </a:r>
          </a:p>
          <a:p>
            <a:pPr algn="just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pt-BR" sz="20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AMPLIFICADOS PELO IMAGINÁRIO COLETIVO</a:t>
            </a:r>
          </a:p>
          <a:p>
            <a:pPr algn="just"/>
            <a:r>
              <a:rPr lang="pt-BR" sz="2000" b="1" dirty="0">
                <a:latin typeface="Arial Black" panose="020B0A04020102020204" pitchFamily="34" charset="0"/>
                <a:cs typeface="Arial" panose="020B0604020202020204" pitchFamily="34" charset="0"/>
              </a:rPr>
              <a:t>               </a:t>
            </a:r>
            <a:r>
              <a:rPr lang="pt-BR" sz="20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</a:t>
            </a:r>
            <a:r>
              <a:rPr lang="pt-BR" sz="2000" b="1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LONGAS TRADIÇÕES LITERÁRIAS ORAIS OU ESCRITAS</a:t>
            </a:r>
          </a:p>
          <a:p>
            <a:pPr algn="just"/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b="1" dirty="0">
                <a:latin typeface="Arial Black" panose="020B0A04020102020204" pitchFamily="34" charset="0"/>
                <a:cs typeface="Arial" panose="020B0604020202020204" pitchFamily="34" charset="0"/>
              </a:rPr>
              <a:t>  </a:t>
            </a:r>
          </a:p>
          <a:p>
            <a:pPr algn="just"/>
            <a:r>
              <a:rPr lang="pt-BR" b="1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pt-BR" sz="2200" b="1" dirty="0">
                <a:latin typeface="Arial Black" panose="020B0A04020102020204" pitchFamily="34" charset="0"/>
                <a:cs typeface="Arial" panose="020B0604020202020204" pitchFamily="34" charset="0"/>
              </a:rPr>
              <a:t>- “MITO” DO AMOR MATERNO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solidFill>
                  <a:srgbClr val="FF00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             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rgbClr val="FF00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              -</a:t>
            </a:r>
            <a:r>
              <a:rPr lang="pt-BR" b="1" dirty="0">
                <a:solidFill>
                  <a:srgbClr val="FF00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MÃE AMOROSA E DEVOTADA AOS FILHOS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sz="1200" b="1" dirty="0"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-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CAPACIDADE BIOLÓGICA E NATURAL PARA AMAR E MATERNAR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sz="1200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-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IDEIA DE QUE TODA MULHER INSTITIVAMENTE QUER SER MÃE</a:t>
            </a:r>
          </a:p>
          <a:p>
            <a:pPr algn="just"/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 Black" panose="020B0A04020102020204" pitchFamily="34" charset="0"/>
            </a:endParaRPr>
          </a:p>
          <a:p>
            <a:pPr algn="just"/>
            <a:endParaRPr lang="pt-BR" dirty="0">
              <a:latin typeface="Arial Black" panose="020B0A04020102020204" pitchFamily="34" charset="0"/>
            </a:endParaRPr>
          </a:p>
          <a:p>
            <a:pPr algn="just"/>
            <a:endParaRPr lang="pt-BR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E3FAF89-1E50-4828-935B-B2C0893C3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B0B2-ED39-4739-9C0A-B8469F123738}" type="slidenum">
              <a:rPr lang="pt-BR" smtClean="0"/>
              <a:pPr/>
              <a:t>30</a:t>
            </a:fld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5BC1DAF-F6E5-4338-A89B-7CDD7F212367}"/>
              </a:ext>
            </a:extLst>
          </p:cNvPr>
          <p:cNvSpPr/>
          <p:nvPr/>
        </p:nvSpPr>
        <p:spPr>
          <a:xfrm>
            <a:off x="-555719" y="106712"/>
            <a:ext cx="87746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C000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         </a:t>
            </a:r>
            <a:r>
              <a:rPr lang="pt-BR" sz="2400" b="1" dirty="0">
                <a:solidFill>
                  <a:srgbClr val="FFFF00"/>
                </a:solidFill>
                <a:latin typeface="Arial Black" panose="020B0A04020102020204" pitchFamily="34" charset="0"/>
                <a:ea typeface="Arial" pitchFamily="34" charset="0"/>
                <a:cs typeface="Arial" pitchFamily="34" charset="0"/>
              </a:rPr>
              <a:t>PROGRAMA DE ENTREGA VOLUNTÁRIA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FFFF00"/>
                </a:solidFill>
                <a:latin typeface="Arial Black" panose="020B0A04020102020204" pitchFamily="34" charset="0"/>
                <a:ea typeface="Arial" pitchFamily="34" charset="0"/>
                <a:cs typeface="Arial" pitchFamily="34" charset="0"/>
              </a:rPr>
              <a:t>                    EFETIVAÇÃO DO PROGRAMA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200" b="1" dirty="0"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BAD04C7-A26A-4EF2-95C6-BF4B9CF4D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3827" y="0"/>
            <a:ext cx="1850173" cy="801011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F3991D4C-6FF9-405E-A1BC-933831637797}"/>
              </a:ext>
            </a:extLst>
          </p:cNvPr>
          <p:cNvSpPr/>
          <p:nvPr/>
        </p:nvSpPr>
        <p:spPr>
          <a:xfrm>
            <a:off x="184683" y="1123269"/>
            <a:ext cx="8774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>
                <a:latin typeface="Arial Black" panose="020B0A04020102020204" pitchFamily="34" charset="0"/>
              </a:rPr>
              <a:t>            MANIFESTOU INTERESSE ENTREGA P/ ADOÇÃO - 01/2018  a 06/2019</a:t>
            </a:r>
          </a:p>
          <a:p>
            <a:pPr algn="just"/>
            <a:r>
              <a:rPr lang="pt-BR" sz="1600" b="1" dirty="0">
                <a:latin typeface="Arial Black" panose="020B0A04020102020204" pitchFamily="34" charset="0"/>
              </a:rPr>
              <a:t>                             1ª VIJ/BELÉM – VIJ DISTRIAL ICOARACI</a:t>
            </a:r>
            <a:endParaRPr lang="pt-BR" sz="1600" dirty="0">
              <a:latin typeface="Arial Black" panose="020B0A04020102020204" pitchFamily="34" charset="0"/>
            </a:endParaRPr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835DC0EC-4DAE-48DC-A403-AC8778747E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400023"/>
              </p:ext>
            </p:extLst>
          </p:nvPr>
        </p:nvGraphicFramePr>
        <p:xfrm>
          <a:off x="302373" y="1924038"/>
          <a:ext cx="8539251" cy="4810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4">
                  <a:extLst>
                    <a:ext uri="{9D8B030D-6E8A-4147-A177-3AD203B41FA5}">
                      <a16:colId xmlns:a16="http://schemas.microsoft.com/office/drawing/2014/main" val="364820074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505728754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5490612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1607207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535607319"/>
                    </a:ext>
                  </a:extLst>
                </a:gridCol>
                <a:gridCol w="1626481">
                  <a:extLst>
                    <a:ext uri="{9D8B030D-6E8A-4147-A177-3AD203B41FA5}">
                      <a16:colId xmlns:a16="http://schemas.microsoft.com/office/drawing/2014/main" val="2836543442"/>
                    </a:ext>
                  </a:extLst>
                </a:gridCol>
              </a:tblGrid>
              <a:tr h="0">
                <a:tc gridSpan="6"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SITUAÇÃO DA CRIANÇA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736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Nº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PERMANECEU</a:t>
                      </a:r>
                    </a:p>
                    <a:p>
                      <a:pPr algn="ctr"/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FAMÍLIA NATURAL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ENTREGUE </a:t>
                      </a:r>
                    </a:p>
                    <a:p>
                      <a:pPr algn="ctr"/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FAMÍLIA  EXTENSA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ACOLHIDA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ENCAMINHADA</a:t>
                      </a:r>
                    </a:p>
                    <a:p>
                      <a:pPr algn="ctr"/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ADOÇÃO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DURAÇÃO</a:t>
                      </a:r>
                    </a:p>
                    <a:p>
                      <a:pPr algn="ctr"/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PROCESSO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587013"/>
                  </a:ext>
                </a:extLst>
              </a:tr>
              <a:tr h="215632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2 MESES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417236"/>
                  </a:ext>
                </a:extLst>
              </a:tr>
              <a:tr h="301352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6 MESES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46712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 MÊS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713559"/>
                  </a:ext>
                </a:extLst>
              </a:tr>
              <a:tr h="301744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10 MESES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98088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4 MESES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75889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4 MESES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98297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 MÊS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959474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 MÊS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07703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 MÊS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46369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 MÊS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50909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 MÊS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92797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 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45823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735116"/>
                  </a:ext>
                </a:extLst>
              </a:tr>
              <a:tr h="267938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815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37893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8CAE562-1A3A-459A-B2B1-96B00C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B0B2-ED39-4739-9C0A-B8469F123738}" type="slidenum">
              <a:rPr lang="pt-BR" smtClean="0"/>
              <a:pPr/>
              <a:t>31</a:t>
            </a:fld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8778885-115C-48B2-9746-6A44885EC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496943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839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B0B2-ED39-4739-9C0A-B8469F123738}" type="slidenum">
              <a:rPr lang="pt-BR" smtClean="0"/>
              <a:pPr/>
              <a:t>32</a:t>
            </a:fld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496944" cy="655272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0C777F3-F692-47C8-86C8-079286F87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3827" y="0"/>
            <a:ext cx="1850173" cy="80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8429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2318911-D74D-4B84-8DA6-E9282BEA0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B0B2-ED39-4739-9C0A-B8469F123738}" type="slidenum">
              <a:rPr lang="pt-BR" smtClean="0"/>
              <a:pPr/>
              <a:t>33</a:t>
            </a:fld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2151698-C6FE-4EA3-9A7F-57D81D5D8A4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7"/>
            <a:ext cx="8618326" cy="62646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F76DFCB1-0514-46C6-A7BB-37F382A3F2A3}"/>
              </a:ext>
            </a:extLst>
          </p:cNvPr>
          <p:cNvSpPr/>
          <p:nvPr/>
        </p:nvSpPr>
        <p:spPr>
          <a:xfrm>
            <a:off x="462372" y="3140968"/>
            <a:ext cx="821925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  <a:latin typeface="Arial Black" panose="020B0A04020102020204" pitchFamily="34" charset="0"/>
              </a:rPr>
              <a:t>              </a:t>
            </a:r>
          </a:p>
          <a:p>
            <a:r>
              <a:rPr lang="pt-BR" sz="2600" b="1" dirty="0">
                <a:latin typeface="Arial Black" panose="020B0A04020102020204" pitchFamily="34" charset="0"/>
              </a:rPr>
              <a:t>              João Augusto de Oliveira Jr.</a:t>
            </a:r>
            <a:endParaRPr lang="pt-BR" sz="2600" dirty="0">
              <a:latin typeface="Arial Black" panose="020B0A04020102020204" pitchFamily="34" charset="0"/>
            </a:endParaRPr>
          </a:p>
          <a:p>
            <a:r>
              <a:rPr lang="pt-BR" sz="2600" b="1" dirty="0">
                <a:latin typeface="Arial Black" panose="020B0A04020102020204" pitchFamily="34" charset="0"/>
              </a:rPr>
              <a:t>                           Juiz de Direito</a:t>
            </a:r>
          </a:p>
          <a:p>
            <a:endParaRPr lang="pt-BR" sz="2600" b="1" dirty="0">
              <a:latin typeface="Arial Black" panose="020B0A04020102020204" pitchFamily="34" charset="0"/>
            </a:endParaRPr>
          </a:p>
          <a:p>
            <a:endParaRPr lang="pt-BR" sz="2600" b="1" dirty="0">
              <a:latin typeface="Arial Black" panose="020B0A04020102020204" pitchFamily="34" charset="0"/>
            </a:endParaRPr>
          </a:p>
          <a:p>
            <a:r>
              <a:rPr lang="pt-BR" b="1" dirty="0">
                <a:latin typeface="Arial Black" panose="020B0A04020102020204" pitchFamily="34" charset="0"/>
              </a:rPr>
              <a:t>Comarca de Belém</a:t>
            </a:r>
          </a:p>
          <a:p>
            <a:r>
              <a:rPr lang="pt-BR" b="1" dirty="0">
                <a:latin typeface="Arial Black" panose="020B0A04020102020204" pitchFamily="34" charset="0"/>
              </a:rPr>
              <a:t>Fórum Cível                                                             (91) 3205-2806</a:t>
            </a:r>
          </a:p>
          <a:p>
            <a:r>
              <a:rPr lang="pt-BR" b="1" dirty="0">
                <a:latin typeface="Arial Black" panose="020B0A04020102020204" pitchFamily="34" charset="0"/>
              </a:rPr>
              <a:t>1ª Vara da Infância e Juventude             </a:t>
            </a:r>
            <a:r>
              <a:rPr lang="pt-BR" b="1" dirty="0" err="1">
                <a:latin typeface="Arial Black" panose="020B0A04020102020204" pitchFamily="34" charset="0"/>
              </a:rPr>
              <a:t>joao.augusto@tjpa.jus.br</a:t>
            </a:r>
            <a:r>
              <a:rPr lang="pt-BR" b="1" dirty="0">
                <a:latin typeface="Arial Black" panose="020B0A04020102020204" pitchFamily="34" charset="0"/>
              </a:rPr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546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B0B2-ED39-4739-9C0A-B8469F123738}" type="slidenum">
              <a:rPr lang="pt-BR" smtClean="0"/>
              <a:pPr/>
              <a:t>4</a:t>
            </a:fld>
            <a:endParaRPr lang="pt-BR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23976" y="729854"/>
            <a:ext cx="8892480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Arial" pitchFamily="34" charset="0"/>
                <a:cs typeface="Arial" pitchFamily="34" charset="0"/>
              </a:rPr>
              <a:t>                             O AMOR MATERNO</a:t>
            </a:r>
            <a:endParaRPr kumimoji="0" lang="pt-BR" sz="2400" b="1" i="0" u="none" strike="noStrike" cap="none" normalizeH="0" dirty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2200" b="1" dirty="0">
                <a:solidFill>
                  <a:srgbClr val="FFFF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  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2400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-</a:t>
            </a:r>
            <a:r>
              <a:rPr lang="pt-BR" sz="2200" b="1" dirty="0">
                <a:solidFill>
                  <a:srgbClr val="FF00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pt-BR" sz="2200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AMOR MATERNO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2200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       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2200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         </a:t>
            </a:r>
            <a:r>
              <a:rPr lang="pt-BR" b="1" dirty="0">
                <a:solidFill>
                  <a:srgbClr val="FF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b="1" dirty="0"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NÃO É UM INSTINTO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sz="1200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pt-BR" b="1" dirty="0">
                <a:solidFill>
                  <a:srgbClr val="FF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b="1" dirty="0"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É UM SENTIMENTO HUMANO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        - 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INCERTO, FRÁGIL, IMPERFEITO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                   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        - 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PRESENTE EM QUEM SE DISPÕE A </a:t>
            </a:r>
            <a:r>
              <a:rPr lang="pt-BR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MATERNAR</a:t>
            </a:r>
            <a:endParaRPr lang="pt-BR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        - 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PARA SE DESENVOLVER DEVE HAVER DESEJO DE </a:t>
            </a:r>
            <a:r>
              <a:rPr lang="pt-BR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MATERNAR</a:t>
            </a:r>
            <a:endParaRPr lang="pt-BR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sz="1200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solidFill>
                  <a:srgbClr val="FF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-DOUTRINADORES QUESTIONAM A BASE BIOLÓGICA NAS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                             [ MULHERES PARA CUIDAR DE CRIANÇAS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           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CUIDAR DIFERENTE DE DAR À LUZ UMA CRIANÇA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pt-BR" sz="1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508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B0B2-ED39-4739-9C0A-B8469F123738}" type="slidenum">
              <a:rPr lang="pt-BR" smtClean="0"/>
              <a:pPr/>
              <a:t>5</a:t>
            </a:fld>
            <a:endParaRPr lang="pt-BR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7504" y="91953"/>
            <a:ext cx="8820472" cy="794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Arial" pitchFamily="34" charset="0"/>
                <a:cs typeface="Arial" pitchFamily="34" charset="0"/>
              </a:rPr>
              <a:t>               </a:t>
            </a:r>
            <a:r>
              <a:rPr kumimoji="0" lang="pt-BR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Arial" pitchFamily="34" charset="0"/>
                <a:cs typeface="Arial" pitchFamily="34" charset="0"/>
              </a:rPr>
              <a:t>A MATERNIDADE CONTEMPORÂNEA</a:t>
            </a:r>
            <a:endParaRPr kumimoji="0" lang="pt-BR" sz="2400" b="1" i="0" u="none" strike="noStrike" cap="none" normalizeH="0" dirty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200" b="1" dirty="0">
                <a:solidFill>
                  <a:srgbClr val="FF00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- </a:t>
            </a:r>
            <a:r>
              <a:rPr lang="pt-BR" sz="2200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MATERNIDADE: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200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                     </a:t>
            </a:r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2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CONDIÇÃO BIOLÓGICA NATURAL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               - 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PREDISPOSIÇÃO ORGÂNICA PARA GERAR E GESTAR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2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CONSTITUIÇÕES TARDIAS DE UNIDADES FAMILIARES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BAIXO NÍVEL DE FERTILIDADE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sz="1200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- 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NÚMERO CRESCENTE DE REJEIÇÃO A  MATERNIDADE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sz="1200" b="1" dirty="0"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2200" b="1" dirty="0">
                <a:solidFill>
                  <a:srgbClr val="FF00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         -</a:t>
            </a:r>
            <a:r>
              <a:rPr lang="pt-BR" sz="2200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MITO DO AMOR MATERNO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1600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                    </a:t>
            </a:r>
            <a:r>
              <a:rPr lang="pt-BR" b="1" dirty="0">
                <a:solidFill>
                  <a:srgbClr val="FF00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- 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GERA CONJUNTO INCOMENSURÁVEL DE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[RESPONSABILIDADES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sz="1600" b="1" dirty="0"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2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2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AS MÃES NÃO REJEITAM O BEBÊ E SIM A MATERNIDADE COMO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                        [ INSTITUIÇÃO E OS ENCARGOS DECORRENTES DELA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pt-BR" sz="1200" b="1" dirty="0"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b="1" dirty="0"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1" i="0" u="none" strike="noStrike" cap="none" normalizeH="0" baseline="0" dirty="0">
              <a:ln>
                <a:noFill/>
              </a:ln>
              <a:effectLst/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b="1" dirty="0">
              <a:solidFill>
                <a:srgbClr val="FF0000"/>
              </a:solidFill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508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B0B2-ED39-4739-9C0A-B8469F123738}" type="slidenum">
              <a:rPr lang="pt-BR" smtClean="0"/>
              <a:pPr/>
              <a:t>6</a:t>
            </a:fld>
            <a:endParaRPr lang="pt-BR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609597"/>
            <a:ext cx="9014792" cy="769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Arial" pitchFamily="34" charset="0"/>
                <a:cs typeface="Arial" pitchFamily="34" charset="0"/>
              </a:rPr>
              <a:t>                    A MATERNAGEM RECUSADA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2400" b="1" dirty="0">
                <a:solidFill>
                  <a:srgbClr val="FFFF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                                 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2200" b="1" dirty="0">
                <a:solidFill>
                  <a:srgbClr val="FF00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    </a:t>
            </a:r>
            <a:endParaRPr lang="pt-BR" b="1" dirty="0">
              <a:solidFill>
                <a:srgbClr val="FF0000"/>
              </a:solidFill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algn="just"/>
            <a:r>
              <a:rPr lang="pt-BR" sz="2200" b="1" dirty="0">
                <a:latin typeface="Arial Black" panose="020B0A04020102020204" pitchFamily="34" charset="0"/>
                <a:cs typeface="Arial" panose="020B0604020202020204" pitchFamily="34" charset="0"/>
              </a:rPr>
              <a:t>- RECUSA DA MATERNIDADE:</a:t>
            </a:r>
          </a:p>
          <a:p>
            <a:pPr algn="just"/>
            <a:r>
              <a:rPr lang="pt-BR" sz="2200" b="1" dirty="0">
                <a:latin typeface="Arial Black" panose="020B0A04020102020204" pitchFamily="34" charset="0"/>
                <a:cs typeface="Arial" panose="020B0604020202020204" pitchFamily="34" charset="0"/>
              </a:rPr>
              <a:t>                                     </a:t>
            </a:r>
            <a:r>
              <a:rPr lang="pt-BR" sz="2200" b="1" dirty="0">
                <a:solidFill>
                  <a:schemeClr val="accent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(</a:t>
            </a:r>
            <a:r>
              <a:rPr lang="pt-BR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INFLUÊNCIA DO MITO DO AMOR MATERNO</a:t>
            </a:r>
            <a:r>
              <a:rPr lang="pt-BR" sz="22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r>
              <a:rPr lang="pt-BR" b="1" dirty="0">
                <a:latin typeface="Arial Black" panose="020B0A04020102020204" pitchFamily="34" charset="0"/>
                <a:cs typeface="Arial" panose="020B0604020202020204" pitchFamily="34" charset="0"/>
              </a:rPr>
              <a:t>   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pPr algn="just"/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just"/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-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VISTA COMO FALHA, ENVOLVE A PRÓPRIA IDENTIDADE DA MULHER</a:t>
            </a:r>
          </a:p>
          <a:p>
            <a:pPr algn="just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</a:p>
          <a:p>
            <a:pPr algn="just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</a:p>
          <a:p>
            <a:pPr algn="just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SENTIMENTO DE CULPA: ACREDITA QUE SUAS FALHAS  PREJUDICAM</a:t>
            </a:r>
          </a:p>
          <a:p>
            <a:pPr algn="just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[AS RELAÇÕES DO FILHO </a:t>
            </a:r>
          </a:p>
          <a:p>
            <a:pPr algn="just"/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</a:p>
          <a:p>
            <a:pPr algn="just"/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-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JULGAMENTO SOCIAL NEGATIVO (ANORMAIS, “MONSTRO”)</a:t>
            </a:r>
            <a:endParaRPr lang="pt-BR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pt-BR" sz="22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2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     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pt-BR" b="1" dirty="0">
              <a:solidFill>
                <a:srgbClr val="FF0000"/>
              </a:solidFill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b="1" dirty="0"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b="1" dirty="0">
              <a:solidFill>
                <a:srgbClr val="FF0000"/>
              </a:solidFill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508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40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B0B2-ED39-4739-9C0A-B8469F123738}" type="slidenum">
              <a:rPr lang="pt-BR" smtClean="0"/>
              <a:pPr/>
              <a:t>7</a:t>
            </a:fld>
            <a:endParaRPr lang="pt-BR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4604" y="541864"/>
            <a:ext cx="9014792" cy="9079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Arial" pitchFamily="34" charset="0"/>
                <a:cs typeface="Arial" pitchFamily="34" charset="0"/>
              </a:rPr>
              <a:t>                    </a:t>
            </a:r>
            <a:r>
              <a:rPr kumimoji="0" lang="pt-BR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Arial" pitchFamily="34" charset="0"/>
                <a:cs typeface="Arial" pitchFamily="34" charset="0"/>
              </a:rPr>
              <a:t>A MATERNAGEM RECUSADA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2400" b="1" dirty="0">
                <a:solidFill>
                  <a:srgbClr val="FFFF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                                  ABANDONO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2200" b="1" dirty="0">
                <a:solidFill>
                  <a:srgbClr val="FF00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    </a:t>
            </a:r>
            <a:endParaRPr lang="pt-BR" b="1" dirty="0">
              <a:solidFill>
                <a:srgbClr val="FF0000"/>
              </a:solidFill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2200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- O ABANDONO HISTORICAMENTE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sz="1200" b="1" dirty="0"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- 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RELATADA DESDE OS PRIMÓRDIOS  - ABANDONO DE MOISES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- 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ÚNICO RECURSO PARA GARANTIA DE SOBREVIVÊNCIA DA CRIANÇA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1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                    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1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RODA DOS EXPOSTOS (Salvador 1726 / até década de 50 – São Paulo)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1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ESTRATÉGIA DAS MÃES POBRES: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sz="1200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                               - 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SOCIALIZAR OS FILHOS (PARENTES E VIZINHOS)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sz="1200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2200" b="1" dirty="0">
                <a:solidFill>
                  <a:srgbClr val="FF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200" b="1" dirty="0">
              <a:latin typeface="Arial Black" panose="020B0A040201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pt-BR" sz="22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2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     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pt-BR" b="1" dirty="0">
              <a:solidFill>
                <a:srgbClr val="FF0000"/>
              </a:solidFill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b="1" dirty="0"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b="1" dirty="0">
              <a:solidFill>
                <a:srgbClr val="FF0000"/>
              </a:solidFill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508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B0B2-ED39-4739-9C0A-B8469F123738}" type="slidenum">
              <a:rPr lang="pt-BR" smtClean="0"/>
              <a:pPr/>
              <a:t>8</a:t>
            </a:fld>
            <a:endParaRPr lang="pt-BR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7504" y="281554"/>
            <a:ext cx="8917592" cy="784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Arial" pitchFamily="34" charset="0"/>
                <a:cs typeface="Arial" pitchFamily="34" charset="0"/>
              </a:rPr>
              <a:t>                    </a:t>
            </a:r>
            <a:r>
              <a:rPr kumimoji="0" lang="pt-BR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Arial" pitchFamily="34" charset="0"/>
                <a:cs typeface="Arial" pitchFamily="34" charset="0"/>
              </a:rPr>
              <a:t>A MATERNAGEM RECUSADA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2400" b="1" dirty="0">
                <a:solidFill>
                  <a:srgbClr val="FFFF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                       ABANDONO X ENTREGA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2200" b="1" dirty="0">
                <a:solidFill>
                  <a:srgbClr val="C000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    </a:t>
            </a:r>
            <a:endParaRPr lang="pt-BR" b="1" dirty="0">
              <a:solidFill>
                <a:srgbClr val="C00000"/>
              </a:solidFill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2200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-</a:t>
            </a:r>
            <a:r>
              <a:rPr lang="pt-BR" sz="2200" b="1" dirty="0">
                <a:solidFill>
                  <a:srgbClr val="FF00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pt-BR" sz="2200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ABANDONO :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2200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                        </a:t>
            </a:r>
            <a:r>
              <a:rPr lang="pt-BR" b="1" dirty="0">
                <a:latin typeface="Arial Black" pitchFamily="34" charset="0"/>
                <a:ea typeface="Arial" pitchFamily="34" charset="0"/>
                <a:cs typeface="Arial" pitchFamily="34" charset="0"/>
              </a:rPr>
              <a:t>NÃO HÁ PREOCUPAÇÃO COM A SEGURANÇA E A SOBREVIVÊNCIA DA CRIANÇA PRESSUPÕE RUPTURA DEFINITIVA DO LAÇO MÃE/FILHO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200" b="1" dirty="0">
                <a:latin typeface="Arial Black" pitchFamily="34" charset="0"/>
                <a:cs typeface="Arial" pitchFamily="34" charset="0"/>
              </a:rPr>
              <a:t>                    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Art. 133 - ABANDONAR pessoa que está sob seu cuidado, guarda, vigilância ou autoridade, e, por qualquer motivo, incapaz de defender-se dos riscos resultantes do abandono (CP)</a:t>
            </a:r>
          </a:p>
          <a:p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Art. 134 - EXPOR ou abandonar recém-nascido, para ocultar DESONRA própria (CP)   </a:t>
            </a:r>
          </a:p>
          <a:p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Art. 1.638 - Perderá por ato judicial o poder familiar o pai ou a mãe que: 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...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II - deixar o filho em abandono (CC);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pt-BR" sz="2200" b="1" dirty="0">
              <a:solidFill>
                <a:srgbClr val="FF0000"/>
              </a:solidFill>
              <a:latin typeface="Arial Black" panose="020B0A040201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2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     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pt-BR" b="1" dirty="0">
              <a:solidFill>
                <a:srgbClr val="FF0000"/>
              </a:solidFill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b="1" dirty="0"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b="1" dirty="0">
              <a:solidFill>
                <a:srgbClr val="FF0000"/>
              </a:solidFill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508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434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B0B2-ED39-4739-9C0A-B8469F123738}" type="slidenum">
              <a:rPr lang="pt-BR" smtClean="0"/>
              <a:pPr/>
              <a:t>9</a:t>
            </a:fld>
            <a:endParaRPr lang="pt-BR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43508" y="-47126"/>
            <a:ext cx="8856984" cy="861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Arial" pitchFamily="34" charset="0"/>
                <a:cs typeface="Arial" pitchFamily="34" charset="0"/>
              </a:rPr>
              <a:t>                    </a:t>
            </a:r>
            <a:r>
              <a:rPr kumimoji="0" lang="pt-BR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Arial" pitchFamily="34" charset="0"/>
                <a:cs typeface="Arial" pitchFamily="34" charset="0"/>
              </a:rPr>
              <a:t>A MATERNAGEM RECUSADA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2400" b="1" dirty="0">
                <a:solidFill>
                  <a:srgbClr val="FFFF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                       ABANDONO X ENTREGA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2200" b="1" dirty="0">
                <a:solidFill>
                  <a:srgbClr val="C00000"/>
                </a:solidFill>
                <a:latin typeface="Arial Black" pitchFamily="34" charset="0"/>
                <a:ea typeface="Arial" pitchFamily="34" charset="0"/>
                <a:cs typeface="Arial" pitchFamily="34" charset="0"/>
              </a:rPr>
              <a:t>    </a:t>
            </a:r>
            <a:endParaRPr lang="pt-BR" sz="2200" b="1" dirty="0">
              <a:solidFill>
                <a:srgbClr val="FF0000"/>
              </a:solidFill>
              <a:latin typeface="Arial Black" panose="020B0A040201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200" b="1" dirty="0"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-CONSEQUENCIAS SOCIAL E PSÍQUICAS DO ABANDONO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pt-BR" b="1" dirty="0">
              <a:latin typeface="Arial Black" panose="020B0A040201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solidFill>
                  <a:srgbClr val="FF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- </a:t>
            </a:r>
            <a:r>
              <a:rPr lang="pt-BR" b="1" dirty="0"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PREJUÍZO AO DESENVOLVIMENTO SOCIAL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sz="800" b="1" dirty="0">
              <a:latin typeface="Arial Black" panose="020B0A040201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pt-BR" b="1" dirty="0">
                <a:solidFill>
                  <a:srgbClr val="FF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b="1" dirty="0"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PREJUÍZO À ESTRUTURA PSICOLÓGICA DA CRIANÇA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sz="800" b="1" dirty="0">
              <a:latin typeface="Arial Black" panose="020B0A040201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pt-BR" b="1" dirty="0">
                <a:solidFill>
                  <a:srgbClr val="FF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b="1" dirty="0"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TIPO DE EXCLUSÃO ; SUJEITO FICA À MARGEM DA SOCIEDADE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sz="800" b="1" dirty="0">
              <a:latin typeface="Arial Black" panose="020B0A040201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pt-BR" b="1" dirty="0">
                <a:solidFill>
                  <a:srgbClr val="FF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b="1" dirty="0"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GERA BAIXA AUTO ESTIMA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sz="800" b="1" dirty="0">
              <a:latin typeface="Arial Black" panose="020B0A040201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t-BR" b="1" dirty="0">
                <a:solidFill>
                  <a:srgbClr val="FF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t-BR" b="1" dirty="0"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CRIA DISTORÇÃO DA PROPRIA PERCEPÇÃO DE SI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sz="800" b="1" dirty="0">
              <a:latin typeface="Arial Black" panose="020B0A040201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pt-BR" b="1" dirty="0">
                <a:solidFill>
                  <a:srgbClr val="FF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b="1" dirty="0"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PODE DESENVOLVER COMPORTAMENTO ANTISSOCIAL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800" b="1" dirty="0">
              <a:latin typeface="Arial Black" panose="020B0A040201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pt-BR" b="1" dirty="0">
                <a:solidFill>
                  <a:srgbClr val="FF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b="1" dirty="0"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DOENÇAS PSICOSSOMATICAS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sz="800" b="1" dirty="0">
              <a:latin typeface="Arial Black" panose="020B0A040201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pt-BR" b="1" dirty="0">
                <a:solidFill>
                  <a:srgbClr val="FF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b="1" dirty="0"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DIFICULDADES PARA CONSTRUIR UMA FAÍLIA SAUDÁVEL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sz="800" b="1" dirty="0">
              <a:latin typeface="Arial Black" panose="020B0A040201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solidFill>
                  <a:srgbClr val="FF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- </a:t>
            </a:r>
            <a:r>
              <a:rPr lang="pt-BR" b="1" dirty="0"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EXPERIENCIAS DE SEPARAÇÕES (ABANDONOS) NOS PRIMEIROS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ANOS: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pt-BR" b="1" dirty="0">
                <a:solidFill>
                  <a:srgbClr val="FF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b="1" dirty="0"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Sentimento de desamor, abandono e rejeição         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200" b="1" dirty="0"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</a:t>
            </a:r>
            <a:endParaRPr lang="pt-BR" b="1" dirty="0">
              <a:latin typeface="Arial Black" panose="020B0A040201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2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     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pt-BR" b="1" dirty="0">
              <a:solidFill>
                <a:srgbClr val="FF0000"/>
              </a:solidFill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b="1" dirty="0"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b="1" dirty="0">
              <a:solidFill>
                <a:srgbClr val="FF0000"/>
              </a:solidFill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508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279691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tia">
  <a:themeElements>
    <a:clrScheme name="Fati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Fati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13755</TotalTime>
  <Words>2486</Words>
  <Application>Microsoft Office PowerPoint</Application>
  <PresentationFormat>Apresentação na tela (4:3)</PresentationFormat>
  <Paragraphs>789</Paragraphs>
  <Slides>33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33</vt:i4>
      </vt:variant>
    </vt:vector>
  </HeadingPairs>
  <TitlesOfParts>
    <vt:vector size="43" baseType="lpstr">
      <vt:lpstr>Arial</vt:lpstr>
      <vt:lpstr>Arial Black</vt:lpstr>
      <vt:lpstr>Bodoni MT Condensed</vt:lpstr>
      <vt:lpstr>Calibri</vt:lpstr>
      <vt:lpstr>Calibri Light</vt:lpstr>
      <vt:lpstr>Century Gothic</vt:lpstr>
      <vt:lpstr>Wingdings 2</vt:lpstr>
      <vt:lpstr>Wingdings 3</vt:lpstr>
      <vt:lpstr>HDOfficeLightV0</vt:lpstr>
      <vt:lpstr>Fatia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GENOVEVA PORPINO</dc:creator>
  <cp:lastModifiedBy>Alessandra Cristina de Jesus Teixeira</cp:lastModifiedBy>
  <cp:revision>980</cp:revision>
  <dcterms:created xsi:type="dcterms:W3CDTF">2011-11-20T00:21:39Z</dcterms:created>
  <dcterms:modified xsi:type="dcterms:W3CDTF">2019-10-04T13:25:07Z</dcterms:modified>
</cp:coreProperties>
</file>