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75" r:id="rId7"/>
    <p:sldId id="266" r:id="rId8"/>
    <p:sldId id="268" r:id="rId9"/>
    <p:sldId id="269" r:id="rId10"/>
    <p:sldId id="265" r:id="rId11"/>
    <p:sldId id="267" r:id="rId12"/>
    <p:sldId id="261" r:id="rId13"/>
    <p:sldId id="262" r:id="rId14"/>
    <p:sldId id="271" r:id="rId15"/>
    <p:sldId id="274" r:id="rId16"/>
    <p:sldId id="273" r:id="rId17"/>
    <p:sldId id="272" r:id="rId18"/>
    <p:sldId id="26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6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0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7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6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9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8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15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9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6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8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7CFC-927E-40EF-915C-8EAE969CE168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4654" y="1332427"/>
            <a:ext cx="7772400" cy="2387600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Panorama do Aprisionamento de Mulheres que são Mães no Brasil</a:t>
            </a:r>
            <a:endParaRPr lang="pt-BR" sz="4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4071087"/>
            <a:ext cx="6660292" cy="22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7" y="1861752"/>
            <a:ext cx="7594113" cy="468591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1268628"/>
            <a:ext cx="7886700" cy="46955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Brinquedoteca</a:t>
            </a:r>
            <a:endParaRPr lang="pt-BR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80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1252152"/>
            <a:ext cx="7886700" cy="46325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+mn-lt"/>
              </a:rPr>
              <a:t>Brinquedoteca</a:t>
            </a:r>
            <a:endParaRPr lang="pt-BR" sz="2800" dirty="0"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5" y="1823135"/>
            <a:ext cx="7515225" cy="4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2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9332" y="1504995"/>
            <a:ext cx="5717058" cy="31303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GESTANTES E LACTANTES - NORTE</a:t>
            </a:r>
            <a:endParaRPr lang="pt-BR" sz="32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1" y="2274848"/>
            <a:ext cx="4000615" cy="158166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70" y="2274848"/>
            <a:ext cx="3910852" cy="15816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1" y="4457105"/>
            <a:ext cx="4000615" cy="16471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70" y="4457104"/>
            <a:ext cx="3910852" cy="16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" y="2124880"/>
            <a:ext cx="3880534" cy="1573909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41905" y="1197617"/>
            <a:ext cx="6093425" cy="45818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GESTANTES E LACTANTES - NORTE</a:t>
            </a:r>
            <a:endParaRPr lang="pt-BR" sz="3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28" y="2124879"/>
            <a:ext cx="3879457" cy="15739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9" y="4447809"/>
            <a:ext cx="4288519" cy="1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9" y="1378603"/>
            <a:ext cx="5890053" cy="5023698"/>
          </a:xfrm>
        </p:spPr>
      </p:pic>
    </p:spTree>
    <p:extLst>
      <p:ext uri="{BB962C8B-B14F-4D97-AF65-F5344CB8AC3E}">
        <p14:creationId xmlns:p14="http://schemas.microsoft.com/office/powerpoint/2010/main" val="3288041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43" y="1248976"/>
            <a:ext cx="5585254" cy="5267980"/>
          </a:xfrm>
        </p:spPr>
      </p:pic>
    </p:spTree>
    <p:extLst>
      <p:ext uri="{BB962C8B-B14F-4D97-AF65-F5344CB8AC3E}">
        <p14:creationId xmlns:p14="http://schemas.microsoft.com/office/powerpoint/2010/main" val="343299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9503" y="1145059"/>
            <a:ext cx="1859177" cy="61977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+mn-lt"/>
              </a:rPr>
              <a:t>BRASIL</a:t>
            </a:r>
            <a:endParaRPr lang="pt-BR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3" y="1764829"/>
            <a:ext cx="7471037" cy="4643615"/>
          </a:xfrm>
        </p:spPr>
      </p:pic>
    </p:spTree>
    <p:extLst>
      <p:ext uri="{BB962C8B-B14F-4D97-AF65-F5344CB8AC3E}">
        <p14:creationId xmlns:p14="http://schemas.microsoft.com/office/powerpoint/2010/main" val="27097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7720" y="1172903"/>
            <a:ext cx="1609210" cy="44995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3" y="1857127"/>
            <a:ext cx="6586691" cy="4608160"/>
          </a:xfrm>
        </p:spPr>
      </p:pic>
    </p:spTree>
    <p:extLst>
      <p:ext uri="{BB962C8B-B14F-4D97-AF65-F5344CB8AC3E}">
        <p14:creationId xmlns:p14="http://schemas.microsoft.com/office/powerpoint/2010/main" val="55753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412" y="1614616"/>
            <a:ext cx="5483826" cy="537392"/>
          </a:xfrm>
        </p:spPr>
        <p:txBody>
          <a:bodyPr>
            <a:noAutofit/>
          </a:bodyPr>
          <a:lstStyle/>
          <a:p>
            <a:r>
              <a:rPr lang="pt-BR" sz="5000" dirty="0" smtClean="0">
                <a:latin typeface="+mn-lt"/>
              </a:rPr>
              <a:t>Boas práticas</a:t>
            </a:r>
            <a:endParaRPr lang="pt-BR" sz="5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0412" y="2899717"/>
            <a:ext cx="7699804" cy="33610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000" b="1" dirty="0" smtClean="0"/>
              <a:t>CE</a:t>
            </a:r>
            <a:r>
              <a:rPr lang="pt-BR" sz="3000" dirty="0" smtClean="0"/>
              <a:t> – 1 pediatra para média de 14 crianças;</a:t>
            </a:r>
          </a:p>
          <a:p>
            <a:pPr marL="0" indent="0">
              <a:buNone/>
            </a:pPr>
            <a:r>
              <a:rPr lang="pt-BR" sz="3000" b="1" dirty="0" smtClean="0"/>
              <a:t>AC</a:t>
            </a:r>
            <a:r>
              <a:rPr lang="pt-BR" sz="3000" dirty="0" smtClean="0"/>
              <a:t> – prisão domiciliar já no período gestacional;</a:t>
            </a:r>
          </a:p>
          <a:p>
            <a:pPr marL="0" indent="0">
              <a:buNone/>
            </a:pPr>
            <a:r>
              <a:rPr lang="pt-BR" sz="3000" b="1" dirty="0" smtClean="0"/>
              <a:t>SC</a:t>
            </a:r>
            <a:r>
              <a:rPr lang="pt-BR" sz="3000" dirty="0" smtClean="0"/>
              <a:t> – unidades construídas pensando em mulheres;</a:t>
            </a:r>
          </a:p>
          <a:p>
            <a:pPr marL="0" indent="0">
              <a:buNone/>
            </a:pPr>
            <a:r>
              <a:rPr lang="pt-BR" sz="3000" b="1" dirty="0" smtClean="0"/>
              <a:t>RJ</a:t>
            </a:r>
            <a:r>
              <a:rPr lang="pt-BR" sz="3000" dirty="0" smtClean="0"/>
              <a:t> – unidade materno infantil referência nacional;</a:t>
            </a:r>
          </a:p>
          <a:p>
            <a:pPr marL="0" indent="0">
              <a:buNone/>
            </a:pPr>
            <a:r>
              <a:rPr lang="pt-BR" sz="3000" b="1" dirty="0" smtClean="0"/>
              <a:t>GO</a:t>
            </a:r>
            <a:r>
              <a:rPr lang="pt-BR" sz="3000" dirty="0" smtClean="0"/>
              <a:t> – Programa Amparando Filhos; e</a:t>
            </a:r>
          </a:p>
          <a:p>
            <a:pPr marL="0" indent="0">
              <a:buNone/>
            </a:pPr>
            <a:r>
              <a:rPr lang="pt-BR" sz="3000" b="1" dirty="0" smtClean="0"/>
              <a:t>ES</a:t>
            </a:r>
            <a:r>
              <a:rPr lang="pt-BR" sz="3000" dirty="0" smtClean="0"/>
              <a:t> – investimento em espaço materno-infantil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9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9947" y="1263520"/>
            <a:ext cx="2584106" cy="718624"/>
          </a:xfrm>
        </p:spPr>
        <p:txBody>
          <a:bodyPr/>
          <a:lstStyle/>
          <a:p>
            <a:r>
              <a:rPr lang="pt-BR" b="1" dirty="0" smtClean="0">
                <a:latin typeface="+mn-lt"/>
              </a:rPr>
              <a:t>Obrigado!</a:t>
            </a:r>
            <a:endParaRPr lang="pt-BR" b="1" dirty="0">
              <a:latin typeface="+mn-lt"/>
            </a:endParaRPr>
          </a:p>
        </p:txBody>
      </p:sp>
      <p:sp>
        <p:nvSpPr>
          <p:cNvPr id="4" name="Espaço Reservado para Conteúd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24602"/>
          </a:xfrm>
        </p:spPr>
        <p:txBody>
          <a:bodyPr rtlCol="0">
            <a:normAutofit lnSpcReduction="10000"/>
          </a:bodyPr>
          <a:lstStyle/>
          <a:p>
            <a:pPr marL="342900" indent="-342900" defTabSz="449263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dirty="0">
              <a:solidFill>
                <a:srgbClr val="000000"/>
              </a:solidFill>
              <a:ea typeface="Microsoft YaHei"/>
            </a:endParaRPr>
          </a:p>
          <a:p>
            <a:pPr marL="342900" indent="-342900" defTabSz="449263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dirty="0">
              <a:solidFill>
                <a:srgbClr val="000000"/>
              </a:solidFill>
              <a:ea typeface="Microsoft YaHei"/>
            </a:endParaRPr>
          </a:p>
          <a:p>
            <a:pPr marL="342900" indent="-342900" defTabSz="449263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dirty="0">
              <a:solidFill>
                <a:srgbClr val="000000"/>
              </a:solidFill>
              <a:ea typeface="Microsoft YaHei"/>
            </a:endParaRPr>
          </a:p>
          <a:p>
            <a:pPr marL="342900" indent="-342900" defTabSz="449263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dirty="0">
              <a:solidFill>
                <a:srgbClr val="000000"/>
              </a:solidFill>
              <a:ea typeface="Microsoft YaHei"/>
            </a:endParaRPr>
          </a:p>
          <a:p>
            <a:pPr marL="0" indent="0" algn="ctr" defTabSz="449263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dirty="0">
              <a:solidFill>
                <a:srgbClr val="000000"/>
              </a:solidFill>
              <a:ea typeface="Microsoft YaHei"/>
            </a:endParaRPr>
          </a:p>
          <a:p>
            <a:pPr marL="0" indent="0" algn="ctr" defTabSz="449263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Divisão de Atenção às Mulheres e Grupos Específicos</a:t>
            </a:r>
          </a:p>
          <a:p>
            <a:pPr marL="0" indent="0" algn="ctr" defTabSz="449263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Coordenação-Geral de Cidadania e Alternativas Penais</a:t>
            </a:r>
          </a:p>
          <a:p>
            <a:pPr marL="0" indent="0" algn="ctr" defTabSz="449263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Diretoria de Políticas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Penitenciárias</a:t>
            </a:r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0" indent="0" algn="ctr" defTabSz="449263" eaLnBrk="1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>
                <a:solidFill>
                  <a:srgbClr val="000000"/>
                </a:solidFill>
                <a:ea typeface="Microsoft YaHei"/>
              </a:rPr>
              <a:t>Departamento Penitenciário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Nacional</a:t>
            </a:r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marL="0" indent="0" algn="ctr" defTabSz="449263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pt-BR" sz="2400" dirty="0" smtClean="0">
              <a:solidFill>
                <a:srgbClr val="000000"/>
              </a:solidFill>
              <a:ea typeface="Microsoft YaHei"/>
            </a:endParaRPr>
          </a:p>
          <a:p>
            <a:pPr marL="0" indent="0" algn="ctr" defTabSz="449263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Brasília</a:t>
            </a:r>
            <a:r>
              <a:rPr lang="pt-BR" sz="2400" dirty="0">
                <a:solidFill>
                  <a:srgbClr val="000000"/>
                </a:solidFill>
                <a:ea typeface="Microsoft YaHei"/>
              </a:rPr>
              <a:t>, </a:t>
            </a:r>
            <a:r>
              <a:rPr lang="pt-BR" sz="2400" dirty="0" smtClean="0">
                <a:solidFill>
                  <a:srgbClr val="000000"/>
                </a:solidFill>
                <a:ea typeface="Microsoft YaHei"/>
              </a:rPr>
              <a:t>20 de Setembro de 2019</a:t>
            </a:r>
            <a:endParaRPr lang="pt-BR" sz="2400" dirty="0">
              <a:solidFill>
                <a:srgbClr val="000000"/>
              </a:solidFill>
              <a:ea typeface="Microsoft YaHe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94" y="2171486"/>
            <a:ext cx="1649412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1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499" y="1112108"/>
            <a:ext cx="7886700" cy="776289"/>
          </a:xfrm>
        </p:spPr>
        <p:txBody>
          <a:bodyPr>
            <a:normAutofit fontScale="90000"/>
          </a:bodyPr>
          <a:lstStyle/>
          <a:p>
            <a:r>
              <a:rPr lang="pt-BR" dirty="0"/>
              <a:t>Encarceramento feminino no Brasil</a:t>
            </a:r>
          </a:p>
        </p:txBody>
      </p:sp>
      <p:pic>
        <p:nvPicPr>
          <p:cNvPr id="4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18" y="1727758"/>
            <a:ext cx="6734432" cy="4909895"/>
          </a:xfrm>
        </p:spPr>
      </p:pic>
    </p:spTree>
    <p:extLst>
      <p:ext uri="{BB962C8B-B14F-4D97-AF65-F5344CB8AC3E}">
        <p14:creationId xmlns:p14="http://schemas.microsoft.com/office/powerpoint/2010/main" val="40358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914" y="1828800"/>
            <a:ext cx="8283145" cy="4695568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4ª posição de encarceramento feminino no mundo (em números absolutos);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FF0000"/>
                </a:solidFill>
              </a:rPr>
              <a:t>45% das presas são provisórias</a:t>
            </a:r>
            <a:r>
              <a:rPr lang="pt-BR" dirty="0"/>
              <a:t>, correspondendo a um total de 19.223 mil mulheres;</a:t>
            </a:r>
          </a:p>
          <a:p>
            <a:pPr marL="285750" indent="-285750">
              <a:buFontTx/>
              <a:buChar char="-"/>
            </a:pPr>
            <a:r>
              <a:rPr lang="pt-BR" dirty="0"/>
              <a:t>o aumento da população carcerária feminina foi de </a:t>
            </a:r>
            <a:r>
              <a:rPr lang="pt-BR" b="1" dirty="0">
                <a:solidFill>
                  <a:srgbClr val="FF0000"/>
                </a:solidFill>
              </a:rPr>
              <a:t>656%, </a:t>
            </a:r>
            <a:r>
              <a:rPr lang="pt-BR" dirty="0"/>
              <a:t>enquanto a média de crescimento masculino foi de </a:t>
            </a:r>
            <a:r>
              <a:rPr lang="pt-BR" b="1" dirty="0">
                <a:solidFill>
                  <a:srgbClr val="FF0000"/>
                </a:solidFill>
              </a:rPr>
              <a:t>293%;</a:t>
            </a:r>
          </a:p>
          <a:p>
            <a:pPr marL="285750" indent="-285750">
              <a:buFontTx/>
              <a:buChar char="-"/>
            </a:pPr>
            <a:r>
              <a:rPr lang="pt-BR" dirty="0"/>
              <a:t>50% têm entre 18 e 29 anos;</a:t>
            </a:r>
          </a:p>
          <a:p>
            <a:pPr marL="285750" indent="-285750">
              <a:buFontTx/>
              <a:buChar char="-"/>
            </a:pPr>
            <a:r>
              <a:rPr lang="pt-BR" dirty="0"/>
              <a:t>62% são negras;</a:t>
            </a:r>
          </a:p>
          <a:p>
            <a:pPr marL="285750" indent="-285750">
              <a:buFontTx/>
              <a:buChar char="-"/>
            </a:pPr>
            <a:r>
              <a:rPr lang="pt-BR" dirty="0"/>
              <a:t>50% não tinham concluído o ensino fundamental;</a:t>
            </a:r>
          </a:p>
          <a:p>
            <a:pPr marL="285750" indent="-285750">
              <a:buFontTx/>
              <a:buChar char="-"/>
            </a:pPr>
            <a:r>
              <a:rPr lang="pt-BR" dirty="0"/>
              <a:t>25% do total de mulheres presas estão envolvidas em atividades educacionais;</a:t>
            </a:r>
          </a:p>
          <a:p>
            <a:pPr marL="285750" indent="-285750">
              <a:buFontTx/>
              <a:buChar char="-"/>
            </a:pPr>
            <a:r>
              <a:rPr lang="pt-BR" dirty="0"/>
              <a:t>24% das mulheres encarceradas se encontravam envolvidas em atividades laborais; e</a:t>
            </a:r>
          </a:p>
          <a:p>
            <a:pPr marL="285750" indent="-285750">
              <a:buFontTx/>
              <a:buChar char="-"/>
            </a:pPr>
            <a:r>
              <a:rPr lang="pt-BR" dirty="0"/>
              <a:t>74% são mães e as principais (ou às vezes únicas) responsáveis pelo cuidado dos filhos (as) e, em muitos casos, chefes de família.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2988" y="1161535"/>
            <a:ext cx="3220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INFOPEN MULHERES 2016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01778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45" y="1202724"/>
            <a:ext cx="682250" cy="53908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98" y="1202724"/>
            <a:ext cx="1763967" cy="5390812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3" y="1606378"/>
            <a:ext cx="5461686" cy="4382530"/>
          </a:xfrm>
        </p:spPr>
      </p:pic>
    </p:spTree>
    <p:extLst>
      <p:ext uri="{BB962C8B-B14F-4D97-AF65-F5344CB8AC3E}">
        <p14:creationId xmlns:p14="http://schemas.microsoft.com/office/powerpoint/2010/main" val="360387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407" y="1235676"/>
            <a:ext cx="7886700" cy="1227439"/>
          </a:xfrm>
        </p:spPr>
        <p:txBody>
          <a:bodyPr>
            <a:noAutofit/>
          </a:bodyPr>
          <a:lstStyle/>
          <a:p>
            <a:r>
              <a:rPr lang="pt-BR" sz="3000" b="1" dirty="0"/>
              <a:t>Política Nacional de Atenção Integral às Mulheres em Situação de Privação de Liberdade e Egressas do Sistema Penal (PNAMPE)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935" y="2940908"/>
            <a:ext cx="8128172" cy="361641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LcParenR"/>
            </a:pPr>
            <a:r>
              <a:rPr lang="pt-BR" dirty="0"/>
              <a:t>criação e reformulação de banco de dados em âmbito estadual e nacional de informações penitenciárias com recorte de gênero;</a:t>
            </a:r>
          </a:p>
          <a:p>
            <a:pPr marL="514350" indent="-514350">
              <a:buAutoNum type="alphaLcParenR"/>
            </a:pPr>
            <a:r>
              <a:rPr lang="pt-BR" dirty="0"/>
              <a:t>incentivo aos órgãos estaduais de administração penitenciária para que promovam a efetivação dos direitos fundamentais, contemplando: assistência material, acesso à saúde, acesso à educação, acesso à assistência jurídica, assistência religiosa, acesso à atividade laboral, acesso a atendimento psicossocial, atenção específica à maternidade, respeito à dignidade no ato de revista, tratamento adequado às presas estrangeiras e ações voltadas às presas provisórias;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pt-BR" dirty="0"/>
              <a:t>garantia de estrutura física de estabelecimentos penais adequados à dignidade da mulher em situação de prisão (melhoria da estrutura física e aparelhamento);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2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4" y="4217774"/>
            <a:ext cx="2426332" cy="2089944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6" y="4217774"/>
            <a:ext cx="2490031" cy="20899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68" y="4217774"/>
            <a:ext cx="2626199" cy="208994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46386" y="1275283"/>
            <a:ext cx="636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Planos Estaduais de Atenção às Mulheres Presas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9014" y="2270931"/>
            <a:ext cx="80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- 24 unidades da federação possuem planos estaduais (exceto MT, PA e PR)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69014" y="2935349"/>
            <a:ext cx="8081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- 7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 eixos (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Gestão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, Articulação Interinstitucional e Controle Social, Promoção da Cidadania, Sistema de Justiça,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Maternidade e Infância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, Modernização do Sistema Prisional, Formação e Capacitação de Servidores)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670521" y="6307717"/>
            <a:ext cx="134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Espírito Santo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2108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233" y="1137067"/>
            <a:ext cx="7208108" cy="51402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latin typeface="+mn-lt"/>
              </a:rPr>
              <a:t>Gestantes</a:t>
            </a:r>
            <a:endParaRPr lang="pt-BR" sz="3200" b="1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5" y="2211859"/>
            <a:ext cx="4015945" cy="33940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6053" y="5710670"/>
            <a:ext cx="36946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0000"/>
                </a:solidFill>
              </a:rPr>
              <a:t>CDP FEMININO DE FRANCO DA </a:t>
            </a:r>
            <a:r>
              <a:rPr lang="pt-BR" sz="1500" b="1" dirty="0" smtClean="0">
                <a:solidFill>
                  <a:srgbClr val="000000"/>
                </a:solidFill>
              </a:rPr>
              <a:t>ROCHA/SP</a:t>
            </a:r>
            <a:r>
              <a:rPr lang="pt-BR" sz="1500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2" y="2211860"/>
            <a:ext cx="3771126" cy="33940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189838" y="5710670"/>
            <a:ext cx="34498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 smtClean="0"/>
              <a:t>PRESÍDIO FEMININO DE CHAPECÓ/SC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76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475" y="1248032"/>
            <a:ext cx="5401447" cy="54151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</a:rPr>
              <a:t>Lactantes</a:t>
            </a:r>
            <a:r>
              <a:rPr lang="pt-BR" dirty="0" smtClean="0"/>
              <a:t> / </a:t>
            </a:r>
            <a:r>
              <a:rPr lang="pt-BR" b="1" dirty="0" smtClean="0">
                <a:latin typeface="+mn-lt"/>
              </a:rPr>
              <a:t>parturientes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026251"/>
            <a:ext cx="5353050" cy="4014788"/>
          </a:xfrm>
        </p:spPr>
      </p:pic>
      <p:sp>
        <p:nvSpPr>
          <p:cNvPr id="5" name="CaixaDeTexto 4"/>
          <p:cNvSpPr txBox="1"/>
          <p:nvPr/>
        </p:nvSpPr>
        <p:spPr>
          <a:xfrm>
            <a:off x="3588582" y="6041039"/>
            <a:ext cx="181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Mato Grosso do Sul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3241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06147" y="1235675"/>
            <a:ext cx="2377961" cy="5167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</a:rPr>
              <a:t>Visitantes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" y="4339995"/>
            <a:ext cx="3315319" cy="186167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88" y="2361988"/>
            <a:ext cx="4441446" cy="3575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" y="1992498"/>
            <a:ext cx="3315319" cy="18257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12099" y="621261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Amapá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00737" y="3780526"/>
            <a:ext cx="162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Distrito Federal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49397" y="5937727"/>
            <a:ext cx="162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Distrito Federal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955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427</Words>
  <Application>Microsoft Office PowerPoint</Application>
  <PresentationFormat>Apresentação na tela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Tema do Office</vt:lpstr>
      <vt:lpstr>Panorama do Aprisionamento de Mulheres que são Mães no Brasil</vt:lpstr>
      <vt:lpstr>Encarceramento feminino no Brasil</vt:lpstr>
      <vt:lpstr>Apresentação do PowerPoint</vt:lpstr>
      <vt:lpstr>Apresentação do PowerPoint</vt:lpstr>
      <vt:lpstr>Política Nacional de Atenção Integral às Mulheres em Situação de Privação de Liberdade e Egressas do Sistema Penal (PNAMPE)</vt:lpstr>
      <vt:lpstr>Apresentação do PowerPoint</vt:lpstr>
      <vt:lpstr>Gestantes</vt:lpstr>
      <vt:lpstr>Lactantes / parturientes</vt:lpstr>
      <vt:lpstr>Visitantes</vt:lpstr>
      <vt:lpstr>Brinquedoteca</vt:lpstr>
      <vt:lpstr>Brinquedoteca</vt:lpstr>
      <vt:lpstr>GESTANTES E LACTANTES - NORTE</vt:lpstr>
      <vt:lpstr>GESTANTES E LACTANTES - NORTE</vt:lpstr>
      <vt:lpstr>Apresentação do PowerPoint</vt:lpstr>
      <vt:lpstr>Apresentação do PowerPoint</vt:lpstr>
      <vt:lpstr>BRASIL</vt:lpstr>
      <vt:lpstr>BRASIL</vt:lpstr>
      <vt:lpstr>Boas práticas</vt:lpstr>
      <vt:lpstr>Obrigado!</vt:lpstr>
    </vt:vector>
  </TitlesOfParts>
  <Company>CNJ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Fabiano Rodrigues Gomes</dc:creator>
  <cp:lastModifiedBy>treinamento</cp:lastModifiedBy>
  <cp:revision>24</cp:revision>
  <dcterms:created xsi:type="dcterms:W3CDTF">2019-07-12T21:02:42Z</dcterms:created>
  <dcterms:modified xsi:type="dcterms:W3CDTF">2019-09-19T18:35:43Z</dcterms:modified>
</cp:coreProperties>
</file>