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4B6F2-7445-42AC-AC6B-61155AF6FF5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04F997-3C18-45D0-BDF1-04DC13DE5442}">
      <dgm:prSet custT="1"/>
      <dgm:spPr>
        <a:noFill/>
      </dgm:spPr>
      <dgm:t>
        <a:bodyPr/>
        <a:lstStyle/>
        <a:p>
          <a:pPr rtl="0"/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O SUAS estruturou uma rede que conta com: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09545928-522D-42EB-A0E0-3A9748ACD1CF}" type="parTrans" cxnId="{0BEF8609-D87C-4D55-A482-4E70CBE936EA}">
      <dgm:prSet/>
      <dgm:spPr/>
      <dgm:t>
        <a:bodyPr/>
        <a:lstStyle/>
        <a:p>
          <a:endParaRPr lang="pt-BR"/>
        </a:p>
      </dgm:t>
    </dgm:pt>
    <dgm:pt modelId="{148669DC-92A9-422A-BD37-A465BE3D4F43}" type="sibTrans" cxnId="{0BEF8609-D87C-4D55-A482-4E70CBE936EA}">
      <dgm:prSet/>
      <dgm:spPr/>
      <dgm:t>
        <a:bodyPr/>
        <a:lstStyle/>
        <a:p>
          <a:endParaRPr lang="pt-BR"/>
        </a:p>
      </dgm:t>
    </dgm:pt>
    <dgm:pt modelId="{C9045303-B60A-4987-8FDE-4941BF417422}">
      <dgm:prSet custT="1"/>
      <dgm:spPr/>
      <dgm:t>
        <a:bodyPr/>
        <a:lstStyle/>
        <a:p>
          <a:pPr algn="just" rtl="0"/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Equipamentos públicos que ofertam serviços para a população;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B2C626C9-A62B-4C82-832F-69777111523A}" type="parTrans" cxnId="{5BA0B31F-032A-42FA-87B6-884D6B500541}">
      <dgm:prSet/>
      <dgm:spPr/>
      <dgm:t>
        <a:bodyPr/>
        <a:lstStyle/>
        <a:p>
          <a:endParaRPr lang="pt-BR"/>
        </a:p>
      </dgm:t>
    </dgm:pt>
    <dgm:pt modelId="{CD61E39C-D992-47B6-BFDB-286D94A4CD1C}" type="sibTrans" cxnId="{5BA0B31F-032A-42FA-87B6-884D6B500541}">
      <dgm:prSet/>
      <dgm:spPr/>
      <dgm:t>
        <a:bodyPr/>
        <a:lstStyle/>
        <a:p>
          <a:endParaRPr lang="pt-BR"/>
        </a:p>
      </dgm:t>
    </dgm:pt>
    <dgm:pt modelId="{CDA32070-E9C3-4AB7-A560-5C27E82AB797}">
      <dgm:prSet custT="1"/>
      <dgm:spPr/>
      <dgm:t>
        <a:bodyPr/>
        <a:lstStyle/>
        <a:p>
          <a:pPr algn="just" rtl="0"/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Serviços de natureza pública-estatal e pública não-governamental (entidades de assistência social).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C20250E-04DA-47A3-944B-A53738E413C3}" type="parTrans" cxnId="{8DAB49EC-03CD-4F40-BFA6-C05EE9D06D58}">
      <dgm:prSet/>
      <dgm:spPr/>
      <dgm:t>
        <a:bodyPr/>
        <a:lstStyle/>
        <a:p>
          <a:endParaRPr lang="pt-BR"/>
        </a:p>
      </dgm:t>
    </dgm:pt>
    <dgm:pt modelId="{1F93AABA-D7FC-45F9-B0A1-B88091A9B481}" type="sibTrans" cxnId="{8DAB49EC-03CD-4F40-BFA6-C05EE9D06D58}">
      <dgm:prSet/>
      <dgm:spPr/>
      <dgm:t>
        <a:bodyPr/>
        <a:lstStyle/>
        <a:p>
          <a:endParaRPr lang="pt-BR"/>
        </a:p>
      </dgm:t>
    </dgm:pt>
    <dgm:pt modelId="{6E674AAF-F37C-4C7E-AB2A-FC860097B021}">
      <dgm:prSet custT="1"/>
      <dgm:spPr>
        <a:noFill/>
      </dgm:spPr>
      <dgm:t>
        <a:bodyPr/>
        <a:lstStyle/>
        <a:p>
          <a:pPr algn="just" rtl="0"/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Esta oferta é organizada por níveis de complexidade: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F01F6B86-D129-47DA-824F-45339DDC03A8}" type="parTrans" cxnId="{99C3906B-7315-4E18-A6F2-513DB4E68441}">
      <dgm:prSet/>
      <dgm:spPr/>
      <dgm:t>
        <a:bodyPr/>
        <a:lstStyle/>
        <a:p>
          <a:endParaRPr lang="pt-BR"/>
        </a:p>
      </dgm:t>
    </dgm:pt>
    <dgm:pt modelId="{AF7C2B02-07AC-4C5F-8FFF-45134D531113}" type="sibTrans" cxnId="{99C3906B-7315-4E18-A6F2-513DB4E68441}">
      <dgm:prSet/>
      <dgm:spPr/>
      <dgm:t>
        <a:bodyPr/>
        <a:lstStyle/>
        <a:p>
          <a:endParaRPr lang="pt-BR"/>
        </a:p>
      </dgm:t>
    </dgm:pt>
    <dgm:pt modelId="{BDEC62B4-5A93-49DF-878A-706619028024}">
      <dgm:prSet custT="1"/>
      <dgm:spPr/>
      <dgm:t>
        <a:bodyPr/>
        <a:lstStyle/>
        <a:p>
          <a:pPr algn="l" rtl="0"/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Proteção Social Básica 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8A7E093-9B20-4C84-9EEA-86B0BE907C8F}" type="parTrans" cxnId="{F53E05D3-FFFA-47A5-B857-1DA580643584}">
      <dgm:prSet/>
      <dgm:spPr/>
      <dgm:t>
        <a:bodyPr/>
        <a:lstStyle/>
        <a:p>
          <a:endParaRPr lang="pt-BR"/>
        </a:p>
      </dgm:t>
    </dgm:pt>
    <dgm:pt modelId="{B90B9E11-0FE8-4FC7-B9A0-540E663E7721}" type="sibTrans" cxnId="{F53E05D3-FFFA-47A5-B857-1DA580643584}">
      <dgm:prSet/>
      <dgm:spPr/>
      <dgm:t>
        <a:bodyPr/>
        <a:lstStyle/>
        <a:p>
          <a:endParaRPr lang="pt-BR"/>
        </a:p>
      </dgm:t>
    </dgm:pt>
    <dgm:pt modelId="{D7431363-BD8B-4CA3-9EC2-F7A24355F725}">
      <dgm:prSet custT="1"/>
      <dgm:spPr/>
      <dgm:t>
        <a:bodyPr/>
        <a:lstStyle/>
        <a:p>
          <a:pPr algn="l" rtl="0"/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Proteção Social Especial de Média Complexidade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F6086D3-D9E6-4892-9BBF-8729E37E22EF}" type="parTrans" cxnId="{80F2CC7D-23CB-48D3-BB18-9D2AF77F3FA3}">
      <dgm:prSet/>
      <dgm:spPr/>
      <dgm:t>
        <a:bodyPr/>
        <a:lstStyle/>
        <a:p>
          <a:endParaRPr lang="pt-BR"/>
        </a:p>
      </dgm:t>
    </dgm:pt>
    <dgm:pt modelId="{48176F19-EEF3-46CE-8E80-C640F89294A0}" type="sibTrans" cxnId="{80F2CC7D-23CB-48D3-BB18-9D2AF77F3FA3}">
      <dgm:prSet/>
      <dgm:spPr/>
      <dgm:t>
        <a:bodyPr/>
        <a:lstStyle/>
        <a:p>
          <a:endParaRPr lang="pt-BR"/>
        </a:p>
      </dgm:t>
    </dgm:pt>
    <dgm:pt modelId="{6A61A70B-7C07-413D-853C-FD32D4E493C0}">
      <dgm:prSet custT="1"/>
      <dgm:spPr/>
      <dgm:t>
        <a:bodyPr/>
        <a:lstStyle/>
        <a:p>
          <a:pPr algn="l" rtl="0"/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Proteção Social Especial de Alta Complexidade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379A3824-2D87-44C6-8CE5-F349DC0201AD}" type="parTrans" cxnId="{C7A5C600-9565-4571-8F0A-F86C85D306FE}">
      <dgm:prSet/>
      <dgm:spPr/>
      <dgm:t>
        <a:bodyPr/>
        <a:lstStyle/>
        <a:p>
          <a:endParaRPr lang="pt-BR"/>
        </a:p>
      </dgm:t>
    </dgm:pt>
    <dgm:pt modelId="{3141BF91-4BEB-48C9-9490-762C380FDD7F}" type="sibTrans" cxnId="{C7A5C600-9565-4571-8F0A-F86C85D306FE}">
      <dgm:prSet/>
      <dgm:spPr/>
      <dgm:t>
        <a:bodyPr/>
        <a:lstStyle/>
        <a:p>
          <a:endParaRPr lang="pt-BR"/>
        </a:p>
      </dgm:t>
    </dgm:pt>
    <dgm:pt modelId="{2D336303-D582-4E64-8D95-7C7820B9F539}">
      <dgm:prSet/>
      <dgm:spPr/>
      <dgm:t>
        <a:bodyPr/>
        <a:lstStyle/>
        <a:p>
          <a:pPr algn="l" rtl="0"/>
          <a:endParaRPr lang="pt-BR" sz="2300" kern="1200" dirty="0"/>
        </a:p>
      </dgm:t>
    </dgm:pt>
    <dgm:pt modelId="{221C9A39-9F59-4D52-B798-EDCF2F3A0EDA}" type="parTrans" cxnId="{E0615E52-25F7-48A6-AC01-3A2FE90ED474}">
      <dgm:prSet/>
      <dgm:spPr/>
      <dgm:t>
        <a:bodyPr/>
        <a:lstStyle/>
        <a:p>
          <a:endParaRPr lang="pt-BR"/>
        </a:p>
      </dgm:t>
    </dgm:pt>
    <dgm:pt modelId="{22323F46-F036-4F0B-AE28-8B0261290838}" type="sibTrans" cxnId="{E0615E52-25F7-48A6-AC01-3A2FE90ED474}">
      <dgm:prSet/>
      <dgm:spPr/>
      <dgm:t>
        <a:bodyPr/>
        <a:lstStyle/>
        <a:p>
          <a:endParaRPr lang="pt-BR"/>
        </a:p>
      </dgm:t>
    </dgm:pt>
    <dgm:pt modelId="{6EE56EBB-0B01-43F9-8920-32855396E08A}">
      <dgm:prSet/>
      <dgm:spPr/>
      <dgm:t>
        <a:bodyPr/>
        <a:lstStyle/>
        <a:p>
          <a:pPr algn="l" rtl="0"/>
          <a:endParaRPr lang="pt-BR" sz="2300" kern="1200" dirty="0"/>
        </a:p>
      </dgm:t>
    </dgm:pt>
    <dgm:pt modelId="{49933AFA-739E-4E19-B677-147EB238F053}" type="parTrans" cxnId="{62C57A8C-5A79-4182-BE84-196A816E7E56}">
      <dgm:prSet/>
      <dgm:spPr/>
      <dgm:t>
        <a:bodyPr/>
        <a:lstStyle/>
        <a:p>
          <a:endParaRPr lang="pt-BR"/>
        </a:p>
      </dgm:t>
    </dgm:pt>
    <dgm:pt modelId="{66C84C4D-CB8A-4571-A6D2-8DF12770A78E}" type="sibTrans" cxnId="{62C57A8C-5A79-4182-BE84-196A816E7E56}">
      <dgm:prSet/>
      <dgm:spPr/>
      <dgm:t>
        <a:bodyPr/>
        <a:lstStyle/>
        <a:p>
          <a:endParaRPr lang="pt-BR"/>
        </a:p>
      </dgm:t>
    </dgm:pt>
    <dgm:pt modelId="{5ABF80E1-CBEA-4EFE-8B80-0EC0049760DD}">
      <dgm:prSet/>
      <dgm:spPr/>
      <dgm:t>
        <a:bodyPr/>
        <a:lstStyle/>
        <a:p>
          <a:pPr algn="l" rtl="0"/>
          <a:endParaRPr lang="pt-BR" sz="2200" kern="1200" dirty="0"/>
        </a:p>
      </dgm:t>
    </dgm:pt>
    <dgm:pt modelId="{81B3FB24-C579-47CC-AF6C-8A8A82234289}" type="parTrans" cxnId="{9BC5655C-67AF-455C-8B0D-7C29A0A9A06B}">
      <dgm:prSet/>
      <dgm:spPr/>
      <dgm:t>
        <a:bodyPr/>
        <a:lstStyle/>
        <a:p>
          <a:endParaRPr lang="pt-BR"/>
        </a:p>
      </dgm:t>
    </dgm:pt>
    <dgm:pt modelId="{321E6F86-9399-46CE-838B-4165C7E38A00}" type="sibTrans" cxnId="{9BC5655C-67AF-455C-8B0D-7C29A0A9A06B}">
      <dgm:prSet/>
      <dgm:spPr/>
      <dgm:t>
        <a:bodyPr/>
        <a:lstStyle/>
        <a:p>
          <a:endParaRPr lang="pt-BR"/>
        </a:p>
      </dgm:t>
    </dgm:pt>
    <dgm:pt modelId="{5F8966D4-60FE-4804-94E9-32C6B1EAB118}" type="pres">
      <dgm:prSet presAssocID="{5884B6F2-7445-42AC-AC6B-61155AF6FF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4DD653-1F7D-4D89-AC0B-AC87153AAC9B}" type="pres">
      <dgm:prSet presAssocID="{EB04F997-3C18-45D0-BDF1-04DC13DE5442}" presName="parentText" presStyleLbl="node1" presStyleIdx="0" presStyleCnt="2" custLinFactNeighborX="1" custLinFactNeighborY="114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34672-0A73-437C-BD06-C518B9C22838}" type="pres">
      <dgm:prSet presAssocID="{EB04F997-3C18-45D0-BDF1-04DC13DE54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A77F9-9AE6-4B52-82BA-69570E865430}" type="pres">
      <dgm:prSet presAssocID="{6E674AAF-F37C-4C7E-AB2A-FC860097B021}" presName="parentText" presStyleLbl="node1" presStyleIdx="1" presStyleCnt="2" custScaleX="9999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56D13-7985-42B4-9A87-F88110D99C44}" type="pres">
      <dgm:prSet presAssocID="{6E674AAF-F37C-4C7E-AB2A-FC860097B021}" presName="childText" presStyleLbl="revTx" presStyleIdx="1" presStyleCnt="2" custLinFactNeighborX="1" custLinFactNeighborY="363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C0FE4D-2932-41BD-B83D-1B83646ADDD6}" type="presOf" srcId="{C9045303-B60A-4987-8FDE-4941BF417422}" destId="{30334672-0A73-437C-BD06-C518B9C22838}" srcOrd="0" destOrd="1" presId="urn:microsoft.com/office/officeart/2005/8/layout/vList2"/>
    <dgm:cxn modelId="{80F2CC7D-23CB-48D3-BB18-9D2AF77F3FA3}" srcId="{6E674AAF-F37C-4C7E-AB2A-FC860097B021}" destId="{D7431363-BD8B-4CA3-9EC2-F7A24355F725}" srcOrd="2" destOrd="0" parTransId="{DF6086D3-D9E6-4892-9BBF-8729E37E22EF}" sibTransId="{48176F19-EEF3-46CE-8E80-C640F89294A0}"/>
    <dgm:cxn modelId="{62C57A8C-5A79-4182-BE84-196A816E7E56}" srcId="{EB04F997-3C18-45D0-BDF1-04DC13DE5442}" destId="{6EE56EBB-0B01-43F9-8920-32855396E08A}" srcOrd="0" destOrd="0" parTransId="{49933AFA-739E-4E19-B677-147EB238F053}" sibTransId="{66C84C4D-CB8A-4571-A6D2-8DF12770A78E}"/>
    <dgm:cxn modelId="{8DAB49EC-03CD-4F40-BFA6-C05EE9D06D58}" srcId="{EB04F997-3C18-45D0-BDF1-04DC13DE5442}" destId="{CDA32070-E9C3-4AB7-A560-5C27E82AB797}" srcOrd="2" destOrd="0" parTransId="{DC20250E-04DA-47A3-944B-A53738E413C3}" sibTransId="{1F93AABA-D7FC-45F9-B0A1-B88091A9B481}"/>
    <dgm:cxn modelId="{D292E3FD-29D6-4669-9185-6B01623A7C3C}" type="presOf" srcId="{CDA32070-E9C3-4AB7-A560-5C27E82AB797}" destId="{30334672-0A73-437C-BD06-C518B9C22838}" srcOrd="0" destOrd="2" presId="urn:microsoft.com/office/officeart/2005/8/layout/vList2"/>
    <dgm:cxn modelId="{66A5DC6A-46A5-4FB5-B916-FBFCCB11B1D5}" type="presOf" srcId="{5884B6F2-7445-42AC-AC6B-61155AF6FF59}" destId="{5F8966D4-60FE-4804-94E9-32C6B1EAB118}" srcOrd="0" destOrd="0" presId="urn:microsoft.com/office/officeart/2005/8/layout/vList2"/>
    <dgm:cxn modelId="{C7A5C600-9565-4571-8F0A-F86C85D306FE}" srcId="{6E674AAF-F37C-4C7E-AB2A-FC860097B021}" destId="{6A61A70B-7C07-413D-853C-FD32D4E493C0}" srcOrd="3" destOrd="0" parTransId="{379A3824-2D87-44C6-8CE5-F349DC0201AD}" sibTransId="{3141BF91-4BEB-48C9-9490-762C380FDD7F}"/>
    <dgm:cxn modelId="{C479EDC4-B503-401C-AF0D-8C27033A79F7}" type="presOf" srcId="{2D336303-D582-4E64-8D95-7C7820B9F539}" destId="{30334672-0A73-437C-BD06-C518B9C22838}" srcOrd="0" destOrd="3" presId="urn:microsoft.com/office/officeart/2005/8/layout/vList2"/>
    <dgm:cxn modelId="{99C3906B-7315-4E18-A6F2-513DB4E68441}" srcId="{5884B6F2-7445-42AC-AC6B-61155AF6FF59}" destId="{6E674AAF-F37C-4C7E-AB2A-FC860097B021}" srcOrd="1" destOrd="0" parTransId="{F01F6B86-D129-47DA-824F-45339DDC03A8}" sibTransId="{AF7C2B02-07AC-4C5F-8FFF-45134D531113}"/>
    <dgm:cxn modelId="{1A8CFFC6-F954-46CB-8D1E-58B98112A62C}" type="presOf" srcId="{D7431363-BD8B-4CA3-9EC2-F7A24355F725}" destId="{B8B56D13-7985-42B4-9A87-F88110D99C44}" srcOrd="0" destOrd="2" presId="urn:microsoft.com/office/officeart/2005/8/layout/vList2"/>
    <dgm:cxn modelId="{9BC5655C-67AF-455C-8B0D-7C29A0A9A06B}" srcId="{6E674AAF-F37C-4C7E-AB2A-FC860097B021}" destId="{5ABF80E1-CBEA-4EFE-8B80-0EC0049760DD}" srcOrd="0" destOrd="0" parTransId="{81B3FB24-C579-47CC-AF6C-8A8A82234289}" sibTransId="{321E6F86-9399-46CE-838B-4165C7E38A00}"/>
    <dgm:cxn modelId="{2816C9FA-7D22-4FB2-B4CC-95835402ED96}" type="presOf" srcId="{EB04F997-3C18-45D0-BDF1-04DC13DE5442}" destId="{604DD653-1F7D-4D89-AC0B-AC87153AAC9B}" srcOrd="0" destOrd="0" presId="urn:microsoft.com/office/officeart/2005/8/layout/vList2"/>
    <dgm:cxn modelId="{8C4F7D2A-0FDA-4DC3-9142-460B026F6DDE}" type="presOf" srcId="{BDEC62B4-5A93-49DF-878A-706619028024}" destId="{B8B56D13-7985-42B4-9A87-F88110D99C44}" srcOrd="0" destOrd="1" presId="urn:microsoft.com/office/officeart/2005/8/layout/vList2"/>
    <dgm:cxn modelId="{3CB0ED0D-3A14-4F7A-BB55-E3F4B747BE7E}" type="presOf" srcId="{6EE56EBB-0B01-43F9-8920-32855396E08A}" destId="{30334672-0A73-437C-BD06-C518B9C22838}" srcOrd="0" destOrd="0" presId="urn:microsoft.com/office/officeart/2005/8/layout/vList2"/>
    <dgm:cxn modelId="{E0615E52-25F7-48A6-AC01-3A2FE90ED474}" srcId="{EB04F997-3C18-45D0-BDF1-04DC13DE5442}" destId="{2D336303-D582-4E64-8D95-7C7820B9F539}" srcOrd="3" destOrd="0" parTransId="{221C9A39-9F59-4D52-B798-EDCF2F3A0EDA}" sibTransId="{22323F46-F036-4F0B-AE28-8B0261290838}"/>
    <dgm:cxn modelId="{DB30FD57-49B6-401C-B14E-54CF95934C21}" type="presOf" srcId="{6A61A70B-7C07-413D-853C-FD32D4E493C0}" destId="{B8B56D13-7985-42B4-9A87-F88110D99C44}" srcOrd="0" destOrd="3" presId="urn:microsoft.com/office/officeart/2005/8/layout/vList2"/>
    <dgm:cxn modelId="{0BEF8609-D87C-4D55-A482-4E70CBE936EA}" srcId="{5884B6F2-7445-42AC-AC6B-61155AF6FF59}" destId="{EB04F997-3C18-45D0-BDF1-04DC13DE5442}" srcOrd="0" destOrd="0" parTransId="{09545928-522D-42EB-A0E0-3A9748ACD1CF}" sibTransId="{148669DC-92A9-422A-BD37-A465BE3D4F43}"/>
    <dgm:cxn modelId="{F53E05D3-FFFA-47A5-B857-1DA580643584}" srcId="{6E674AAF-F37C-4C7E-AB2A-FC860097B021}" destId="{BDEC62B4-5A93-49DF-878A-706619028024}" srcOrd="1" destOrd="0" parTransId="{68A7E093-9B20-4C84-9EEA-86B0BE907C8F}" sibTransId="{B90B9E11-0FE8-4FC7-B9A0-540E663E7721}"/>
    <dgm:cxn modelId="{26BE0F0D-9EF7-4029-8E69-C5C96D23AD6A}" type="presOf" srcId="{6E674AAF-F37C-4C7E-AB2A-FC860097B021}" destId="{23BA77F9-9AE6-4B52-82BA-69570E865430}" srcOrd="0" destOrd="0" presId="urn:microsoft.com/office/officeart/2005/8/layout/vList2"/>
    <dgm:cxn modelId="{A1CC87EF-A140-406D-B86D-741670A509CE}" type="presOf" srcId="{5ABF80E1-CBEA-4EFE-8B80-0EC0049760DD}" destId="{B8B56D13-7985-42B4-9A87-F88110D99C44}" srcOrd="0" destOrd="0" presId="urn:microsoft.com/office/officeart/2005/8/layout/vList2"/>
    <dgm:cxn modelId="{5BA0B31F-032A-42FA-87B6-884D6B500541}" srcId="{EB04F997-3C18-45D0-BDF1-04DC13DE5442}" destId="{C9045303-B60A-4987-8FDE-4941BF417422}" srcOrd="1" destOrd="0" parTransId="{B2C626C9-A62B-4C82-832F-69777111523A}" sibTransId="{CD61E39C-D992-47B6-BFDB-286D94A4CD1C}"/>
    <dgm:cxn modelId="{AA79F4B1-02A6-43B2-9A11-94B7AF6352F8}" type="presParOf" srcId="{5F8966D4-60FE-4804-94E9-32C6B1EAB118}" destId="{604DD653-1F7D-4D89-AC0B-AC87153AAC9B}" srcOrd="0" destOrd="0" presId="urn:microsoft.com/office/officeart/2005/8/layout/vList2"/>
    <dgm:cxn modelId="{50865734-B04D-41AA-B215-2E700AD2535F}" type="presParOf" srcId="{5F8966D4-60FE-4804-94E9-32C6B1EAB118}" destId="{30334672-0A73-437C-BD06-C518B9C22838}" srcOrd="1" destOrd="0" presId="urn:microsoft.com/office/officeart/2005/8/layout/vList2"/>
    <dgm:cxn modelId="{20B6A96A-BB5E-4FB4-82A1-477C2227C98C}" type="presParOf" srcId="{5F8966D4-60FE-4804-94E9-32C6B1EAB118}" destId="{23BA77F9-9AE6-4B52-82BA-69570E865430}" srcOrd="2" destOrd="0" presId="urn:microsoft.com/office/officeart/2005/8/layout/vList2"/>
    <dgm:cxn modelId="{6A819B6F-E8ED-48D9-A33B-1B5CB281524F}" type="presParOf" srcId="{5F8966D4-60FE-4804-94E9-32C6B1EAB118}" destId="{B8B56D13-7985-42B4-9A87-F88110D99C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84B6F2-7445-42AC-AC6B-61155AF6FF5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04F997-3C18-45D0-BDF1-04DC13DE5442}">
      <dgm:prSet custT="1"/>
      <dgm:spPr>
        <a:noFill/>
      </dgm:spPr>
      <dgm:t>
        <a:bodyPr/>
        <a:lstStyle/>
        <a:p>
          <a:pPr rtl="0"/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Pontos positivos:</a:t>
          </a:r>
          <a:endParaRPr lang="pt-BR" sz="17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09545928-522D-42EB-A0E0-3A9748ACD1CF}" type="parTrans" cxnId="{0BEF8609-D87C-4D55-A482-4E70CBE936EA}">
      <dgm:prSet/>
      <dgm:spPr/>
      <dgm:t>
        <a:bodyPr/>
        <a:lstStyle/>
        <a:p>
          <a:endParaRPr lang="pt-BR" sz="1700"/>
        </a:p>
      </dgm:t>
    </dgm:pt>
    <dgm:pt modelId="{148669DC-92A9-422A-BD37-A465BE3D4F43}" type="sibTrans" cxnId="{0BEF8609-D87C-4D55-A482-4E70CBE936EA}">
      <dgm:prSet/>
      <dgm:spPr/>
      <dgm:t>
        <a:bodyPr/>
        <a:lstStyle/>
        <a:p>
          <a:endParaRPr lang="pt-BR" sz="1700"/>
        </a:p>
      </dgm:t>
    </dgm:pt>
    <dgm:pt modelId="{6E674AAF-F37C-4C7E-AB2A-FC860097B021}">
      <dgm:prSet custT="1"/>
      <dgm:spPr>
        <a:noFill/>
      </dgm:spPr>
      <dgm:t>
        <a:bodyPr/>
        <a:lstStyle/>
        <a:p>
          <a:pPr algn="just" rtl="0"/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Desafios:</a:t>
          </a:r>
          <a:endParaRPr lang="pt-BR" sz="17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F01F6B86-D129-47DA-824F-45339DDC03A8}" type="parTrans" cxnId="{99C3906B-7315-4E18-A6F2-513DB4E68441}">
      <dgm:prSet/>
      <dgm:spPr/>
      <dgm:t>
        <a:bodyPr/>
        <a:lstStyle/>
        <a:p>
          <a:endParaRPr lang="pt-BR" sz="1700"/>
        </a:p>
      </dgm:t>
    </dgm:pt>
    <dgm:pt modelId="{AF7C2B02-07AC-4C5F-8FFF-45134D531113}" type="sibTrans" cxnId="{99C3906B-7315-4E18-A6F2-513DB4E68441}">
      <dgm:prSet/>
      <dgm:spPr/>
      <dgm:t>
        <a:bodyPr/>
        <a:lstStyle/>
        <a:p>
          <a:endParaRPr lang="pt-BR" sz="1700"/>
        </a:p>
      </dgm:t>
    </dgm:pt>
    <dgm:pt modelId="{2D336303-D582-4E64-8D95-7C7820B9F539}">
      <dgm:prSet custT="1"/>
      <dgm:spPr/>
      <dgm:t>
        <a:bodyPr/>
        <a:lstStyle/>
        <a:p>
          <a:pPr algn="l" rtl="0"/>
          <a:endParaRPr lang="pt-BR" sz="1700" kern="1200" dirty="0"/>
        </a:p>
      </dgm:t>
    </dgm:pt>
    <dgm:pt modelId="{221C9A39-9F59-4D52-B798-EDCF2F3A0EDA}" type="parTrans" cxnId="{E0615E52-25F7-48A6-AC01-3A2FE90ED474}">
      <dgm:prSet/>
      <dgm:spPr/>
      <dgm:t>
        <a:bodyPr/>
        <a:lstStyle/>
        <a:p>
          <a:endParaRPr lang="pt-BR" sz="1700"/>
        </a:p>
      </dgm:t>
    </dgm:pt>
    <dgm:pt modelId="{22323F46-F036-4F0B-AE28-8B0261290838}" type="sibTrans" cxnId="{E0615E52-25F7-48A6-AC01-3A2FE90ED474}">
      <dgm:prSet/>
      <dgm:spPr/>
      <dgm:t>
        <a:bodyPr/>
        <a:lstStyle/>
        <a:p>
          <a:endParaRPr lang="pt-BR" sz="1700"/>
        </a:p>
      </dgm:t>
    </dgm:pt>
    <dgm:pt modelId="{6EE56EBB-0B01-43F9-8920-32855396E08A}">
      <dgm:prSet custT="1"/>
      <dgm:spPr/>
      <dgm:t>
        <a:bodyPr/>
        <a:lstStyle/>
        <a:p>
          <a:pPr algn="l" rtl="0"/>
          <a:endParaRPr lang="pt-BR" sz="1700" kern="1200" dirty="0"/>
        </a:p>
      </dgm:t>
    </dgm:pt>
    <dgm:pt modelId="{49933AFA-739E-4E19-B677-147EB238F053}" type="parTrans" cxnId="{62C57A8C-5A79-4182-BE84-196A816E7E56}">
      <dgm:prSet/>
      <dgm:spPr/>
      <dgm:t>
        <a:bodyPr/>
        <a:lstStyle/>
        <a:p>
          <a:endParaRPr lang="pt-BR" sz="1700"/>
        </a:p>
      </dgm:t>
    </dgm:pt>
    <dgm:pt modelId="{66C84C4D-CB8A-4571-A6D2-8DF12770A78E}" type="sibTrans" cxnId="{62C57A8C-5A79-4182-BE84-196A816E7E56}">
      <dgm:prSet/>
      <dgm:spPr/>
      <dgm:t>
        <a:bodyPr/>
        <a:lstStyle/>
        <a:p>
          <a:endParaRPr lang="pt-BR" sz="1700"/>
        </a:p>
      </dgm:t>
    </dgm:pt>
    <dgm:pt modelId="{5ABF80E1-CBEA-4EFE-8B80-0EC0049760DD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Deixar de aplicar Termo de Ajuste de Conduta para implantação do serviço de acolhimento familiar: o processo de implantação é demorado, a começar pelo processo de mobilização das famílias da comunidade e tendo em vista que o processo de qualificação das famílias candidatas não pode ser realizado de forma célere.</a:t>
          </a:r>
          <a:endParaRPr lang="pt-BR" sz="1700" kern="1200" dirty="0"/>
        </a:p>
      </dgm:t>
    </dgm:pt>
    <dgm:pt modelId="{81B3FB24-C579-47CC-AF6C-8A8A82234289}" type="parTrans" cxnId="{9BC5655C-67AF-455C-8B0D-7C29A0A9A06B}">
      <dgm:prSet/>
      <dgm:spPr/>
      <dgm:t>
        <a:bodyPr/>
        <a:lstStyle/>
        <a:p>
          <a:endParaRPr lang="pt-BR" sz="1700"/>
        </a:p>
      </dgm:t>
    </dgm:pt>
    <dgm:pt modelId="{321E6F86-9399-46CE-838B-4165C7E38A00}" type="sibTrans" cxnId="{9BC5655C-67AF-455C-8B0D-7C29A0A9A06B}">
      <dgm:prSet/>
      <dgm:spPr/>
      <dgm:t>
        <a:bodyPr/>
        <a:lstStyle/>
        <a:p>
          <a:endParaRPr lang="pt-BR" sz="1700"/>
        </a:p>
      </dgm:t>
    </dgm:pt>
    <dgm:pt modelId="{C9045303-B60A-4987-8FDE-4941BF417422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Compreensão da Política de Assistência Social pelos operadores de Direito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D61E39C-D992-47B6-BFDB-286D94A4CD1C}" type="sibTrans" cxnId="{5BA0B31F-032A-42FA-87B6-884D6B500541}">
      <dgm:prSet/>
      <dgm:spPr/>
      <dgm:t>
        <a:bodyPr/>
        <a:lstStyle/>
        <a:p>
          <a:endParaRPr lang="pt-BR" sz="1700"/>
        </a:p>
      </dgm:t>
    </dgm:pt>
    <dgm:pt modelId="{B2C626C9-A62B-4C82-832F-69777111523A}" type="parTrans" cxnId="{5BA0B31F-032A-42FA-87B6-884D6B500541}">
      <dgm:prSet/>
      <dgm:spPr/>
      <dgm:t>
        <a:bodyPr/>
        <a:lstStyle/>
        <a:p>
          <a:endParaRPr lang="pt-BR" sz="1700"/>
        </a:p>
      </dgm:t>
    </dgm:pt>
    <dgm:pt modelId="{1E596F03-BB84-496C-9D4E-49D92FFE9CA6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Valorização do Serviço de Acolhimento em Família Acolhedora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2A23CD34-1F43-421C-A67F-A8BBCDE315EF}" type="parTrans" cxnId="{ABA76864-F6CE-453D-9AB8-887301BFFF45}">
      <dgm:prSet/>
      <dgm:spPr/>
      <dgm:t>
        <a:bodyPr/>
        <a:lstStyle/>
        <a:p>
          <a:endParaRPr lang="pt-BR" sz="1700"/>
        </a:p>
      </dgm:t>
    </dgm:pt>
    <dgm:pt modelId="{A4187ABE-2ABA-40EB-A78B-B245535806A3}" type="sibTrans" cxnId="{ABA76864-F6CE-453D-9AB8-887301BFFF45}">
      <dgm:prSet/>
      <dgm:spPr/>
      <dgm:t>
        <a:bodyPr/>
        <a:lstStyle/>
        <a:p>
          <a:endParaRPr lang="pt-BR" sz="1700"/>
        </a:p>
      </dgm:t>
    </dgm:pt>
    <dgm:pt modelId="{AA3DB1C8-7F6E-4B3A-9929-45AA2A41F23A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Priorização do encaminhamento de crianças na primeira infância para família acolhedora nos locais em que há os dois serviços (familiar e institucional).</a:t>
          </a:r>
          <a:endParaRPr lang="pt-BR" sz="17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gm:t>
    </dgm:pt>
    <dgm:pt modelId="{BD704C43-FFAA-481A-85A0-1F2F17726DDD}" type="parTrans" cxnId="{C31EA46A-8702-4D68-BD09-843A2ACC91E4}">
      <dgm:prSet/>
      <dgm:spPr/>
      <dgm:t>
        <a:bodyPr/>
        <a:lstStyle/>
        <a:p>
          <a:endParaRPr lang="pt-BR" sz="1700"/>
        </a:p>
      </dgm:t>
    </dgm:pt>
    <dgm:pt modelId="{2E4F4E4F-7CEA-4F87-BE7D-CD9E4BF76E44}" type="sibTrans" cxnId="{C31EA46A-8702-4D68-BD09-843A2ACC91E4}">
      <dgm:prSet/>
      <dgm:spPr/>
      <dgm:t>
        <a:bodyPr/>
        <a:lstStyle/>
        <a:p>
          <a:endParaRPr lang="pt-BR" sz="1700"/>
        </a:p>
      </dgm:t>
    </dgm:pt>
    <dgm:pt modelId="{3048420A-8B5A-4C47-93BC-DA25E539F7CF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Entendimento da importância do desenvolvimento infantil pelos dos operadores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61926B43-DBED-471A-912A-70F15D12DDFB}" type="parTrans" cxnId="{8972EEDC-E0E1-4442-8EBE-B2607D07F85A}">
      <dgm:prSet/>
      <dgm:spPr/>
      <dgm:t>
        <a:bodyPr/>
        <a:lstStyle/>
        <a:p>
          <a:endParaRPr lang="pt-BR" sz="1700"/>
        </a:p>
      </dgm:t>
    </dgm:pt>
    <dgm:pt modelId="{75D09AE2-E5C1-4F67-8623-CEBC733AE27C}" type="sibTrans" cxnId="{8972EEDC-E0E1-4442-8EBE-B2607D07F85A}">
      <dgm:prSet/>
      <dgm:spPr/>
      <dgm:t>
        <a:bodyPr/>
        <a:lstStyle/>
        <a:p>
          <a:endParaRPr lang="pt-BR" sz="1700"/>
        </a:p>
      </dgm:t>
    </dgm:pt>
    <dgm:pt modelId="{3BFA178C-0E0E-46A1-8123-230100BF3276}">
      <dgm:prSet custT="1"/>
      <dgm:spPr/>
      <dgm:t>
        <a:bodyPr/>
        <a:lstStyle/>
        <a:p>
          <a:pPr algn="just" rtl="0"/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Necessidade de definição de fluxo entre o Sistema de Justiça e Assistência Social para implantação responsável do serviço de acolhimento em família acolhedora.</a:t>
          </a:r>
          <a:endParaRPr lang="pt-BR" sz="1700" kern="1200" dirty="0"/>
        </a:p>
      </dgm:t>
    </dgm:pt>
    <dgm:pt modelId="{24179FFC-E498-466A-925A-54FC19DA3975}" type="parTrans" cxnId="{122C995C-82D4-4ABF-A312-F0C7BDD85E1D}">
      <dgm:prSet/>
      <dgm:spPr/>
      <dgm:t>
        <a:bodyPr/>
        <a:lstStyle/>
        <a:p>
          <a:endParaRPr lang="pt-BR" sz="1700"/>
        </a:p>
      </dgm:t>
    </dgm:pt>
    <dgm:pt modelId="{1B574544-F0BA-4A9A-BDAE-4290A8F9E756}" type="sibTrans" cxnId="{122C995C-82D4-4ABF-A312-F0C7BDD85E1D}">
      <dgm:prSet/>
      <dgm:spPr/>
      <dgm:t>
        <a:bodyPr/>
        <a:lstStyle/>
        <a:p>
          <a:endParaRPr lang="pt-BR" sz="1700"/>
        </a:p>
      </dgm:t>
    </dgm:pt>
    <dgm:pt modelId="{5F8966D4-60FE-4804-94E9-32C6B1EAB118}" type="pres">
      <dgm:prSet presAssocID="{5884B6F2-7445-42AC-AC6B-61155AF6FF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04DD653-1F7D-4D89-AC0B-AC87153AAC9B}" type="pres">
      <dgm:prSet presAssocID="{EB04F997-3C18-45D0-BDF1-04DC13DE5442}" presName="parentText" presStyleLbl="node1" presStyleIdx="0" presStyleCnt="2" custScaleY="50383" custLinFactNeighborX="1" custLinFactNeighborY="1142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334672-0A73-437C-BD06-C518B9C22838}" type="pres">
      <dgm:prSet presAssocID="{EB04F997-3C18-45D0-BDF1-04DC13DE544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BA77F9-9AE6-4B52-82BA-69570E865430}" type="pres">
      <dgm:prSet presAssocID="{6E674AAF-F37C-4C7E-AB2A-FC860097B021}" presName="parentText" presStyleLbl="node1" presStyleIdx="1" presStyleCnt="2" custScaleX="99995" custScaleY="55397" custLinFactNeighborX="-2" custLinFactNeighborY="-1024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56D13-7985-42B4-9A87-F88110D99C44}" type="pres">
      <dgm:prSet presAssocID="{6E674AAF-F37C-4C7E-AB2A-FC860097B021}" presName="childText" presStyleLbl="revTx" presStyleIdx="1" presStyleCnt="2" custLinFactNeighborY="-130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5C0FE4D-2932-41BD-B83D-1B83646ADDD6}" type="presOf" srcId="{C9045303-B60A-4987-8FDE-4941BF417422}" destId="{30334672-0A73-437C-BD06-C518B9C22838}" srcOrd="0" destOrd="1" presId="urn:microsoft.com/office/officeart/2005/8/layout/vList2"/>
    <dgm:cxn modelId="{2816C9FA-7D22-4FB2-B4CC-95835402ED96}" type="presOf" srcId="{EB04F997-3C18-45D0-BDF1-04DC13DE5442}" destId="{604DD653-1F7D-4D89-AC0B-AC87153AAC9B}" srcOrd="0" destOrd="0" presId="urn:microsoft.com/office/officeart/2005/8/layout/vList2"/>
    <dgm:cxn modelId="{8972EEDC-E0E1-4442-8EBE-B2607D07F85A}" srcId="{EB04F997-3C18-45D0-BDF1-04DC13DE5442}" destId="{3048420A-8B5A-4C47-93BC-DA25E539F7CF}" srcOrd="3" destOrd="0" parTransId="{61926B43-DBED-471A-912A-70F15D12DDFB}" sibTransId="{75D09AE2-E5C1-4F67-8623-CEBC733AE27C}"/>
    <dgm:cxn modelId="{0BEF8609-D87C-4D55-A482-4E70CBE936EA}" srcId="{5884B6F2-7445-42AC-AC6B-61155AF6FF59}" destId="{EB04F997-3C18-45D0-BDF1-04DC13DE5442}" srcOrd="0" destOrd="0" parTransId="{09545928-522D-42EB-A0E0-3A9748ACD1CF}" sibTransId="{148669DC-92A9-422A-BD37-A465BE3D4F43}"/>
    <dgm:cxn modelId="{ABA76864-F6CE-453D-9AB8-887301BFFF45}" srcId="{EB04F997-3C18-45D0-BDF1-04DC13DE5442}" destId="{1E596F03-BB84-496C-9D4E-49D92FFE9CA6}" srcOrd="2" destOrd="0" parTransId="{2A23CD34-1F43-421C-A67F-A8BBCDE315EF}" sibTransId="{A4187ABE-2ABA-40EB-A78B-B245535806A3}"/>
    <dgm:cxn modelId="{26BE0F0D-9EF7-4029-8E69-C5C96D23AD6A}" type="presOf" srcId="{6E674AAF-F37C-4C7E-AB2A-FC860097B021}" destId="{23BA77F9-9AE6-4B52-82BA-69570E865430}" srcOrd="0" destOrd="0" presId="urn:microsoft.com/office/officeart/2005/8/layout/vList2"/>
    <dgm:cxn modelId="{5C50274D-63BE-41B1-9C19-7C583161683D}" type="presOf" srcId="{AA3DB1C8-7F6E-4B3A-9929-45AA2A41F23A}" destId="{B8B56D13-7985-42B4-9A87-F88110D99C44}" srcOrd="0" destOrd="2" presId="urn:microsoft.com/office/officeart/2005/8/layout/vList2"/>
    <dgm:cxn modelId="{A1CC87EF-A140-406D-B86D-741670A509CE}" type="presOf" srcId="{5ABF80E1-CBEA-4EFE-8B80-0EC0049760DD}" destId="{B8B56D13-7985-42B4-9A87-F88110D99C44}" srcOrd="0" destOrd="0" presId="urn:microsoft.com/office/officeart/2005/8/layout/vList2"/>
    <dgm:cxn modelId="{C479EDC4-B503-401C-AF0D-8C27033A79F7}" type="presOf" srcId="{2D336303-D582-4E64-8D95-7C7820B9F539}" destId="{30334672-0A73-437C-BD06-C518B9C22838}" srcOrd="0" destOrd="4" presId="urn:microsoft.com/office/officeart/2005/8/layout/vList2"/>
    <dgm:cxn modelId="{C31EA46A-8702-4D68-BD09-843A2ACC91E4}" srcId="{6E674AAF-F37C-4C7E-AB2A-FC860097B021}" destId="{AA3DB1C8-7F6E-4B3A-9929-45AA2A41F23A}" srcOrd="2" destOrd="0" parTransId="{BD704C43-FFAA-481A-85A0-1F2F17726DDD}" sibTransId="{2E4F4E4F-7CEA-4F87-BE7D-CD9E4BF76E44}"/>
    <dgm:cxn modelId="{5BA0B31F-032A-42FA-87B6-884D6B500541}" srcId="{EB04F997-3C18-45D0-BDF1-04DC13DE5442}" destId="{C9045303-B60A-4987-8FDE-4941BF417422}" srcOrd="1" destOrd="0" parTransId="{B2C626C9-A62B-4C82-832F-69777111523A}" sibTransId="{CD61E39C-D992-47B6-BFDB-286D94A4CD1C}"/>
    <dgm:cxn modelId="{99C3906B-7315-4E18-A6F2-513DB4E68441}" srcId="{5884B6F2-7445-42AC-AC6B-61155AF6FF59}" destId="{6E674AAF-F37C-4C7E-AB2A-FC860097B021}" srcOrd="1" destOrd="0" parTransId="{F01F6B86-D129-47DA-824F-45339DDC03A8}" sibTransId="{AF7C2B02-07AC-4C5F-8FFF-45134D531113}"/>
    <dgm:cxn modelId="{3CB0ED0D-3A14-4F7A-BB55-E3F4B747BE7E}" type="presOf" srcId="{6EE56EBB-0B01-43F9-8920-32855396E08A}" destId="{30334672-0A73-437C-BD06-C518B9C22838}" srcOrd="0" destOrd="0" presId="urn:microsoft.com/office/officeart/2005/8/layout/vList2"/>
    <dgm:cxn modelId="{1A451552-EF39-4D0A-996C-E71CC0AB2305}" type="presOf" srcId="{3048420A-8B5A-4C47-93BC-DA25E539F7CF}" destId="{30334672-0A73-437C-BD06-C518B9C22838}" srcOrd="0" destOrd="3" presId="urn:microsoft.com/office/officeart/2005/8/layout/vList2"/>
    <dgm:cxn modelId="{66A5DC6A-46A5-4FB5-B916-FBFCCB11B1D5}" type="presOf" srcId="{5884B6F2-7445-42AC-AC6B-61155AF6FF59}" destId="{5F8966D4-60FE-4804-94E9-32C6B1EAB118}" srcOrd="0" destOrd="0" presId="urn:microsoft.com/office/officeart/2005/8/layout/vList2"/>
    <dgm:cxn modelId="{97ED47D6-0039-461A-9A79-C1E7CBADD6CD}" type="presOf" srcId="{3BFA178C-0E0E-46A1-8123-230100BF3276}" destId="{B8B56D13-7985-42B4-9A87-F88110D99C44}" srcOrd="0" destOrd="1" presId="urn:microsoft.com/office/officeart/2005/8/layout/vList2"/>
    <dgm:cxn modelId="{62C57A8C-5A79-4182-BE84-196A816E7E56}" srcId="{EB04F997-3C18-45D0-BDF1-04DC13DE5442}" destId="{6EE56EBB-0B01-43F9-8920-32855396E08A}" srcOrd="0" destOrd="0" parTransId="{49933AFA-739E-4E19-B677-147EB238F053}" sibTransId="{66C84C4D-CB8A-4571-A6D2-8DF12770A78E}"/>
    <dgm:cxn modelId="{122C995C-82D4-4ABF-A312-F0C7BDD85E1D}" srcId="{6E674AAF-F37C-4C7E-AB2A-FC860097B021}" destId="{3BFA178C-0E0E-46A1-8123-230100BF3276}" srcOrd="1" destOrd="0" parTransId="{24179FFC-E498-466A-925A-54FC19DA3975}" sibTransId="{1B574544-F0BA-4A9A-BDAE-4290A8F9E756}"/>
    <dgm:cxn modelId="{46D3CD23-631E-466A-9277-9CAD77876779}" type="presOf" srcId="{1E596F03-BB84-496C-9D4E-49D92FFE9CA6}" destId="{30334672-0A73-437C-BD06-C518B9C22838}" srcOrd="0" destOrd="2" presId="urn:microsoft.com/office/officeart/2005/8/layout/vList2"/>
    <dgm:cxn modelId="{E0615E52-25F7-48A6-AC01-3A2FE90ED474}" srcId="{EB04F997-3C18-45D0-BDF1-04DC13DE5442}" destId="{2D336303-D582-4E64-8D95-7C7820B9F539}" srcOrd="4" destOrd="0" parTransId="{221C9A39-9F59-4D52-B798-EDCF2F3A0EDA}" sibTransId="{22323F46-F036-4F0B-AE28-8B0261290838}"/>
    <dgm:cxn modelId="{9BC5655C-67AF-455C-8B0D-7C29A0A9A06B}" srcId="{6E674AAF-F37C-4C7E-AB2A-FC860097B021}" destId="{5ABF80E1-CBEA-4EFE-8B80-0EC0049760DD}" srcOrd="0" destOrd="0" parTransId="{81B3FB24-C579-47CC-AF6C-8A8A82234289}" sibTransId="{321E6F86-9399-46CE-838B-4165C7E38A00}"/>
    <dgm:cxn modelId="{AA79F4B1-02A6-43B2-9A11-94B7AF6352F8}" type="presParOf" srcId="{5F8966D4-60FE-4804-94E9-32C6B1EAB118}" destId="{604DD653-1F7D-4D89-AC0B-AC87153AAC9B}" srcOrd="0" destOrd="0" presId="urn:microsoft.com/office/officeart/2005/8/layout/vList2"/>
    <dgm:cxn modelId="{50865734-B04D-41AA-B215-2E700AD2535F}" type="presParOf" srcId="{5F8966D4-60FE-4804-94E9-32C6B1EAB118}" destId="{30334672-0A73-437C-BD06-C518B9C22838}" srcOrd="1" destOrd="0" presId="urn:microsoft.com/office/officeart/2005/8/layout/vList2"/>
    <dgm:cxn modelId="{20B6A96A-BB5E-4FB4-82A1-477C2227C98C}" type="presParOf" srcId="{5F8966D4-60FE-4804-94E9-32C6B1EAB118}" destId="{23BA77F9-9AE6-4B52-82BA-69570E865430}" srcOrd="2" destOrd="0" presId="urn:microsoft.com/office/officeart/2005/8/layout/vList2"/>
    <dgm:cxn modelId="{6A819B6F-E8ED-48D9-A33B-1B5CB281524F}" type="presParOf" srcId="{5F8966D4-60FE-4804-94E9-32C6B1EAB118}" destId="{B8B56D13-7985-42B4-9A87-F88110D99C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DD653-1F7D-4D89-AC0B-AC87153AAC9B}">
      <dsp:nvSpPr>
        <dsp:cNvPr id="0" name=""/>
        <dsp:cNvSpPr/>
      </dsp:nvSpPr>
      <dsp:spPr>
        <a:xfrm>
          <a:off x="0" y="221292"/>
          <a:ext cx="8352928" cy="97344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O SUAS estruturou uma rede que conta com: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47519" y="268811"/>
        <a:ext cx="8257890" cy="878402"/>
      </dsp:txXfrm>
    </dsp:sp>
    <dsp:sp modelId="{30334672-0A73-437C-BD06-C518B9C22838}">
      <dsp:nvSpPr>
        <dsp:cNvPr id="0" name=""/>
        <dsp:cNvSpPr/>
      </dsp:nvSpPr>
      <dsp:spPr>
        <a:xfrm>
          <a:off x="0" y="985669"/>
          <a:ext cx="8352928" cy="1829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300" kern="1200" dirty="0"/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Equipamentos públicos que ofertam serviços para a população;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just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Serviços de natureza pública-estatal e pública não-governamental (entidades de assistência social).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300" kern="1200" dirty="0"/>
        </a:p>
      </dsp:txBody>
      <dsp:txXfrm>
        <a:off x="0" y="985669"/>
        <a:ext cx="8352928" cy="1829880"/>
      </dsp:txXfrm>
    </dsp:sp>
    <dsp:sp modelId="{23BA77F9-9AE6-4B52-82BA-69570E865430}">
      <dsp:nvSpPr>
        <dsp:cNvPr id="0" name=""/>
        <dsp:cNvSpPr/>
      </dsp:nvSpPr>
      <dsp:spPr>
        <a:xfrm>
          <a:off x="208" y="2815549"/>
          <a:ext cx="8352510" cy="97344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just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Esta oferta é organizada por níveis de complexidade: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47727" y="2863068"/>
        <a:ext cx="8257472" cy="878402"/>
      </dsp:txXfrm>
    </dsp:sp>
    <dsp:sp modelId="{B8B56D13-7985-42B4-9A87-F88110D99C44}">
      <dsp:nvSpPr>
        <dsp:cNvPr id="0" name=""/>
        <dsp:cNvSpPr/>
      </dsp:nvSpPr>
      <dsp:spPr>
        <a:xfrm>
          <a:off x="0" y="3801217"/>
          <a:ext cx="8352928" cy="150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5205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Proteção Social Básica 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Proteção Social Especial de Média Complexidade</a:t>
          </a:r>
          <a:endParaRPr lang="pt-BR" sz="2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22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Proteção Social Especial de Alta Complexidade</a:t>
          </a:r>
          <a:endParaRPr lang="pt-BR" sz="22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0" y="3801217"/>
        <a:ext cx="8352928" cy="1506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DD653-1F7D-4D89-AC0B-AC87153AAC9B}">
      <dsp:nvSpPr>
        <dsp:cNvPr id="0" name=""/>
        <dsp:cNvSpPr/>
      </dsp:nvSpPr>
      <dsp:spPr>
        <a:xfrm>
          <a:off x="0" y="426626"/>
          <a:ext cx="9144000" cy="61306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Pontos positivos:</a:t>
          </a:r>
          <a:endParaRPr lang="pt-BR" sz="17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29927" y="456553"/>
        <a:ext cx="9084146" cy="553206"/>
      </dsp:txXfrm>
    </dsp:sp>
    <dsp:sp modelId="{30334672-0A73-437C-BD06-C518B9C22838}">
      <dsp:nvSpPr>
        <dsp:cNvPr id="0" name=""/>
        <dsp:cNvSpPr/>
      </dsp:nvSpPr>
      <dsp:spPr>
        <a:xfrm>
          <a:off x="0" y="874433"/>
          <a:ext cx="9144000" cy="1446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1590" rIns="120904" bIns="2159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Compreensão da Política de Assistência Social pelos operadores de Direito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Valorização do Serviço de Acolhimento em Família Acolhedora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Entendimento da importância do desenvolvimento infantil pelos dos operadores</a:t>
          </a:r>
          <a:endParaRPr lang="pt-BR" sz="17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t-BR" sz="1700" kern="1200" dirty="0"/>
        </a:p>
      </dsp:txBody>
      <dsp:txXfrm>
        <a:off x="0" y="874433"/>
        <a:ext cx="9144000" cy="1446412"/>
      </dsp:txXfrm>
    </dsp:sp>
    <dsp:sp modelId="{23BA77F9-9AE6-4B52-82BA-69570E865430}">
      <dsp:nvSpPr>
        <dsp:cNvPr id="0" name=""/>
        <dsp:cNvSpPr/>
      </dsp:nvSpPr>
      <dsp:spPr>
        <a:xfrm>
          <a:off x="45" y="2110630"/>
          <a:ext cx="9143542" cy="674070"/>
        </a:xfrm>
        <a:prstGeom prst="round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just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Desafios:</a:t>
          </a:r>
          <a:endParaRPr lang="pt-BR" sz="17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32950" y="2143535"/>
        <a:ext cx="9077732" cy="608260"/>
      </dsp:txXfrm>
    </dsp:sp>
    <dsp:sp modelId="{B8B56D13-7985-42B4-9A87-F88110D99C44}">
      <dsp:nvSpPr>
        <dsp:cNvPr id="0" name=""/>
        <dsp:cNvSpPr/>
      </dsp:nvSpPr>
      <dsp:spPr>
        <a:xfrm>
          <a:off x="0" y="2835881"/>
          <a:ext cx="9144000" cy="2051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1590" rIns="120904" bIns="21590" numCol="1" spcCol="1270" anchor="t" anchorCtr="0">
          <a:noAutofit/>
        </a:bodyPr>
        <a:lstStyle/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Deixar de aplicar Termo de Ajuste de Conduta para implantação do serviço de acolhimento familiar: o processo de implantação é demorado, a começar pelo processo de mobilização das famílias da comunidade e tendo em vista que o processo de qualificação das famílias candidatas não pode ser realizado de forma célere.</a:t>
          </a:r>
          <a:endParaRPr lang="pt-BR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Necessidade de definição de fluxo entre o Sistema de Justiça e Assistência Social para implantação responsável do serviço de acolhimento em família acolhedora.</a:t>
          </a:r>
          <a:endParaRPr lang="pt-BR" sz="1700" kern="1200" dirty="0"/>
        </a:p>
        <a:p>
          <a:pPr marL="171450" lvl="1" indent="-171450" algn="just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t-BR" sz="1700" kern="1200" dirty="0" smtClean="0">
              <a:solidFill>
                <a:srgbClr val="FF0000"/>
              </a:solidFill>
              <a:latin typeface="+mn-lt"/>
              <a:ea typeface="+mn-ea"/>
              <a:cs typeface="+mn-cs"/>
            </a:rPr>
            <a:t>Priorização do encaminhamento de crianças na primeira infância para família acolhedora nos locais em que há os dois serviços (familiar e institucional).</a:t>
          </a:r>
          <a:endParaRPr lang="pt-BR" sz="1700" kern="1200" dirty="0">
            <a:solidFill>
              <a:srgbClr val="FF0000"/>
            </a:solidFill>
            <a:latin typeface="+mn-lt"/>
            <a:ea typeface="+mn-ea"/>
            <a:cs typeface="+mn-cs"/>
          </a:endParaRPr>
        </a:p>
      </dsp:txBody>
      <dsp:txXfrm>
        <a:off x="0" y="2835881"/>
        <a:ext cx="9144000" cy="205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6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0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7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629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09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82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151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95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036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11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8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7CFC-927E-40EF-915C-8EAE969CE168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15C9-9BF5-4B51-BDB9-769E2E0F4F52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viviane.ferro@cidadania.gov.br" TargetMode="External"/><Relationship Id="rId2" Type="http://schemas.openxmlformats.org/officeDocument/2006/relationships/hyperlink" Target="mailto:acolhimento@mds.gov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6451"/>
          </a:xfrm>
        </p:spPr>
        <p:txBody>
          <a:bodyPr>
            <a:normAutofit/>
          </a:bodyPr>
          <a:lstStyle/>
          <a:p>
            <a:r>
              <a:rPr lang="pt-BR" sz="3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Famílias acolhedoras como estratégia de proteção a crianças na primeira infância em serviços de acolhimento</a:t>
            </a:r>
            <a:endParaRPr lang="pt-BR" sz="3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16572" y="3297238"/>
            <a:ext cx="6858000" cy="1655762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Tema A</a:t>
            </a:r>
          </a:p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“Os Serviços de Acolhimento do SUAS e sua relação com o Sistema de Justiça: foco no serviço de acolhimento em família acolhedora”</a:t>
            </a:r>
          </a:p>
          <a:p>
            <a:endParaRPr lang="pt-BR" dirty="0"/>
          </a:p>
        </p:txBody>
      </p:sp>
      <p:pic>
        <p:nvPicPr>
          <p:cNvPr id="4" name="Imagem 3" descr="D:\Users\eduardo.monteiro\Desktop\Banco de Imagens\Logos e Imagens\logo-SUAS-semfund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03" y="4953000"/>
            <a:ext cx="1090338" cy="9727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/>
          <p:cNvSpPr/>
          <p:nvPr/>
        </p:nvSpPr>
        <p:spPr>
          <a:xfrm>
            <a:off x="2941932" y="6082127"/>
            <a:ext cx="3407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Manaus, 20 de Setembro de 2019.</a:t>
            </a:r>
          </a:p>
        </p:txBody>
      </p:sp>
    </p:spTree>
    <p:extLst>
      <p:ext uri="{BB962C8B-B14F-4D97-AF65-F5344CB8AC3E}">
        <p14:creationId xmlns:p14="http://schemas.microsoft.com/office/powerpoint/2010/main" val="462463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91685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Serviços de Acolhimento Institucional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14905"/>
            <a:ext cx="9144001" cy="489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81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743"/>
            <a:ext cx="91440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5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4879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87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836"/>
            <a:ext cx="9144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8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2923"/>
            <a:ext cx="9144000" cy="522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0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18113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Serviços de Acolhimento em Família Acolhedora</a:t>
            </a:r>
            <a:endParaRPr lang="pt-BR" sz="2800" b="1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668"/>
            <a:ext cx="91440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009"/>
            <a:ext cx="9143999" cy="50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0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71751"/>
            <a:ext cx="9144001" cy="52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11664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Relação da Rede de Acolhimento com o Sistema de Justiça</a:t>
            </a:r>
            <a:endParaRPr lang="pt-BR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7529177"/>
              </p:ext>
            </p:extLst>
          </p:nvPr>
        </p:nvGraphicFramePr>
        <p:xfrm>
          <a:off x="0" y="1549822"/>
          <a:ext cx="9144000" cy="530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76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64652" y="1988206"/>
            <a:ext cx="432983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900" b="1" i="1" dirty="0" smtClean="0">
                <a:solidFill>
                  <a:srgbClr val="002060"/>
                </a:solidFill>
              </a:rPr>
              <a:t>Muito Obrigada!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56137" y="3658334"/>
            <a:ext cx="6810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Viviane de Souza Ferro</a:t>
            </a:r>
          </a:p>
          <a:p>
            <a:pPr algn="ctr"/>
            <a:r>
              <a:rPr lang="pt-BR" b="1" dirty="0" smtClean="0"/>
              <a:t>Coordenação-Geral de Serviços de Acolhimento – CGSA </a:t>
            </a:r>
          </a:p>
          <a:p>
            <a:pPr algn="ctr"/>
            <a:r>
              <a:rPr lang="pt-BR" dirty="0" smtClean="0"/>
              <a:t>Departamento de Proteção Social Especial – DPSE </a:t>
            </a:r>
          </a:p>
          <a:p>
            <a:pPr algn="ctr"/>
            <a:r>
              <a:rPr lang="pt-BR" dirty="0" smtClean="0"/>
              <a:t>Secretaria Nacional de Assistência Social – SNAS</a:t>
            </a:r>
          </a:p>
          <a:p>
            <a:pPr algn="ctr"/>
            <a:r>
              <a:rPr lang="pt-BR" dirty="0" smtClean="0"/>
              <a:t>Secretaria Especial de Desenvolvimento Social – SEDS</a:t>
            </a:r>
          </a:p>
          <a:p>
            <a:pPr algn="ctr"/>
            <a:r>
              <a:rPr lang="pt-BR" dirty="0" smtClean="0"/>
              <a:t>Ministério da Cidadania – MC</a:t>
            </a:r>
          </a:p>
          <a:p>
            <a:pPr algn="ctr"/>
            <a:r>
              <a:rPr lang="pt-BR" dirty="0" smtClean="0">
                <a:hlinkClick r:id="rId2"/>
              </a:rPr>
              <a:t>acolhimento@cidadania.gov.br</a:t>
            </a:r>
            <a:endParaRPr lang="pt-BR" dirty="0" smtClean="0"/>
          </a:p>
          <a:p>
            <a:pPr algn="ctr"/>
            <a:r>
              <a:rPr lang="pt-BR" dirty="0" smtClean="0">
                <a:hlinkClick r:id="rId3"/>
              </a:rPr>
              <a:t>viviane.ferro@cidadania.gov.br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097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190643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Sistema Único de Assistência Social</a:t>
            </a:r>
            <a:endParaRPr lang="pt-BR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00788450"/>
              </p:ext>
            </p:extLst>
          </p:nvPr>
        </p:nvGraphicFramePr>
        <p:xfrm>
          <a:off x="0" y="1452253"/>
          <a:ext cx="8352928" cy="5308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679" y="3952817"/>
            <a:ext cx="1684785" cy="26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1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1068881" y="1891862"/>
            <a:ext cx="2538413" cy="10306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  <a:cs typeface="Aharoni" panose="02010803020104030203" pitchFamily="2" charset="-79"/>
              </a:rPr>
              <a:t>Proteção Social Básica</a:t>
            </a:r>
          </a:p>
        </p:txBody>
      </p:sp>
      <p:sp>
        <p:nvSpPr>
          <p:cNvPr id="5" name="Seta para a esquerda e para a direita 7"/>
          <p:cNvSpPr/>
          <p:nvPr/>
        </p:nvSpPr>
        <p:spPr>
          <a:xfrm>
            <a:off x="4097497" y="2029615"/>
            <a:ext cx="1526475" cy="479344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963348" y="1891862"/>
            <a:ext cx="2605088" cy="103064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300" b="1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Proteção Social Especial</a:t>
            </a:r>
          </a:p>
        </p:txBody>
      </p:sp>
      <p:sp>
        <p:nvSpPr>
          <p:cNvPr id="7" name="Fluxograma: Processo 6"/>
          <p:cNvSpPr/>
          <p:nvPr/>
        </p:nvSpPr>
        <p:spPr>
          <a:xfrm>
            <a:off x="493520" y="3033931"/>
            <a:ext cx="3499945" cy="353503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chemeClr val="tx1"/>
                </a:solidFill>
                <a:cs typeface="Arial" pitchFamily="34" charset="0"/>
              </a:rPr>
              <a:t>Vulnerabilidade e risco social:</a:t>
            </a:r>
            <a:endParaRPr lang="pt-BR" b="1" dirty="0">
              <a:solidFill>
                <a:schemeClr val="tx1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Privação ou precariedade de renda;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Falta ou dificuldade de acesso a serviços públicos;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Fragilização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de vínculos relacionais e de pertencimento;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Discriminação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por raça, etnia, gênero,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deficiência, etc.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644992" y="3033930"/>
            <a:ext cx="3071526" cy="35350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1"/>
                </a:solidFill>
                <a:cs typeface="Arial" pitchFamily="34" charset="0"/>
              </a:rPr>
              <a:t>Risco pessoal e social / direitos violados:</a:t>
            </a:r>
          </a:p>
          <a:p>
            <a:pPr algn="just">
              <a:defRPr/>
            </a:pP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Violência intrafamiliar (física e/ou psicológica);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Violência sexual (abuso e exploração);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Situação </a:t>
            </a: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de rua; 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Afastamento/rompimento do convívio familiar;</a:t>
            </a:r>
          </a:p>
          <a:p>
            <a:pPr marL="342900" indent="-342900" algn="just">
              <a:buFont typeface="Wingdings" panose="05000000000000000000" pitchFamily="2" charset="2"/>
              <a:buChar char="q"/>
              <a:defRPr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Trabalho </a:t>
            </a: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Infantil.</a:t>
            </a:r>
            <a:endParaRPr lang="pt-BR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189071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Situações Atendidas no SUAS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87722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57654" y="1891862"/>
            <a:ext cx="8840295" cy="4397842"/>
            <a:chOff x="860615" y="1164967"/>
            <a:chExt cx="9984863" cy="5775365"/>
          </a:xfrm>
        </p:grpSpPr>
        <p:grpSp>
          <p:nvGrpSpPr>
            <p:cNvPr id="5" name="Agrupar 4"/>
            <p:cNvGrpSpPr/>
            <p:nvPr/>
          </p:nvGrpSpPr>
          <p:grpSpPr>
            <a:xfrm>
              <a:off x="860615" y="1164967"/>
              <a:ext cx="9984863" cy="5775365"/>
              <a:chOff x="860615" y="1164967"/>
              <a:chExt cx="9984863" cy="5775365"/>
            </a:xfrm>
          </p:grpSpPr>
          <p:sp>
            <p:nvSpPr>
              <p:cNvPr id="7" name="Seta para a direita 2"/>
              <p:cNvSpPr/>
              <p:nvPr/>
            </p:nvSpPr>
            <p:spPr>
              <a:xfrm rot="16200000">
                <a:off x="-1304119" y="3329701"/>
                <a:ext cx="5386419" cy="1056951"/>
              </a:xfrm>
              <a:prstGeom prst="rightArrow">
                <a:avLst/>
              </a:pr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</a:gradFill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400" dirty="0"/>
              </a:p>
            </p:txBody>
          </p:sp>
          <p:sp>
            <p:nvSpPr>
              <p:cNvPr id="8" name="Line 10"/>
              <p:cNvSpPr>
                <a:spLocks noChangeShapeType="1"/>
              </p:cNvSpPr>
              <p:nvPr/>
            </p:nvSpPr>
            <p:spPr bwMode="auto">
              <a:xfrm>
                <a:off x="2650723" y="4113385"/>
                <a:ext cx="70040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2984009" y="2136297"/>
                <a:ext cx="70040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895600" y="5912654"/>
                <a:ext cx="700405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2117656" y="1605731"/>
                <a:ext cx="2963443" cy="12125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b="1" u="sng" dirty="0" smtClean="0">
                    <a:solidFill>
                      <a:schemeClr val="tx1"/>
                    </a:solidFill>
                    <a:cs typeface="Arial" charset="0"/>
                  </a:rPr>
                  <a:t>Proteção Social Especial  </a:t>
                </a:r>
                <a:r>
                  <a:rPr lang="pt-BR" b="1" dirty="0" smtClean="0">
                    <a:solidFill>
                      <a:schemeClr val="tx1"/>
                    </a:solidFill>
                    <a:cs typeface="Arial" charset="0"/>
                  </a:rPr>
                  <a:t/>
                </a:r>
                <a:br>
                  <a:rPr lang="pt-BR" b="1" dirty="0" smtClean="0">
                    <a:solidFill>
                      <a:schemeClr val="tx1"/>
                    </a:solidFill>
                    <a:cs typeface="Arial" charset="0"/>
                  </a:rPr>
                </a:br>
                <a:r>
                  <a:rPr lang="pt-BR" b="1" dirty="0" smtClean="0">
                    <a:solidFill>
                      <a:schemeClr val="tx1"/>
                    </a:solidFill>
                    <a:cs typeface="Arial" charset="0"/>
                  </a:rPr>
                  <a:t>de Alta </a:t>
                </a:r>
                <a:br>
                  <a:rPr lang="pt-BR" b="1" dirty="0" smtClean="0">
                    <a:solidFill>
                      <a:schemeClr val="tx1"/>
                    </a:solidFill>
                    <a:cs typeface="Arial" charset="0"/>
                  </a:rPr>
                </a:br>
                <a:r>
                  <a:rPr lang="pt-BR" b="1" dirty="0" smtClean="0">
                    <a:solidFill>
                      <a:schemeClr val="tx1"/>
                    </a:solidFill>
                    <a:cs typeface="Arial" charset="0"/>
                  </a:rPr>
                  <a:t>Complexidade</a:t>
                </a:r>
                <a:endParaRPr lang="pt-BR" b="1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2117657" y="3504916"/>
                <a:ext cx="2963442" cy="12125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b="1" u="sng" dirty="0">
                    <a:solidFill>
                      <a:schemeClr val="tx1"/>
                    </a:solidFill>
                    <a:cs typeface="Arial" charset="0"/>
                  </a:rPr>
                  <a:t>Proteção Social Especial  </a:t>
                </a:r>
                <a:r>
                  <a:rPr lang="pt-BR" b="1" dirty="0">
                    <a:solidFill>
                      <a:schemeClr val="tx1"/>
                    </a:solidFill>
                    <a:cs typeface="Arial" charset="0"/>
                  </a:rPr>
                  <a:t/>
                </a:r>
                <a:br>
                  <a:rPr lang="pt-BR" b="1" dirty="0">
                    <a:solidFill>
                      <a:schemeClr val="tx1"/>
                    </a:solidFill>
                    <a:cs typeface="Arial" charset="0"/>
                  </a:rPr>
                </a:br>
                <a:r>
                  <a:rPr lang="pt-BR" b="1" dirty="0">
                    <a:solidFill>
                      <a:schemeClr val="tx1"/>
                    </a:solidFill>
                    <a:cs typeface="Arial" charset="0"/>
                  </a:rPr>
                  <a:t>de Média </a:t>
                </a:r>
                <a:br>
                  <a:rPr lang="pt-BR" b="1" dirty="0">
                    <a:solidFill>
                      <a:schemeClr val="tx1"/>
                    </a:solidFill>
                    <a:cs typeface="Arial" charset="0"/>
                  </a:rPr>
                </a:br>
                <a:r>
                  <a:rPr lang="pt-BR" b="1" dirty="0">
                    <a:solidFill>
                      <a:schemeClr val="tx1"/>
                    </a:solidFill>
                    <a:cs typeface="Arial" charset="0"/>
                  </a:rPr>
                  <a:t>Complexidade</a:t>
                </a: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2117656" y="5313252"/>
                <a:ext cx="2963443" cy="131358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pt-BR" b="1" dirty="0" smtClean="0">
                  <a:solidFill>
                    <a:schemeClr val="tx1"/>
                  </a:solidFill>
                  <a:latin typeface="Acumin Pro" panose="020B0804020202020204" pitchFamily="34" charset="0"/>
                  <a:cs typeface="Arial" charset="0"/>
                </a:endParaRPr>
              </a:p>
              <a:p>
                <a:pPr algn="ctr">
                  <a:spcAft>
                    <a:spcPts val="600"/>
                  </a:spcAft>
                </a:pPr>
                <a:r>
                  <a:rPr lang="pt-BR" b="1" u="sng" dirty="0" smtClean="0">
                    <a:solidFill>
                      <a:schemeClr val="tx1"/>
                    </a:solidFill>
                    <a:cs typeface="Arial" charset="0"/>
                  </a:rPr>
                  <a:t>Proteção Social Básica</a:t>
                </a:r>
              </a:p>
              <a:p>
                <a:pPr algn="ctr">
                  <a:spcAft>
                    <a:spcPts val="600"/>
                  </a:spcAft>
                </a:pPr>
                <a:endParaRPr lang="pt-BR" b="1" dirty="0">
                  <a:solidFill>
                    <a:schemeClr val="tx1"/>
                  </a:solidFill>
                  <a:latin typeface="Acumin Pro" panose="020B0804020202020204" pitchFamily="34" charset="0"/>
                  <a:cs typeface="Arial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6686124" y="5404446"/>
                <a:ext cx="4159354" cy="153588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pt-BR" altLang="pt-BR" sz="1400" b="1" dirty="0">
                    <a:solidFill>
                      <a:schemeClr val="tx1"/>
                    </a:solidFill>
                    <a:cs typeface="Arial" pitchFamily="34" charset="0"/>
                  </a:rPr>
                  <a:t>Apoio, Empoderamento e Inclusão Social</a:t>
                </a:r>
              </a:p>
              <a:p>
                <a:pPr algn="ctr"/>
                <a:endParaRPr lang="en-GB" sz="14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Famílias em situação de </a:t>
                </a:r>
                <a:r>
                  <a:rPr lang="en-GB" sz="1400" dirty="0" err="1" smtClean="0">
                    <a:solidFill>
                      <a:schemeClr val="tx1"/>
                    </a:solidFill>
                    <a:cs typeface="Arial" pitchFamily="34" charset="0"/>
                  </a:rPr>
                  <a:t>pobreza</a:t>
                </a:r>
                <a:r>
                  <a:rPr lang="en-GB" sz="1400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e </a:t>
                </a:r>
                <a:r>
                  <a:rPr lang="en-GB" sz="1400" dirty="0" err="1">
                    <a:solidFill>
                      <a:schemeClr val="tx1"/>
                    </a:solidFill>
                    <a:cs typeface="Arial" pitchFamily="34" charset="0"/>
                  </a:rPr>
                  <a:t>v</a:t>
                </a:r>
                <a:r>
                  <a:rPr lang="en-GB" sz="1400" dirty="0" err="1" smtClean="0">
                    <a:solidFill>
                      <a:schemeClr val="tx1"/>
                    </a:solidFill>
                    <a:cs typeface="Arial" pitchFamily="34" charset="0"/>
                  </a:rPr>
                  <a:t>ulnerabilidade</a:t>
                </a:r>
                <a:r>
                  <a:rPr lang="en-GB" sz="1400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s</a:t>
                </a:r>
                <a:r>
                  <a:rPr lang="en-GB" sz="1400" dirty="0" smtClean="0">
                    <a:solidFill>
                      <a:schemeClr val="tx1"/>
                    </a:solidFill>
                    <a:cs typeface="Arial" pitchFamily="34" charset="0"/>
                  </a:rPr>
                  <a:t>ocial </a:t>
                </a: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(</a:t>
                </a:r>
                <a:r>
                  <a:rPr lang="en-GB" sz="1400" dirty="0" err="1">
                    <a:solidFill>
                      <a:schemeClr val="tx1"/>
                    </a:solidFill>
                    <a:cs typeface="Arial" pitchFamily="34" charset="0"/>
                  </a:rPr>
                  <a:t>Bolsa</a:t>
                </a:r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 Família e BPC</a:t>
                </a:r>
                <a:r>
                  <a:rPr lang="en-GB" sz="1400" dirty="0" smtClean="0">
                    <a:solidFill>
                      <a:schemeClr val="tx1"/>
                    </a:solidFill>
                    <a:cs typeface="Arial" pitchFamily="34" charset="0"/>
                  </a:rPr>
                  <a:t>) </a:t>
                </a: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/>
                <a:endParaRPr lang="pt-BR" altLang="pt-BR" sz="1400" b="1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" name="Retângulo 14"/>
              <p:cNvSpPr/>
              <p:nvPr/>
            </p:nvSpPr>
            <p:spPr>
              <a:xfrm>
                <a:off x="6686124" y="3293988"/>
                <a:ext cx="4159354" cy="210173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GB" sz="1400" b="1" dirty="0" err="1">
                    <a:solidFill>
                      <a:schemeClr val="tx1"/>
                    </a:solidFill>
                    <a:cs typeface="Arial" pitchFamily="34" charset="0"/>
                  </a:rPr>
                  <a:t>Superação</a:t>
                </a:r>
                <a:r>
                  <a:rPr lang="en-GB" sz="1400" b="1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en-GB" sz="1400" b="1" dirty="0" smtClean="0">
                    <a:solidFill>
                      <a:schemeClr val="tx1"/>
                    </a:solidFill>
                    <a:cs typeface="Arial" pitchFamily="34" charset="0"/>
                  </a:rPr>
                  <a:t>das </a:t>
                </a:r>
                <a:r>
                  <a:rPr lang="en-GB" sz="1400" b="1" dirty="0">
                    <a:solidFill>
                      <a:schemeClr val="tx1"/>
                    </a:solidFill>
                    <a:cs typeface="Arial" pitchFamily="34" charset="0"/>
                  </a:rPr>
                  <a:t>situações de risco e violação de direitos</a:t>
                </a:r>
              </a:p>
              <a:p>
                <a:pPr algn="ctr"/>
                <a:endParaRPr lang="en-GB" sz="1400" b="1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Famílias e </a:t>
                </a:r>
                <a:r>
                  <a:rPr lang="en-GB" sz="1400" dirty="0" err="1" smtClean="0">
                    <a:solidFill>
                      <a:schemeClr val="tx1"/>
                    </a:solidFill>
                    <a:cs typeface="Arial" pitchFamily="34" charset="0"/>
                  </a:rPr>
                  <a:t>Indivíduos</a:t>
                </a:r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/>
                <a:endParaRPr lang="en-GB" sz="14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/>
                <a:r>
                  <a:rPr lang="en-GB" sz="1400" dirty="0">
                    <a:solidFill>
                      <a:schemeClr val="tx1"/>
                    </a:solidFill>
                    <a:cs typeface="Arial" pitchFamily="34" charset="0"/>
                  </a:rPr>
                  <a:t>Violência intrafamiliar, abuso e exploração sexual, trabalho infantil, situação de rua, </a:t>
                </a:r>
                <a:r>
                  <a:rPr lang="en-GB" sz="1400" dirty="0" smtClean="0">
                    <a:solidFill>
                      <a:schemeClr val="tx1"/>
                    </a:solidFill>
                    <a:cs typeface="Arial" pitchFamily="34" charset="0"/>
                  </a:rPr>
                  <a:t>etc.</a:t>
                </a:r>
                <a:endParaRPr lang="pt-BR" sz="1400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6686124" y="1250596"/>
                <a:ext cx="4159354" cy="210173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sz="1400" b="1" dirty="0">
                    <a:solidFill>
                      <a:schemeClr val="tx1"/>
                    </a:solidFill>
                    <a:cs typeface="Arial" pitchFamily="34" charset="0"/>
                  </a:rPr>
                  <a:t>Acolhimento </a:t>
                </a:r>
              </a:p>
              <a:p>
                <a:pPr marL="285750" indent="-285750" algn="just">
                  <a:buClr>
                    <a:srgbClr val="161645"/>
                  </a:buClr>
                  <a:buSzPct val="100000"/>
                  <a:buFont typeface="Wingdings" panose="05000000000000000000" pitchFamily="2" charset="2"/>
                  <a:buChar char="§"/>
                </a:pPr>
                <a:endParaRPr lang="es-AR" sz="1400" dirty="0">
                  <a:solidFill>
                    <a:schemeClr val="tx1"/>
                  </a:solidFill>
                  <a:ea typeface="Arial Unicode MS" pitchFamily="34" charset="-128"/>
                  <a:cs typeface="Arial" panose="020B0604020202020204" pitchFamily="34" charset="0"/>
                </a:endParaRPr>
              </a:p>
              <a:p>
                <a:pPr algn="ctr">
                  <a:buClr>
                    <a:srgbClr val="161645"/>
                  </a:buClr>
                  <a:buSzPct val="100000"/>
                </a:pPr>
                <a:r>
                  <a:rPr lang="es-AR" sz="14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Mulheres; Crianças; Adolescentes; Jovens; Idosos; Adultos; </a:t>
                </a:r>
                <a:r>
                  <a:rPr lang="es-AR" sz="1400" dirty="0" err="1" smtClean="0">
                    <a:solidFill>
                      <a:schemeClr val="tx1"/>
                    </a:solidFill>
                    <a:cs typeface="Arial" panose="020B0604020202020204" pitchFamily="34" charset="0"/>
                  </a:rPr>
                  <a:t>Famílias</a:t>
                </a:r>
                <a:endParaRPr lang="pt-BR" sz="14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>
                  <a:defRPr/>
                </a:pPr>
                <a:endParaRPr lang="pt-BR" sz="1400" dirty="0">
                  <a:solidFill>
                    <a:schemeClr val="tx1"/>
                  </a:solidFill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pt-BR" sz="1400" dirty="0">
                    <a:solidFill>
                      <a:schemeClr val="tx1"/>
                    </a:solidFill>
                    <a:cs typeface="Arial" pitchFamily="34" charset="0"/>
                  </a:rPr>
                  <a:t>Violência intrafamiliar, </a:t>
                </a:r>
                <a:r>
                  <a:rPr lang="pt-BR" sz="1400" dirty="0" smtClean="0">
                    <a:solidFill>
                      <a:schemeClr val="tx1"/>
                    </a:solidFill>
                    <a:cs typeface="Arial" pitchFamily="34" charset="0"/>
                  </a:rPr>
                  <a:t>abandono, situação </a:t>
                </a:r>
                <a:r>
                  <a:rPr lang="pt-BR" sz="1400" dirty="0">
                    <a:solidFill>
                      <a:schemeClr val="tx1"/>
                    </a:solidFill>
                    <a:cs typeface="Arial" pitchFamily="34" charset="0"/>
                  </a:rPr>
                  <a:t>de rua, calamidade pública</a:t>
                </a:r>
                <a:r>
                  <a:rPr lang="pt-BR" sz="14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5214690" y="4159550"/>
                <a:ext cx="12934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cumin Pro" panose="020B0804020202020204" pitchFamily="34" charset="0"/>
                    <a:cs typeface="Arial" panose="020B0604020202020204" pitchFamily="34" charset="0"/>
                  </a:rPr>
                  <a:t>Serviços e Programas</a:t>
                </a: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5135726" y="5951888"/>
                <a:ext cx="1533184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cumin Pro" panose="020B0804020202020204" pitchFamily="34" charset="0"/>
                    <a:cs typeface="Arial" panose="020B0604020202020204" pitchFamily="34" charset="0"/>
                  </a:rPr>
                  <a:t>Serviços, Programas e  Benefícios</a:t>
                </a: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5197474" y="2136297"/>
                <a:ext cx="140493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dirty="0">
                    <a:latin typeface="Acumin Pro" panose="020B0804020202020204" pitchFamily="34" charset="0"/>
                    <a:cs typeface="Arial" panose="020B0604020202020204" pitchFamily="34" charset="0"/>
                  </a:rPr>
                  <a:t>Serviços</a:t>
                </a:r>
              </a:p>
            </p:txBody>
          </p:sp>
        </p:grpSp>
        <p:sp>
          <p:nvSpPr>
            <p:cNvPr id="6" name="Retângulo 5"/>
            <p:cNvSpPr/>
            <p:nvPr/>
          </p:nvSpPr>
          <p:spPr>
            <a:xfrm rot="16200000">
              <a:off x="-1171401" y="3519143"/>
              <a:ext cx="5108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bg1"/>
                  </a:solidFill>
                  <a:cs typeface="Arial" pitchFamily="34" charset="0"/>
                </a:rPr>
                <a:t>ESCALA DE VUNERABILIDADE E RISCO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19360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Níveis de Proteção do SUAS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67042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46029"/>
              </p:ext>
            </p:extLst>
          </p:nvPr>
        </p:nvGraphicFramePr>
        <p:xfrm>
          <a:off x="-1" y="1528010"/>
          <a:ext cx="9144001" cy="524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6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Serviço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Público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Unidade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12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1" i="0" dirty="0" smtClean="0">
                          <a:solidFill>
                            <a:srgbClr val="FF0000"/>
                          </a:solidFill>
                        </a:rPr>
                        <a:t>Serviço de Acolhimento Institucional</a:t>
                      </a:r>
                      <a:endParaRPr lang="pt-BR" sz="1400" b="1" i="0" dirty="0">
                        <a:solidFill>
                          <a:srgbClr val="FF0000"/>
                        </a:solidFill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Crianças e adolescentes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Casa-Lar</a:t>
                      </a: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Abrigo institucional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31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População em situação de rua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Casa de Passagem 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Abrigo institucional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06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Jovens e adultos com deficiência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Residência Inclusiva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312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Idosos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Casa-Lar</a:t>
                      </a: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Abrigo institucional (ILPI)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06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Mulheres em situação de violência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Abrigo institucional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Serviço de Acolhimento em Família Acolhedora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Crianças e adolescentes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Residência da Família Acolhedora Cadastrada</a:t>
                      </a:r>
                      <a:endParaRPr lang="pt-BR" sz="14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065">
                <a:tc rowSpan="3"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 </a:t>
                      </a:r>
                      <a:r>
                        <a:rPr kumimoji="0" lang="pt-B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Serviço de </a:t>
                      </a:r>
                    </a:p>
                    <a:p>
                      <a:pPr marL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Acolhimento</a:t>
                      </a:r>
                      <a:r>
                        <a:rPr kumimoji="0" lang="pt-BR" sz="1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t-BR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 Repúblicas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Jovens entre 18 e 21 anos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República</a:t>
                      </a:r>
                      <a:endParaRPr lang="pt-BR" sz="14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06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Adultos em processo de saída das ruas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República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6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Idosos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República</a:t>
                      </a:r>
                      <a:endParaRPr lang="pt-BR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11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Serviço de Proteção em Situações de Calamidades Públicas e de Emergências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Famílias e indivíduos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Unidades referenciadas ao órgão gestor da Assistência Social</a:t>
                      </a: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911189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Proteção Social Especial – Alta Complexidade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72165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82948" y="2037299"/>
            <a:ext cx="8797159" cy="151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defTabSz="449263" fontAlgn="base">
              <a:lnSpc>
                <a:spcPct val="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defTabSz="449263" fontAlgn="base">
              <a:lnSpc>
                <a:spcPct val="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defTabSz="449263" fontAlgn="base">
              <a:lnSpc>
                <a:spcPct val="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defTabSz="449263" fontAlgn="base">
              <a:lnSpc>
                <a:spcPct val="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dirty="0"/>
              <a:t>Serviços especializados que oferecem acolhimento e proteção a:</a:t>
            </a:r>
          </a:p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pt-BR" dirty="0"/>
              <a:t>Crianças e adolescentes (0 a 18 anos) sob  e proteção em âmbito familiar</a:t>
            </a:r>
            <a:r>
              <a:rPr lang="pt-BR" dirty="0">
                <a:latin typeface="Calibri" pitchFamily="34" charset="0"/>
              </a:rPr>
              <a:t>.</a:t>
            </a:r>
            <a:r>
              <a:rPr lang="pt-BR" dirty="0"/>
              <a:t>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dirty="0" smtClean="0"/>
              <a:t>Funcionam </a:t>
            </a:r>
            <a:r>
              <a:rPr lang="pt-BR" dirty="0"/>
              <a:t>como </a:t>
            </a:r>
            <a:r>
              <a:rPr lang="pt-BR" b="1" dirty="0"/>
              <a:t>moradia provisória </a:t>
            </a:r>
            <a:r>
              <a:rPr lang="pt-BR" dirty="0"/>
              <a:t>até que seja viabilizado o retorno à família de origem, o encaminhamento para família substituta ou o alcance da </a:t>
            </a:r>
            <a:r>
              <a:rPr lang="pt-BR" dirty="0" smtClean="0"/>
              <a:t>autonomia.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pt-BR" dirty="0" smtClean="0"/>
              <a:t>Modalidades: abrigo institucional ou casa-lar.</a:t>
            </a:r>
            <a:endParaRPr lang="pt-BR" dirty="0"/>
          </a:p>
        </p:txBody>
      </p:sp>
      <p:pic>
        <p:nvPicPr>
          <p:cNvPr id="5" name="Imagem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690" y="3998531"/>
            <a:ext cx="1629102" cy="2525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82948" y="3829871"/>
            <a:ext cx="6039176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Tx/>
              <a:buNone/>
              <a:defRPr/>
            </a:pPr>
            <a:r>
              <a:rPr lang="pt-BR" sz="1600" b="1" dirty="0">
                <a:solidFill>
                  <a:srgbClr val="C00000"/>
                </a:solidFill>
                <a:latin typeface="Calibri" pitchFamily="34" charset="0"/>
              </a:rPr>
              <a:t>Normativas específicas</a:t>
            </a:r>
            <a:r>
              <a:rPr lang="pt-BR" sz="1600" dirty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Estatuto da Criança e do Adolescente – ECA (Lei nº 8.069/1990) 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Plano Nacional de Promoção, Proteção e Defesa do Direito de Crianças e Adolescentes à Convivência Familiar e Comunitária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“Orientações Técnicas: Serviços de Acolhimento para Crianças e Adolescentes” - Resolução Conjunta CNAS/CONANDA nº 1/2009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Tipificação Nacional de Serviços </a:t>
            </a:r>
            <a:r>
              <a:rPr lang="pt-BR" sz="1600" dirty="0" err="1">
                <a:solidFill>
                  <a:srgbClr val="000000"/>
                </a:solidFill>
                <a:latin typeface="Calibri" pitchFamily="34" charset="0"/>
              </a:rPr>
              <a:t>Socioassistenciais</a:t>
            </a: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 – Resolução CNAS nº 109/2009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pt-BR" sz="1600" dirty="0">
                <a:solidFill>
                  <a:srgbClr val="000000"/>
                </a:solidFill>
                <a:latin typeface="Calibri" pitchFamily="34" charset="0"/>
              </a:rPr>
              <a:t>Diretrizes Internacionais das Nações Unidas para Cuidados Alternativos às Crianças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199375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Serviços de Acolhimento para Crianças e Adolescentes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274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169022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Serviços de Acolhimento para Crianças e Adolescentes no SUAS</a:t>
            </a:r>
            <a:endParaRPr lang="pt-BR" sz="2400" b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06875"/>
              </p:ext>
            </p:extLst>
          </p:nvPr>
        </p:nvGraphicFramePr>
        <p:xfrm>
          <a:off x="0" y="1630687"/>
          <a:ext cx="9144002" cy="5227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7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MUDANÇA DE PARADIGMA</a:t>
                      </a:r>
                      <a:endParaRPr lang="pt-BR" sz="1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03655" algn="ctr"/>
                          <a:tab pos="2607310" algn="r"/>
                        </a:tabLs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	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Cultura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da Institucionalização	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effectLst/>
                          <a:latin typeface="Calibri" panose="020F0502020204030204" pitchFamily="34" charset="0"/>
                        </a:rPr>
                        <a:t>Garantia de Direitos</a:t>
                      </a:r>
                      <a:endParaRPr lang="pt-BR" sz="1800" b="1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Segregação como resposta às situações de risco e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vulnerabilidade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Apoio </a:t>
                      </a:r>
                      <a:r>
                        <a:rPr lang="pt-BR" sz="1800" dirty="0" err="1">
                          <a:effectLst/>
                          <a:latin typeface="Calibri" panose="020F0502020204030204" pitchFamily="34" charset="0"/>
                        </a:rPr>
                        <a:t>sociofamiliar</a:t>
                      </a: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 e inclusão nas práticas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públicas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 abrigo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como 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“internato de pobre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”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O abrigo como medida protetiva de caráter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excepcional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Longa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Permanência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Provisoriedade no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atendimento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2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Despotencialização</a:t>
                      </a: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dos usuários e suas famílias: rompimento dos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vínculos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Potencialização dos usuários e suas famílias: fortalecimento/resgate de vínculos, busca de reintegração familiar ou colocação em família substituta, quando for o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caso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Cuidados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massificados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Inserção na comunidade e preservação de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vínculos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Isolamento e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segregação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Reparação dos direitos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violados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Violação de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direitos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Calibri" panose="020F0502020204030204" pitchFamily="34" charset="0"/>
                        </a:rPr>
                        <a:t>Proteção e </a:t>
                      </a:r>
                      <a:r>
                        <a:rPr lang="pt-BR" sz="1800" dirty="0" smtClean="0">
                          <a:effectLst/>
                          <a:latin typeface="Calibri" panose="020F0502020204030204" pitchFamily="34" charset="0"/>
                        </a:rPr>
                        <a:t>Defesa</a:t>
                      </a:r>
                      <a:r>
                        <a:rPr lang="pt-BR" sz="1800" baseline="0" dirty="0" smtClean="0">
                          <a:effectLst/>
                          <a:latin typeface="Calibri" panose="020F0502020204030204" pitchFamily="34" charset="0"/>
                        </a:rPr>
                        <a:t> de direitos</a:t>
                      </a:r>
                      <a:endParaRPr lang="pt-BR" sz="1800" dirty="0">
                        <a:solidFill>
                          <a:srgbClr val="00000A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/>
                      </a:endParaRPr>
                    </a:p>
                  </a:txBody>
                  <a:tcPr marL="65409" marR="68584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59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07603"/>
            <a:ext cx="9144000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 smtClean="0"/>
              <a:t>Serviços de Acolhimento para Crianças e Adolescentes no SUAS</a:t>
            </a:r>
            <a:endParaRPr lang="pt-BR" sz="2600" b="1" dirty="0"/>
          </a:p>
        </p:txBody>
      </p:sp>
      <p:sp>
        <p:nvSpPr>
          <p:cNvPr id="5" name="Retângulo 4"/>
          <p:cNvSpPr/>
          <p:nvPr/>
        </p:nvSpPr>
        <p:spPr>
          <a:xfrm>
            <a:off x="460823" y="1883048"/>
            <a:ext cx="4010192" cy="470898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80000" algn="just">
              <a:defRPr/>
            </a:pPr>
            <a:endParaRPr lang="pt-BR" sz="800" dirty="0">
              <a:latin typeface="Arial Narrow" pitchFamily="34" charset="0"/>
              <a:ea typeface="Calibri"/>
              <a:cs typeface="Calibri"/>
            </a:endParaRPr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b="1" dirty="0"/>
              <a:t>Excepcionalidade e provisoriedade </a:t>
            </a:r>
            <a:r>
              <a:rPr lang="pt-BR" dirty="0"/>
              <a:t>do Afastamento do Convívio </a:t>
            </a:r>
            <a:r>
              <a:rPr lang="pt-BR" dirty="0" smtClean="0"/>
              <a:t>Familiar.</a:t>
            </a:r>
            <a:endParaRPr lang="pt-BR" dirty="0"/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b="1" dirty="0" smtClean="0"/>
              <a:t>Preservação </a:t>
            </a:r>
            <a:r>
              <a:rPr lang="pt-BR" b="1" dirty="0"/>
              <a:t>e Fortalecimento dos Vínculos </a:t>
            </a:r>
            <a:r>
              <a:rPr lang="pt-BR" dirty="0"/>
              <a:t>Familiares e </a:t>
            </a:r>
            <a:r>
              <a:rPr lang="pt-BR" dirty="0" smtClean="0"/>
              <a:t>Comunitários.</a:t>
            </a:r>
            <a:endParaRPr lang="pt-BR" dirty="0"/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dirty="0" smtClean="0"/>
              <a:t>Garantia </a:t>
            </a:r>
            <a:r>
              <a:rPr lang="pt-BR" dirty="0"/>
              <a:t>de Acesso e Respeito à Diversidade e </a:t>
            </a:r>
            <a:r>
              <a:rPr lang="pt-BR" dirty="0" smtClean="0"/>
              <a:t>Não-discriminação.</a:t>
            </a:r>
            <a:endParaRPr lang="pt-BR" dirty="0"/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dirty="0" smtClean="0"/>
              <a:t>Oferta </a:t>
            </a:r>
            <a:r>
              <a:rPr lang="pt-BR" dirty="0"/>
              <a:t>de </a:t>
            </a:r>
            <a:r>
              <a:rPr lang="pt-BR" b="1" dirty="0"/>
              <a:t>Atendimento Personalizado e </a:t>
            </a:r>
            <a:r>
              <a:rPr lang="pt-BR" b="1" dirty="0" smtClean="0"/>
              <a:t>Individualizado</a:t>
            </a:r>
            <a:r>
              <a:rPr lang="pt-BR" dirty="0" smtClean="0"/>
              <a:t>.</a:t>
            </a:r>
            <a:endParaRPr lang="pt-BR" dirty="0"/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dirty="0" smtClean="0"/>
              <a:t>Garantia </a:t>
            </a:r>
            <a:r>
              <a:rPr lang="pt-BR" dirty="0"/>
              <a:t>de </a:t>
            </a:r>
            <a:r>
              <a:rPr lang="pt-BR" b="1" dirty="0"/>
              <a:t>Liberdade de Crença e </a:t>
            </a:r>
            <a:r>
              <a:rPr lang="pt-BR" b="1" dirty="0" smtClean="0"/>
              <a:t>Religião.</a:t>
            </a:r>
            <a:endParaRPr lang="pt-BR" b="1" dirty="0"/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b="1" dirty="0" smtClean="0"/>
              <a:t>Respeito </a:t>
            </a:r>
            <a:r>
              <a:rPr lang="pt-BR" b="1" dirty="0"/>
              <a:t>à Autonomia </a:t>
            </a:r>
            <a:r>
              <a:rPr lang="pt-BR" dirty="0"/>
              <a:t>da </a:t>
            </a:r>
            <a:r>
              <a:rPr lang="pt-BR" dirty="0" smtClean="0"/>
              <a:t>Criança e </a:t>
            </a:r>
            <a:r>
              <a:rPr lang="pt-BR" dirty="0"/>
              <a:t>do </a:t>
            </a:r>
            <a:r>
              <a:rPr lang="pt-BR" dirty="0" smtClean="0"/>
              <a:t>Adolescente.</a:t>
            </a:r>
          </a:p>
          <a:p>
            <a:pPr marL="180000" indent="-342900" algn="just">
              <a:spcAft>
                <a:spcPts val="800"/>
              </a:spcAft>
              <a:buFontTx/>
              <a:buChar char="-"/>
              <a:defRPr/>
            </a:pPr>
            <a:r>
              <a:rPr lang="pt-BR" dirty="0" smtClean="0"/>
              <a:t>Regionalização </a:t>
            </a:r>
            <a:r>
              <a:rPr lang="pt-BR" dirty="0"/>
              <a:t>– Cobertura de vazios de oferta (aceite estadual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611067" y="2413962"/>
            <a:ext cx="4385788" cy="3647152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pt-BR" dirty="0"/>
              <a:t>- Ambiente acolhedor, com condições adequadas de salubridade, habitabilidade, privacidade, higiene e segurança.</a:t>
            </a:r>
          </a:p>
          <a:p>
            <a:pPr algn="just">
              <a:spcAft>
                <a:spcPts val="600"/>
              </a:spcAft>
              <a:defRPr/>
            </a:pPr>
            <a:r>
              <a:rPr lang="pt-BR" dirty="0" smtClean="0"/>
              <a:t>- Efetivação </a:t>
            </a:r>
            <a:r>
              <a:rPr lang="pt-BR" dirty="0"/>
              <a:t>de processos para </a:t>
            </a:r>
            <a:r>
              <a:rPr lang="pt-BR" b="1" dirty="0"/>
              <a:t>reintegração familiar </a:t>
            </a:r>
            <a:r>
              <a:rPr lang="pt-BR" dirty="0"/>
              <a:t>dos acolhidos, </a:t>
            </a:r>
            <a:r>
              <a:rPr lang="pt-BR" b="1" dirty="0"/>
              <a:t>sempre que </a:t>
            </a:r>
            <a:r>
              <a:rPr lang="pt-BR" b="1" dirty="0" smtClean="0"/>
              <a:t>possível</a:t>
            </a:r>
            <a:r>
              <a:rPr lang="pt-BR" dirty="0" smtClean="0"/>
              <a:t>.</a:t>
            </a:r>
            <a:endParaRPr lang="pt-BR" dirty="0"/>
          </a:p>
          <a:p>
            <a:pPr algn="just">
              <a:spcAft>
                <a:spcPts val="600"/>
              </a:spcAft>
              <a:defRPr/>
            </a:pPr>
            <a:r>
              <a:rPr lang="pt-BR" dirty="0" smtClean="0"/>
              <a:t>- </a:t>
            </a:r>
            <a:r>
              <a:rPr lang="pt-BR" b="1" dirty="0"/>
              <a:t>Participação</a:t>
            </a:r>
            <a:r>
              <a:rPr lang="pt-BR" dirty="0"/>
              <a:t> dos acolhidos </a:t>
            </a:r>
            <a:r>
              <a:rPr lang="pt-BR" b="1" dirty="0"/>
              <a:t>nas decisões </a:t>
            </a:r>
            <a:r>
              <a:rPr lang="pt-BR" dirty="0"/>
              <a:t>da rotina da casa e em demais processos </a:t>
            </a:r>
            <a:r>
              <a:rPr lang="pt-BR" b="1" dirty="0"/>
              <a:t>que os envolverem</a:t>
            </a:r>
            <a:r>
              <a:rPr lang="pt-BR" dirty="0"/>
              <a:t>.</a:t>
            </a:r>
          </a:p>
          <a:p>
            <a:pPr algn="just">
              <a:spcAft>
                <a:spcPts val="600"/>
              </a:spcAft>
              <a:defRPr/>
            </a:pPr>
            <a:r>
              <a:rPr lang="pt-BR" dirty="0" smtClean="0"/>
              <a:t>- </a:t>
            </a:r>
            <a:r>
              <a:rPr lang="pt-BR" b="1" dirty="0"/>
              <a:t>Articulação com a rede </a:t>
            </a:r>
            <a:r>
              <a:rPr lang="pt-BR" b="1" dirty="0" err="1"/>
              <a:t>socioassistencial</a:t>
            </a:r>
            <a:r>
              <a:rPr lang="pt-BR" dirty="0"/>
              <a:t>, demais políticas públicas e órgãos do </a:t>
            </a:r>
            <a:r>
              <a:rPr lang="pt-BR" b="1" dirty="0"/>
              <a:t>Sistema de Garantia de Direitos e do Sistema de Justiça</a:t>
            </a:r>
            <a:r>
              <a:rPr lang="pt-BR" b="1" dirty="0" smtClean="0"/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 rot="16200000">
            <a:off x="-914400" y="3851751"/>
            <a:ext cx="2364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Princípios Gerais</a:t>
            </a:r>
          </a:p>
        </p:txBody>
      </p:sp>
    </p:spTree>
    <p:extLst>
      <p:ext uri="{BB962C8B-B14F-4D97-AF65-F5344CB8AC3E}">
        <p14:creationId xmlns:p14="http://schemas.microsoft.com/office/powerpoint/2010/main" val="6231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2F6D478-3ADE-4244-95A3-447B21BE9BA3}"/>
              </a:ext>
            </a:extLst>
          </p:cNvPr>
          <p:cNvSpPr txBox="1"/>
          <p:nvPr/>
        </p:nvSpPr>
        <p:spPr>
          <a:xfrm>
            <a:off x="0" y="1205479"/>
            <a:ext cx="9144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Serviços de Acolhimento em Família Acolhedora</a:t>
            </a:r>
            <a:endParaRPr lang="pt-BR" sz="2800" b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0" y="1728699"/>
            <a:ext cx="9144000" cy="5184576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pt-BR" b="1" u="sng" dirty="0"/>
              <a:t>O que é o Serviço?</a:t>
            </a:r>
          </a:p>
          <a:p>
            <a:pPr algn="just">
              <a:defRPr/>
            </a:pPr>
            <a:r>
              <a:rPr lang="pt-BR" dirty="0"/>
              <a:t>Serviço que </a:t>
            </a:r>
            <a:r>
              <a:rPr lang="pt-BR" b="1" dirty="0"/>
              <a:t>organiza o acolhimento de crianças e adolescentes, afastados da família por medida de proteção</a:t>
            </a:r>
            <a:r>
              <a:rPr lang="pt-BR" dirty="0"/>
              <a:t>, em residência de famílias acolhedoras cadastradas.</a:t>
            </a:r>
          </a:p>
          <a:p>
            <a:pPr algn="just">
              <a:defRPr/>
            </a:pPr>
            <a:endParaRPr lang="pt-BR" dirty="0"/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É previsto até que seja possível o retorno à família de origem ou o encaminhamento para adoção.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Responsável por selecionar, capacitar, cadastrar e acompanhar as famílias acolhedoras.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Responsável pelo acompanhamento da criança e/ou adolescente acolhido e sua família de origem, com vistas à reintegração familiar.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dirty="0"/>
              <a:t>Particularmente adequado ao atendimento de crianças e adolescentes com possibilidade de retorno à família de origem, nuclear ou extensa.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b="1" u="sng" dirty="0">
                <a:cs typeface="Arial" charset="0"/>
              </a:rPr>
              <a:t>Usuários:</a:t>
            </a:r>
            <a:r>
              <a:rPr lang="pt-BR" dirty="0"/>
              <a:t> Crianças e adolescentes, inclusive aqueles com deficiência, cujas famílias ou responsáveis encontrem-se temporariamente impossibilitados de cumprir sua função de cuidado e proteção.</a:t>
            </a:r>
          </a:p>
          <a:p>
            <a:pPr algn="just">
              <a:defRPr/>
            </a:pPr>
            <a:endParaRPr lang="pt-BR" dirty="0"/>
          </a:p>
          <a:p>
            <a:pPr algn="just">
              <a:defRPr/>
            </a:pPr>
            <a:r>
              <a:rPr lang="pt-BR" b="1" u="sng" dirty="0"/>
              <a:t>Unidade de oferta</a:t>
            </a:r>
            <a:r>
              <a:rPr lang="pt-BR" dirty="0"/>
              <a:t>:	Unidade de referência da Proteção Social Especial e residência da Família Acolhedora.</a:t>
            </a:r>
          </a:p>
          <a:p>
            <a:pPr>
              <a:spcBef>
                <a:spcPts val="600"/>
              </a:spcBef>
              <a:defRPr/>
            </a:pPr>
            <a:endParaRPr lang="pt-B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49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1077</Words>
  <Application>Microsoft Office PowerPoint</Application>
  <PresentationFormat>Apresentação na tela (4:3)</PresentationFormat>
  <Paragraphs>157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Acumin Pro</vt:lpstr>
      <vt:lpstr>Aharoni</vt:lpstr>
      <vt:lpstr>Arial</vt:lpstr>
      <vt:lpstr>Arial Narrow</vt:lpstr>
      <vt:lpstr>Arial Unicode MS</vt:lpstr>
      <vt:lpstr>Berlin Sans FB Demi</vt:lpstr>
      <vt:lpstr>Calibri</vt:lpstr>
      <vt:lpstr>Calibri Light</vt:lpstr>
      <vt:lpstr>Times New Roman</vt:lpstr>
      <vt:lpstr>Wingdings</vt:lpstr>
      <vt:lpstr>Tema do Office</vt:lpstr>
      <vt:lpstr>Famílias acolhedoras como estratégia de proteção a crianças na primeira infância em serviços de acolhimento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 Fabiano Rodrigues Gomes</dc:creator>
  <cp:lastModifiedBy>Alessandra Cristina de Jesus Teixeira</cp:lastModifiedBy>
  <cp:revision>8</cp:revision>
  <dcterms:created xsi:type="dcterms:W3CDTF">2019-07-12T21:02:42Z</dcterms:created>
  <dcterms:modified xsi:type="dcterms:W3CDTF">2019-10-03T21:45:43Z</dcterms:modified>
</cp:coreProperties>
</file>