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7" r:id="rId3"/>
    <p:sldId id="274" r:id="rId4"/>
    <p:sldId id="275" r:id="rId5"/>
    <p:sldId id="276" r:id="rId6"/>
    <p:sldId id="277" r:id="rId7"/>
    <p:sldId id="258" r:id="rId8"/>
    <p:sldId id="267" r:id="rId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5D424D-6A56-471F-85B8-6854715E7B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274B27D-8C67-4272-8D79-3D2EA090F6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C916F0B-0653-41A3-BD10-42D6968F4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3170-6B27-43AD-9114-651A48EF58D3}" type="datetimeFigureOut">
              <a:rPr lang="pt-BR" smtClean="0"/>
              <a:t>24/10/2019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9ABD79D-CBB9-45E1-8A45-578367C9D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BD2EA3A-B47D-43F2-BBF0-A8947672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89D1D-C506-46A9-8017-C5816555C6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1582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04C5DA-7EB0-4578-87BB-6D3276C3C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486B083-D716-4B6D-A895-1C153D384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CD0B9C8-E6D8-4E2F-ABDF-BFE601CCE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3170-6B27-43AD-9114-651A48EF58D3}" type="datetimeFigureOut">
              <a:rPr lang="pt-BR" smtClean="0"/>
              <a:t>24/10/2019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40E1E6-0F9F-41CF-AEEB-6210D259C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F78B245-5C8D-4FF1-9815-DD961DB0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89D1D-C506-46A9-8017-C5816555C6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1763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5CC9570-91F4-4D28-B247-E6CCE6E358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4D2FB27-868A-4A6C-BA04-060C78F6A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840233C-A1B9-4DBA-B5B7-8D590EAD4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3170-6B27-43AD-9114-651A48EF58D3}" type="datetimeFigureOut">
              <a:rPr lang="pt-BR" smtClean="0"/>
              <a:t>24/10/2019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72A62C-8334-4753-BE96-13AD8C8BE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FD1C26D-3372-42D0-92D7-13C6C229B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89D1D-C506-46A9-8017-C5816555C6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594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B0BEDF-0A8D-47A2-A230-4873A81DA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8C20DF8-8CE5-4A81-B168-86359559E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C73A0E7-9505-4B30-94F8-370594F8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3170-6B27-43AD-9114-651A48EF58D3}" type="datetimeFigureOut">
              <a:rPr lang="pt-BR" smtClean="0"/>
              <a:t>24/10/2019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5749712-FAB6-450B-B245-A46530070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FE0CFE5-C913-4C9B-82FB-501AD22C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89D1D-C506-46A9-8017-C5816555C6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6287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30514D-068B-481F-BB09-1F167EF4E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91C5787-9BBC-4CBA-ABA5-53836A91C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C798CA-A667-40CC-B89F-6508A06C7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3170-6B27-43AD-9114-651A48EF58D3}" type="datetimeFigureOut">
              <a:rPr lang="pt-BR" smtClean="0"/>
              <a:t>24/10/2019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5477AAF-B07C-416E-BA4D-68E327047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BB7D69D-A1F2-4EBE-A3D3-E8FA8B646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89D1D-C506-46A9-8017-C5816555C6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0446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C5C8A7-543C-425E-8241-877DA91D5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9C53C9-628D-4706-8F7F-2CE3C9ADC1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719777E-4E02-46CB-A4E4-9E44ADEDE2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9D39CB8-86F5-46C1-BB0E-74D203CB1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3170-6B27-43AD-9114-651A48EF58D3}" type="datetimeFigureOut">
              <a:rPr lang="pt-BR" smtClean="0"/>
              <a:t>24/10/2019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E2B1909-5181-4BBE-89E9-7F705FEDF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285BDF6-B4F9-4D0B-AD5D-7210C1718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89D1D-C506-46A9-8017-C5816555C6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1314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10F90-688F-46E8-BA44-03951CBD7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B76CEF4-00C4-443B-AB78-96AE45CA7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6ED10F3-BE16-4B19-8EC0-3943BCF76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21A6F17-A9F6-4F26-B131-4AD2CBF681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BEA5C1A-94E4-4C9A-A999-DA8B9F86A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754E8C2-416C-4E67-9926-38A187635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3170-6B27-43AD-9114-651A48EF58D3}" type="datetimeFigureOut">
              <a:rPr lang="pt-BR" smtClean="0"/>
              <a:t>24/10/2019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70A38D5-DB75-485A-B71C-8F59B8EEA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E98EF7D-7F93-4FE3-8EE0-EB6CD6247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89D1D-C506-46A9-8017-C5816555C6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473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D27110-90C5-4E31-B99C-D7B820572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C0E945E-49F0-43CC-BD4B-F4669BC57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3170-6B27-43AD-9114-651A48EF58D3}" type="datetimeFigureOut">
              <a:rPr lang="pt-BR" smtClean="0"/>
              <a:t>24/10/2019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B255475-AD01-4243-8535-4D8D5A44A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38934D5-547D-44B2-874D-BE9F28576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89D1D-C506-46A9-8017-C5816555C6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1855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76AE54E-5E2C-4997-901A-A5986E46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3170-6B27-43AD-9114-651A48EF58D3}" type="datetimeFigureOut">
              <a:rPr lang="pt-BR" smtClean="0"/>
              <a:t>24/10/2019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130D8B8-24D2-4277-A1E0-273361DE4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743B79A-27E1-471F-AC51-46AE892ED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89D1D-C506-46A9-8017-C5816555C6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2697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DEDC5-3BFB-4B47-9807-6AD95D8A9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6E0390D-AAB4-44B8-B9C0-3E980B7DB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8AF5105-777F-4DBC-A320-FFB3C0E699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731DAE5-AED4-4D1A-83E1-628E89BC8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3170-6B27-43AD-9114-651A48EF58D3}" type="datetimeFigureOut">
              <a:rPr lang="pt-BR" smtClean="0"/>
              <a:t>24/10/2019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750AAE1-22D9-415D-8BCD-DFEF8306B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1712705-466C-454F-A0CE-44A78498E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89D1D-C506-46A9-8017-C5816555C6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9366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3AEDB3-7BBB-46C4-8089-487546601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2C14011-C395-461C-85EC-8E6C120A6B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E500758-72BC-4CC3-904B-22EAFDA89B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ECB16AD-DE63-4EF6-A389-76A9EEBCF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3170-6B27-43AD-9114-651A48EF58D3}" type="datetimeFigureOut">
              <a:rPr lang="pt-BR" smtClean="0"/>
              <a:t>24/10/2019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AB49590-3816-449F-A337-7574FA53D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34B1F58-F98A-445D-B3B9-9B1A3F3C0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89D1D-C506-46A9-8017-C5816555C6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5959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0910975-09C8-4079-BDF4-CF0D0AC93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425DCCC-F224-45B2-A454-D270E7CC1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6A3A1E-BE40-4712-AD8B-1D75ADEB2A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C3170-6B27-43AD-9114-651A48EF58D3}" type="datetimeFigureOut">
              <a:rPr lang="pt-BR" smtClean="0"/>
              <a:t>24/10/2019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7841E10-FFA6-4320-85A3-D65159E718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D0DC67B-DEC1-4DEC-90AB-8B30445D8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89D1D-C506-46A9-8017-C5816555C6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8043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CA50C5-D1B9-4340-9C4D-CC8B00294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67" y="803005"/>
            <a:ext cx="10515600" cy="1325563"/>
          </a:xfrm>
        </p:spPr>
        <p:txBody>
          <a:bodyPr/>
          <a:lstStyle/>
          <a:p>
            <a:r>
              <a:rPr lang="pt-BR" dirty="0">
                <a:latin typeface="Franklin Gothic Demi Cond" panose="020B0706030402020204" pitchFamily="34" charset="0"/>
              </a:rPr>
              <a:t>O programa em âmbito nacional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A2EAB5A-8864-442A-B5B8-3F1FF1353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167" y="1845235"/>
            <a:ext cx="11267940" cy="1361605"/>
          </a:xfrm>
        </p:spPr>
        <p:txBody>
          <a:bodyPr/>
          <a:lstStyle/>
          <a:p>
            <a:pPr marL="0" indent="0">
              <a:buNone/>
            </a:pPr>
            <a:r>
              <a:rPr lang="pt-BR" sz="2400" dirty="0">
                <a:latin typeface="Franklin Gothic Book" panose="020B0503020102020204" pitchFamily="34" charset="0"/>
              </a:rPr>
              <a:t>Experiência do projeto piloto </a:t>
            </a:r>
            <a:r>
              <a:rPr lang="pt-BR" sz="2400" dirty="0" smtClean="0">
                <a:latin typeface="Franklin Gothic Book" panose="020B0503020102020204" pitchFamily="34" charset="0"/>
              </a:rPr>
              <a:t>exitosa, </a:t>
            </a:r>
            <a:r>
              <a:rPr lang="pt-BR" sz="2400" dirty="0">
                <a:latin typeface="Franklin Gothic Book" panose="020B0503020102020204" pitchFamily="34" charset="0"/>
              </a:rPr>
              <a:t>nos fez refletir diante do contexto a importância do Programa de orientação Psicológica e Social – Boa </a:t>
            </a:r>
            <a:r>
              <a:rPr lang="pt-BR" sz="2400" dirty="0" smtClean="0">
                <a:latin typeface="Franklin Gothic Book" panose="020B0503020102020204" pitchFamily="34" charset="0"/>
              </a:rPr>
              <a:t>Mãe, </a:t>
            </a:r>
            <a:r>
              <a:rPr lang="pt-BR" sz="2400" dirty="0">
                <a:latin typeface="Franklin Gothic Book" panose="020B0503020102020204" pitchFamily="34" charset="0"/>
              </a:rPr>
              <a:t>no âmbito federal . Vejam o vídeo </a:t>
            </a:r>
            <a:r>
              <a:rPr lang="pt-BR" dirty="0">
                <a:latin typeface="Franklin Gothic Book" panose="020B0503020102020204" pitchFamily="34" charset="0"/>
              </a:rPr>
              <a:t>: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jornal-hoje-recem-nascido-e-encontrado-as-margens-de-avenida-no-rj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1538" y="2627290"/>
            <a:ext cx="5834129" cy="362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5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3A42B2-F77B-475B-8F12-E92C9001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202" y="1562860"/>
            <a:ext cx="10515600" cy="1325563"/>
          </a:xfrm>
        </p:spPr>
        <p:txBody>
          <a:bodyPr/>
          <a:lstStyle/>
          <a:p>
            <a:r>
              <a:rPr lang="pt-BR" dirty="0">
                <a:latin typeface="Franklin Gothic Demi Cond" panose="020B0706030402020204" pitchFamily="34" charset="0"/>
              </a:rPr>
              <a:t>Nova versão do Programa em âmbito Nacional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CB0DAFE-AA1C-4C7E-923E-B8407A3D63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55523" y="3210295"/>
            <a:ext cx="6642279" cy="2661030"/>
          </a:xfrm>
        </p:spPr>
        <p:txBody>
          <a:bodyPr/>
          <a:lstStyle/>
          <a:p>
            <a:pPr marL="0" indent="0" algn="just">
              <a:buNone/>
            </a:pPr>
            <a:r>
              <a:rPr lang="pt-BR" dirty="0">
                <a:latin typeface="Franklin Gothic Book" panose="020B0503020102020204" pitchFamily="34" charset="0"/>
              </a:rPr>
              <a:t>O Projeto de Lei esta em fase de adequação para que atenda de forma nacional todas as mulheres que merecem maior acompanhamento psicológica na gravidez e no pós-parto. 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5122" name="Picture 2" descr="A imagem pode conter: 6 pessoas, pessoas sorrindo, pessoas em pÃ© e atividades ao ar livre">
            <a:extLst>
              <a:ext uri="{FF2B5EF4-FFF2-40B4-BE49-F238E27FC236}">
                <a16:creationId xmlns:a16="http://schemas.microsoft.com/office/drawing/2014/main" id="{6A84CDB4-DE31-409C-8A7D-0050D4F204D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72" y="3057476"/>
            <a:ext cx="3386023" cy="2966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148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9D8F0F-CBF6-46BE-8B56-371F9800A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04" y="903007"/>
            <a:ext cx="10515600" cy="1325563"/>
          </a:xfrm>
        </p:spPr>
        <p:txBody>
          <a:bodyPr/>
          <a:lstStyle/>
          <a:p>
            <a:r>
              <a:rPr lang="pt-BR" dirty="0">
                <a:latin typeface="Franklin Gothic Demi Cond" panose="020B0706030402020204" pitchFamily="34" charset="0"/>
              </a:rPr>
              <a:t>Objetivos do Programa na versão nacional :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0547"/>
            <a:ext cx="4361913" cy="4361913"/>
          </a:xfrm>
          <a:prstGeom prst="rect">
            <a:avLst/>
          </a:prstGeo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5CE7AFC-DAEC-41F2-8FD1-BD282ABF8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8093" y="2102812"/>
            <a:ext cx="9169757" cy="4001774"/>
          </a:xfrm>
        </p:spPr>
        <p:txBody>
          <a:bodyPr/>
          <a:lstStyle/>
          <a:p>
            <a:pPr marL="0" indent="0" algn="just">
              <a:buNone/>
            </a:pPr>
            <a:r>
              <a:rPr lang="pt-BR" dirty="0">
                <a:latin typeface="Franklin Gothic Book" panose="020B0503020102020204" pitchFamily="34" charset="0"/>
              </a:rPr>
              <a:t>I – Oferecer atendimento social e psicológico as mulheres que, por alguma </a:t>
            </a:r>
            <a:r>
              <a:rPr lang="pt-BR" dirty="0" smtClean="0">
                <a:latin typeface="Franklin Gothic Book" panose="020B0503020102020204" pitchFamily="34" charset="0"/>
              </a:rPr>
              <a:t>razão, </a:t>
            </a:r>
            <a:r>
              <a:rPr lang="pt-BR" dirty="0">
                <a:latin typeface="Franklin Gothic Book" panose="020B0503020102020204" pitchFamily="34" charset="0"/>
              </a:rPr>
              <a:t>optarem por não ficar com seus filhos. Com o intuito de que haja por parte destas </a:t>
            </a:r>
            <a:r>
              <a:rPr lang="pt-BR" dirty="0" smtClean="0">
                <a:latin typeface="Franklin Gothic Book" panose="020B0503020102020204" pitchFamily="34" charset="0"/>
              </a:rPr>
              <a:t>mulheres, </a:t>
            </a:r>
            <a:r>
              <a:rPr lang="pt-BR" dirty="0">
                <a:latin typeface="Franklin Gothic Book" panose="020B0503020102020204" pitchFamily="34" charset="0"/>
              </a:rPr>
              <a:t>uma melhor reflexão para a decisão que considerar a mais correta para sua </a:t>
            </a:r>
            <a:r>
              <a:rPr lang="pt-BR" dirty="0" smtClean="0">
                <a:latin typeface="Franklin Gothic Book" panose="020B0503020102020204" pitchFamily="34" charset="0"/>
              </a:rPr>
              <a:t>realidade, </a:t>
            </a:r>
            <a:r>
              <a:rPr lang="pt-BR" dirty="0">
                <a:latin typeface="Franklin Gothic Book" panose="020B0503020102020204" pitchFamily="34" charset="0"/>
              </a:rPr>
              <a:t>e seu bem estar psicossocial, tendo em vista que a maioria destas mulheres sofrem depressão </a:t>
            </a:r>
            <a:r>
              <a:rPr lang="pt-BR" dirty="0" err="1">
                <a:latin typeface="Franklin Gothic Book" panose="020B0503020102020204" pitchFamily="34" charset="0"/>
              </a:rPr>
              <a:t>pré</a:t>
            </a:r>
            <a:r>
              <a:rPr lang="pt-BR" dirty="0">
                <a:latin typeface="Franklin Gothic Book" panose="020B0503020102020204" pitchFamily="34" charset="0"/>
              </a:rPr>
              <a:t> e pós-parto;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B04EE57-BC31-4D5D-A34E-8BBF6D47A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631" y="2228570"/>
            <a:ext cx="47625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2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9D8F0F-CBF6-46BE-8B56-371F9800A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75" y="1079612"/>
            <a:ext cx="10515600" cy="1325563"/>
          </a:xfrm>
        </p:spPr>
        <p:txBody>
          <a:bodyPr/>
          <a:lstStyle/>
          <a:p>
            <a:r>
              <a:rPr lang="pt-BR" dirty="0">
                <a:latin typeface="Franklin Gothic Demi Cond" panose="020B0706030402020204" pitchFamily="34" charset="0"/>
              </a:rPr>
              <a:t>Objetivos do Programa :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896" y="2570022"/>
            <a:ext cx="4021643" cy="40216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0547"/>
            <a:ext cx="4361913" cy="4361913"/>
          </a:xfrm>
          <a:prstGeom prst="rect">
            <a:avLst/>
          </a:prstGeo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5CE7AFC-DAEC-41F2-8FD1-BD282ABF8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7882" y="2405175"/>
            <a:ext cx="8075053" cy="4351338"/>
          </a:xfrm>
        </p:spPr>
        <p:txBody>
          <a:bodyPr/>
          <a:lstStyle/>
          <a:p>
            <a:pPr marL="0" indent="0">
              <a:buNone/>
            </a:pPr>
            <a:r>
              <a:rPr lang="pt-BR" dirty="0">
                <a:latin typeface="Franklin Gothic Book" panose="020B0503020102020204" pitchFamily="34" charset="0"/>
              </a:rPr>
              <a:t>II </a:t>
            </a:r>
            <a:r>
              <a:rPr lang="pt-BR" dirty="0" smtClean="0">
                <a:latin typeface="Franklin Gothic Book" panose="020B0503020102020204" pitchFamily="34" charset="0"/>
              </a:rPr>
              <a:t>– Nos </a:t>
            </a:r>
            <a:r>
              <a:rPr lang="pt-BR" dirty="0">
                <a:latin typeface="Franklin Gothic Book" panose="020B0503020102020204" pitchFamily="34" charset="0"/>
              </a:rPr>
              <a:t>casos de posterior encaminhamento a </a:t>
            </a:r>
            <a:r>
              <a:rPr lang="pt-BR" dirty="0" smtClean="0">
                <a:latin typeface="Franklin Gothic Book" panose="020B0503020102020204" pitchFamily="34" charset="0"/>
              </a:rPr>
              <a:t>adoção, </a:t>
            </a:r>
            <a:r>
              <a:rPr lang="pt-BR" dirty="0">
                <a:latin typeface="Franklin Gothic Book" panose="020B0503020102020204" pitchFamily="34" charset="0"/>
              </a:rPr>
              <a:t>proporcionar a orientação necessária para as mães ou gestantes de forma correta  - inserção  no CADASTRO NACIONAL DE ADOÇÃO (CNA);</a:t>
            </a:r>
          </a:p>
        </p:txBody>
      </p:sp>
    </p:spTree>
    <p:extLst>
      <p:ext uri="{BB962C8B-B14F-4D97-AF65-F5344CB8AC3E}">
        <p14:creationId xmlns:p14="http://schemas.microsoft.com/office/powerpoint/2010/main" val="122022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0547"/>
            <a:ext cx="4361913" cy="4361913"/>
          </a:xfrm>
          <a:prstGeom prst="rect">
            <a:avLst/>
          </a:prstGeo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5CE7AFC-DAEC-41F2-8FD1-BD282ABF8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55" y="2270238"/>
            <a:ext cx="7399986" cy="2237368"/>
          </a:xfrm>
        </p:spPr>
        <p:txBody>
          <a:bodyPr/>
          <a:lstStyle/>
          <a:p>
            <a:pPr marL="0" indent="0" algn="just">
              <a:buNone/>
            </a:pPr>
            <a:r>
              <a:rPr lang="pt-BR" dirty="0">
                <a:latin typeface="Franklin Gothic Book" panose="020B0503020102020204" pitchFamily="34" charset="0"/>
              </a:rPr>
              <a:t>III –  Promover de forma </a:t>
            </a:r>
            <a:r>
              <a:rPr lang="pt-BR" dirty="0" smtClean="0">
                <a:latin typeface="Franklin Gothic Book" panose="020B0503020102020204" pitchFamily="34" charset="0"/>
              </a:rPr>
              <a:t>adequada, </a:t>
            </a:r>
            <a:r>
              <a:rPr lang="pt-BR" dirty="0">
                <a:latin typeface="Franklin Gothic Book" panose="020B0503020102020204" pitchFamily="34" charset="0"/>
              </a:rPr>
              <a:t>e nos moldes da lei, a reinserção da criança na mesma família ou, em último </a:t>
            </a:r>
            <a:r>
              <a:rPr lang="pt-BR" dirty="0" smtClean="0">
                <a:latin typeface="Franklin Gothic Book" panose="020B0503020102020204" pitchFamily="34" charset="0"/>
              </a:rPr>
              <a:t>caso, </a:t>
            </a:r>
            <a:r>
              <a:rPr lang="pt-BR" dirty="0">
                <a:latin typeface="Franklin Gothic Book" panose="020B0503020102020204" pitchFamily="34" charset="0"/>
              </a:rPr>
              <a:t>em família substitutiva a fim de que a criança encontre segurança e apoio psicológico de um lar;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D09D8F0F-CBF6-46BE-8B56-371F9800A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75" y="1079612"/>
            <a:ext cx="10515600" cy="1325563"/>
          </a:xfrm>
        </p:spPr>
        <p:txBody>
          <a:bodyPr/>
          <a:lstStyle/>
          <a:p>
            <a:r>
              <a:rPr lang="pt-BR" dirty="0">
                <a:latin typeface="Franklin Gothic Demi Cond" panose="020B0706030402020204" pitchFamily="34" charset="0"/>
              </a:rPr>
              <a:t>Objetivos do Programa :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515" y="3693216"/>
            <a:ext cx="4520485" cy="30136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585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0547"/>
            <a:ext cx="4361913" cy="4361913"/>
          </a:xfrm>
          <a:prstGeom prst="rect">
            <a:avLst/>
          </a:prstGeo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5CE7AFC-DAEC-41F2-8FD1-BD282ABF8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158" y="2443702"/>
            <a:ext cx="6216069" cy="1419852"/>
          </a:xfrm>
        </p:spPr>
        <p:txBody>
          <a:bodyPr/>
          <a:lstStyle/>
          <a:p>
            <a:pPr marL="0" indent="0" algn="just">
              <a:buNone/>
            </a:pPr>
            <a:r>
              <a:rPr lang="pt-BR" dirty="0">
                <a:latin typeface="Franklin Gothic Book" panose="020B0503020102020204" pitchFamily="34" charset="0"/>
              </a:rPr>
              <a:t>IV </a:t>
            </a:r>
            <a:r>
              <a:rPr lang="pt-BR" dirty="0" smtClean="0">
                <a:latin typeface="Franklin Gothic Book" panose="020B0503020102020204" pitchFamily="34" charset="0"/>
              </a:rPr>
              <a:t>– </a:t>
            </a:r>
            <a:r>
              <a:rPr lang="pt-BR" dirty="0">
                <a:latin typeface="Franklin Gothic Book" panose="020B0503020102020204" pitchFamily="34" charset="0"/>
              </a:rPr>
              <a:t>Desvincular a visão preconceituosa do ato de entrega para efeito de adoção com a ideia de abandono;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D09D8F0F-CBF6-46BE-8B56-371F9800A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75" y="1079612"/>
            <a:ext cx="10515600" cy="1325563"/>
          </a:xfrm>
        </p:spPr>
        <p:txBody>
          <a:bodyPr/>
          <a:lstStyle/>
          <a:p>
            <a:r>
              <a:rPr lang="pt-BR" dirty="0">
                <a:latin typeface="Franklin Gothic Demi Cond" panose="020B0706030402020204" pitchFamily="34" charset="0"/>
              </a:rPr>
              <a:t>Objetivos do Programa :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543" y="2282054"/>
            <a:ext cx="4756042" cy="29725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1073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 imagem pode conter: 1 pessoa, sorrindo, sentado">
            <a:extLst>
              <a:ext uri="{FF2B5EF4-FFF2-40B4-BE49-F238E27FC236}">
                <a16:creationId xmlns:a16="http://schemas.microsoft.com/office/drawing/2014/main" id="{33B8B0C3-D26D-4AAC-82C0-1ABE239D9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53" y="1300767"/>
            <a:ext cx="4174435" cy="5294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9927311-2D19-4CA9-80A8-2CFEA53D74E3}"/>
              </a:ext>
            </a:extLst>
          </p:cNvPr>
          <p:cNvSpPr/>
          <p:nvPr/>
        </p:nvSpPr>
        <p:spPr>
          <a:xfrm>
            <a:off x="4837043" y="2828836"/>
            <a:ext cx="708991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1C1E21"/>
                </a:solidFill>
                <a:latin typeface="Century751 SeBd BT" pitchFamily="2" charset="0"/>
              </a:rPr>
              <a:t>fortalecer e incentivar a amamentação. Esse ato de puro amor, é de muita importância para o crescimento saudável da criança, além de ser sinônimo de saúde para quem amamenta.</a:t>
            </a:r>
            <a:endParaRPr lang="pt-BR" sz="2800" dirty="0">
              <a:latin typeface="Century751 SeBd B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112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694248-D051-4FD5-A99C-07CE6014F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047" y="1001299"/>
            <a:ext cx="10515600" cy="1325563"/>
          </a:xfrm>
        </p:spPr>
        <p:txBody>
          <a:bodyPr/>
          <a:lstStyle/>
          <a:p>
            <a:r>
              <a:rPr lang="pt-BR" dirty="0">
                <a:latin typeface="Franklin Gothic Demi Cond" panose="020B0706030402020204" pitchFamily="34" charset="0"/>
              </a:rPr>
              <a:t>Para refletir: </a:t>
            </a:r>
          </a:p>
        </p:txBody>
      </p:sp>
      <p:pic>
        <p:nvPicPr>
          <p:cNvPr id="4" name="a-mae-nunca-abandona-seus-filho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9876" y="2222296"/>
            <a:ext cx="4314423" cy="4314423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3752644" y="1462479"/>
            <a:ext cx="58304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sz="2400" dirty="0">
                <a:latin typeface="Century751 SeBd BT" pitchFamily="2" charset="0"/>
              </a:rPr>
              <a:t>“Nenhuma mãe abandona seu filho ...”</a:t>
            </a:r>
          </a:p>
        </p:txBody>
      </p:sp>
    </p:spTree>
    <p:extLst>
      <p:ext uri="{BB962C8B-B14F-4D97-AF65-F5344CB8AC3E}">
        <p14:creationId xmlns:p14="http://schemas.microsoft.com/office/powerpoint/2010/main" val="154417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301</Words>
  <Application>Microsoft Office PowerPoint</Application>
  <PresentationFormat>Widescreen</PresentationFormat>
  <Paragraphs>15</Paragraphs>
  <Slides>8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Century751 SeBd BT</vt:lpstr>
      <vt:lpstr>Franklin Gothic Book</vt:lpstr>
      <vt:lpstr>Franklin Gothic Demi Cond</vt:lpstr>
      <vt:lpstr>Tema do Office</vt:lpstr>
      <vt:lpstr>O programa em âmbito nacional </vt:lpstr>
      <vt:lpstr>Nova versão do Programa em âmbito Nacional</vt:lpstr>
      <vt:lpstr>Objetivos do Programa na versão nacional :</vt:lpstr>
      <vt:lpstr>Objetivos do Programa :</vt:lpstr>
      <vt:lpstr>Objetivos do Programa :</vt:lpstr>
      <vt:lpstr>Objetivos do Programa :</vt:lpstr>
      <vt:lpstr>Apresentação do PowerPoint</vt:lpstr>
      <vt:lpstr>Para refletir: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Margareth</dc:creator>
  <cp:lastModifiedBy>Marcelo Fabiano Rodrigues Gomes</cp:lastModifiedBy>
  <cp:revision>55</cp:revision>
  <dcterms:created xsi:type="dcterms:W3CDTF">2019-09-16T00:09:37Z</dcterms:created>
  <dcterms:modified xsi:type="dcterms:W3CDTF">2019-10-24T18:27:52Z</dcterms:modified>
</cp:coreProperties>
</file>