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68" r:id="rId5"/>
    <p:sldId id="264" r:id="rId6"/>
    <p:sldId id="269" r:id="rId7"/>
    <p:sldId id="273" r:id="rId8"/>
    <p:sldId id="270" r:id="rId9"/>
    <p:sldId id="261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D424D-6A56-471F-85B8-6854715E7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74B27D-8C67-4272-8D79-3D2EA090F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916F0B-0653-41A3-BD10-42D6968F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ABD79D-CBB9-45E1-8A45-578367C9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D2EA3A-B47D-43F2-BBF0-A8947672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58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4C5DA-7EB0-4578-87BB-6D3276C3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86B083-D716-4B6D-A895-1C153D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D0B9C8-E6D8-4E2F-ABDF-BFE601CC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40E1E6-0F9F-41CF-AEEB-6210D259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78B245-5C8D-4FF1-9815-DD961DB0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7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CC9570-91F4-4D28-B247-E6CCE6E35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D2FB27-868A-4A6C-BA04-060C78F6A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40233C-A1B9-4DBA-B5B7-8D590EAD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72A62C-8334-4753-BE96-13AD8C8B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D1C26D-3372-42D0-92D7-13C6C229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0BEDF-0A8D-47A2-A230-4873A81D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C20DF8-8CE5-4A81-B168-86359559E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73A0E7-9505-4B30-94F8-370594F8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749712-FAB6-450B-B245-A4653007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E0CFE5-C913-4C9B-82FB-501AD22C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28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514D-068B-481F-BB09-1F167EF4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1C5787-9BBC-4CBA-ABA5-53836A91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C798CA-A667-40CC-B89F-6508A06C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477AAF-B07C-416E-BA4D-68E32704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B7D69D-A1F2-4EBE-A3D3-E8FA8B64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44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5C8A7-543C-425E-8241-877DA91D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C53C9-628D-4706-8F7F-2CE3C9ADC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19777E-4E02-46CB-A4E4-9E44ADEDE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D39CB8-86F5-46C1-BB0E-74D203CB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2B1909-5181-4BBE-89E9-7F705FED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85BDF6-B4F9-4D0B-AD5D-7210C171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3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10F90-688F-46E8-BA44-03951CBD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76CEF4-00C4-443B-AB78-96AE45CA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ED10F3-BE16-4B19-8EC0-3943BCF7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1A6F17-A9F6-4F26-B131-4AD2CBF68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EA5C1A-94E4-4C9A-A999-DA8B9F86A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54E8C2-416C-4E67-9926-38A18763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0A38D5-DB75-485A-B71C-8F59B8EE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98EF7D-7F93-4FE3-8EE0-EB6CD624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73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27110-90C5-4E31-B99C-D7B82057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0E945E-49F0-43CC-BD4B-F4669BC5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255475-AD01-4243-8535-4D8D5A44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8934D5-547D-44B2-874D-BE9F2857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85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6AE54E-5E2C-4997-901A-A5986E46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30D8B8-24D2-4277-A1E0-273361DE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43B79A-27E1-471F-AC51-46AE892E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69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DEDC5-3BFB-4B47-9807-6AD95D8A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0390D-AAB4-44B8-B9C0-3E980B7DB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AF5105-777F-4DBC-A320-FFB3C0E69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31DAE5-AED4-4D1A-83E1-628E89BC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50AAE1-22D9-415D-8BCD-DFEF8306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712705-466C-454F-A0CE-44A78498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36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AEDB3-7BBB-46C4-8089-48754660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C14011-C395-461C-85EC-8E6C120A6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500758-72BC-4CC3-904B-22EAFDA89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CB16AD-DE63-4EF6-A389-76A9EEBC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B49590-3816-449F-A337-7574FA53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4B1F58-F98A-445D-B3B9-9B1A3F3C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5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910975-09C8-4079-BDF4-CF0D0AC9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25DCCC-F224-45B2-A454-D270E7CC1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A3A1E-BE40-4712-AD8B-1D75ADEB2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3170-6B27-43AD-9114-651A48EF58D3}" type="datetimeFigureOut">
              <a:rPr lang="pt-BR" smtClean="0"/>
              <a:t>24/10/2019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841E10-FFA6-4320-85A3-D65159E71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0DC67B-DEC1-4DEC-90AB-8B30445D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9D1D-C506-46A9-8017-C5816555C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04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21" y="1591614"/>
            <a:ext cx="6356529" cy="635652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046057" y="6296627"/>
            <a:ext cx="414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Franklin Gothic Book" panose="020B0503020102020204" pitchFamily="34" charset="0"/>
              </a:rPr>
              <a:t>Deputada Federal </a:t>
            </a:r>
            <a:r>
              <a:rPr lang="pt-BR" sz="2400" dirty="0">
                <a:latin typeface="Franklin Gothic Demi Cond" panose="020B0706030402020204" pitchFamily="34" charset="0"/>
              </a:rPr>
              <a:t>Aline Gurgel</a:t>
            </a:r>
          </a:p>
        </p:txBody>
      </p:sp>
    </p:spTree>
    <p:extLst>
      <p:ext uri="{BB962C8B-B14F-4D97-AF65-F5344CB8AC3E}">
        <p14:creationId xmlns:p14="http://schemas.microsoft.com/office/powerpoint/2010/main" val="166751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A42B2-F77B-475B-8F12-E92C9001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13765"/>
            <a:ext cx="10515600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Qual o contexto ESTATISTICO ATUAL: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" y="1915228"/>
            <a:ext cx="6436702" cy="494277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0DAFE-AA1C-4C7E-923E-B8407A3D6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8067" y="2962966"/>
            <a:ext cx="6188992" cy="15856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latin typeface="Franklin Gothic Book" panose="020B0503020102020204" pitchFamily="34" charset="0"/>
              </a:rPr>
              <a:t>Segundo dados da folha de São Paulo (2018</a:t>
            </a:r>
            <a:r>
              <a:rPr lang="pt-BR" sz="2400" dirty="0" smtClean="0">
                <a:latin typeface="Franklin Gothic Book" panose="020B0503020102020204" pitchFamily="34" charset="0"/>
              </a:rPr>
              <a:t>):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 smtClean="0">
                <a:latin typeface="Franklin Gothic Book" panose="020B0503020102020204" pitchFamily="34" charset="0"/>
              </a:rPr>
              <a:t>“203 </a:t>
            </a:r>
            <a:r>
              <a:rPr lang="pt-BR" sz="2400" dirty="0">
                <a:latin typeface="Franklin Gothic Book" panose="020B0503020102020204" pitchFamily="34" charset="0"/>
              </a:rPr>
              <a:t>Mulheres procuraram voluntariamente a justiça para entregar seus filhos à adoção.” </a:t>
            </a:r>
          </a:p>
        </p:txBody>
      </p:sp>
    </p:spTree>
    <p:extLst>
      <p:ext uri="{BB962C8B-B14F-4D97-AF65-F5344CB8AC3E}">
        <p14:creationId xmlns:p14="http://schemas.microsoft.com/office/powerpoint/2010/main" val="2615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ED385-9BEB-4AF2-B289-5545037B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040374"/>
            <a:ext cx="10515600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Principais motivos alegados durante a pesquisa: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773F8-976F-4010-B20F-20BD6369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5"/>
            <a:ext cx="535653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Franklin Gothic Book" panose="020B0503020102020204" pitchFamily="34" charset="0"/>
              </a:rPr>
              <a:t>Falta de desejo de exercer a maternidade;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Franklin Gothic Book" panose="020B0503020102020204" pitchFamily="34" charset="0"/>
              </a:rPr>
              <a:t>Gravidez não planejada;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Franklin Gothic Book" panose="020B0503020102020204" pitchFamily="34" charset="0"/>
              </a:rPr>
              <a:t>Ódio pelo bebê, repulsa;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Franklin Gothic Book" panose="020B0503020102020204" pitchFamily="34" charset="0"/>
              </a:rPr>
              <a:t>Ausência ou abandono do </a:t>
            </a:r>
            <a:r>
              <a:rPr lang="pt-BR" dirty="0" smtClean="0">
                <a:latin typeface="Franklin Gothic Book" panose="020B0503020102020204" pitchFamily="34" charset="0"/>
              </a:rPr>
              <a:t>pai;</a:t>
            </a:r>
            <a:endParaRPr lang="pt-BR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Franklin Gothic Book" panose="020B0503020102020204" pitchFamily="34" charset="0"/>
              </a:rPr>
              <a:t>Falta de suporte familiar e de condições financeiras;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921351"/>
            <a:ext cx="5662411" cy="28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1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"/>
            <a:ext cx="12192000" cy="685465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FC9279-B254-400E-9EE2-9EC3C48D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7699"/>
            <a:ext cx="10515600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QUAIS OS RELATOS </a:t>
            </a:r>
            <a:r>
              <a:rPr lang="pt-BR" dirty="0" smtClean="0">
                <a:latin typeface="Franklin Gothic Demi Cond" panose="020B0706030402020204" pitchFamily="34" charset="0"/>
              </a:rPr>
              <a:t/>
            </a:r>
            <a:br>
              <a:rPr lang="pt-BR" dirty="0" smtClean="0">
                <a:latin typeface="Franklin Gothic Demi Cond" panose="020B0706030402020204" pitchFamily="34" charset="0"/>
              </a:rPr>
            </a:br>
            <a:r>
              <a:rPr lang="pt-BR" dirty="0" smtClean="0">
                <a:latin typeface="Franklin Gothic Demi Cond" panose="020B0706030402020204" pitchFamily="34" charset="0"/>
              </a:rPr>
              <a:t>MAIS </a:t>
            </a:r>
            <a:r>
              <a:rPr lang="pt-BR" dirty="0">
                <a:latin typeface="Franklin Gothic Demi Cond" panose="020B0706030402020204" pitchFamily="34" charset="0"/>
              </a:rPr>
              <a:t>FREQUENTES: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FA0B88-626C-47DD-B69C-DE1DC30E7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853" y="3168599"/>
            <a:ext cx="5181600" cy="1818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latin typeface="Century751 SeBd BT" pitchFamily="2" charset="0"/>
              </a:rPr>
              <a:t>“ não tenho estrutura para ser mãe. Não sei ser </a:t>
            </a:r>
            <a:r>
              <a:rPr lang="pt-BR" dirty="0" smtClean="0">
                <a:latin typeface="Century751 SeBd BT" pitchFamily="2" charset="0"/>
              </a:rPr>
              <a:t>mãe, </a:t>
            </a:r>
            <a:r>
              <a:rPr lang="pt-BR" dirty="0">
                <a:latin typeface="Century751 SeBd BT" pitchFamily="2" charset="0"/>
              </a:rPr>
              <a:t>o que é ser </a:t>
            </a:r>
            <a:r>
              <a:rPr lang="pt-BR" dirty="0" smtClean="0">
                <a:latin typeface="Century751 SeBd BT" pitchFamily="2" charset="0"/>
              </a:rPr>
              <a:t>mãe? </a:t>
            </a:r>
            <a:r>
              <a:rPr lang="pt-BR" dirty="0">
                <a:latin typeface="Century751 SeBd BT" pitchFamily="2" charset="0"/>
              </a:rPr>
              <a:t>Não tive </a:t>
            </a:r>
            <a:r>
              <a:rPr lang="pt-BR" dirty="0" smtClean="0">
                <a:latin typeface="Century751 SeBd BT" pitchFamily="2" charset="0"/>
              </a:rPr>
              <a:t>mãe.”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90183" y="5266677"/>
            <a:ext cx="413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>
                <a:latin typeface="Century751 SeBd BT" pitchFamily="2" charset="0"/>
              </a:rPr>
              <a:t>Depoimento de uma gestante atendida ao nove meses.</a:t>
            </a:r>
          </a:p>
        </p:txBody>
      </p:sp>
    </p:spTree>
    <p:extLst>
      <p:ext uri="{BB962C8B-B14F-4D97-AF65-F5344CB8AC3E}">
        <p14:creationId xmlns:p14="http://schemas.microsoft.com/office/powerpoint/2010/main" val="350658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FA0B88-626C-47DD-B69C-DE1DC30E7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622" y="3428999"/>
            <a:ext cx="4171682" cy="306027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Century751 SeBd BT" pitchFamily="2" charset="0"/>
              </a:rPr>
              <a:t>“Quando ele nasceu eu pedi para a médica tirar aquele menino de perto de mim.”</a:t>
            </a:r>
            <a:endParaRPr lang="pt-BR" dirty="0">
              <a:latin typeface="Century751 SeBd BT" pitchFamily="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6FC9279-B254-400E-9EE2-9EC3C48D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71" y="1387852"/>
            <a:ext cx="4841384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QUAIS OS RELATOS </a:t>
            </a:r>
            <a:r>
              <a:rPr lang="pt-BR" dirty="0" smtClean="0">
                <a:latin typeface="Franklin Gothic Demi Cond" panose="020B0706030402020204" pitchFamily="34" charset="0"/>
              </a:rPr>
              <a:t/>
            </a:r>
            <a:br>
              <a:rPr lang="pt-BR" dirty="0" smtClean="0">
                <a:latin typeface="Franklin Gothic Demi Cond" panose="020B0706030402020204" pitchFamily="34" charset="0"/>
              </a:rPr>
            </a:br>
            <a:r>
              <a:rPr lang="pt-BR" dirty="0" smtClean="0">
                <a:latin typeface="Franklin Gothic Demi Cond" panose="020B0706030402020204" pitchFamily="34" charset="0"/>
              </a:rPr>
              <a:t>MAIS </a:t>
            </a:r>
            <a:r>
              <a:rPr lang="pt-BR" dirty="0">
                <a:latin typeface="Franklin Gothic Demi Cond" panose="020B0706030402020204" pitchFamily="34" charset="0"/>
              </a:rPr>
              <a:t>FREQUENTES: </a:t>
            </a:r>
          </a:p>
        </p:txBody>
      </p:sp>
    </p:spTree>
    <p:extLst>
      <p:ext uri="{BB962C8B-B14F-4D97-AF65-F5344CB8AC3E}">
        <p14:creationId xmlns:p14="http://schemas.microsoft.com/office/powerpoint/2010/main" val="329516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770942-3E7B-437E-B2D0-821B89AA6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5" y="1709531"/>
            <a:ext cx="3611217" cy="36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imagem pode conter: 4 pessoas, pessoas sorrindo, pessoas em pÃ©">
            <a:extLst>
              <a:ext uri="{FF2B5EF4-FFF2-40B4-BE49-F238E27FC236}">
                <a16:creationId xmlns:a16="http://schemas.microsoft.com/office/drawing/2014/main" id="{77657D88-EA4C-44C0-9481-5EC9DA04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93" y="1757293"/>
            <a:ext cx="2864404" cy="35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imagem pode conter: 3 pessoas, pessoas sorrindo">
            <a:extLst>
              <a:ext uri="{FF2B5EF4-FFF2-40B4-BE49-F238E27FC236}">
                <a16:creationId xmlns:a16="http://schemas.microsoft.com/office/drawing/2014/main" id="{35E1028A-A52F-4B39-A966-D2E0FFB1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0972" y="1757293"/>
            <a:ext cx="3563455" cy="35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99252" y="5668331"/>
            <a:ext cx="9045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Franklin Gothic Book" panose="020B0503020102020204" pitchFamily="34" charset="0"/>
              </a:rPr>
              <a:t>Deputada Federal Aline Gurgel, Coordenadora da Região Norte da Frente Parlamentar Mista da Primeira Infância</a:t>
            </a:r>
            <a:endParaRPr lang="pt-BR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1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6C57D-7883-4CD5-BDF5-FE828C15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10" y="991161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latin typeface="Franklin Gothic Demi Cond" panose="020B0706030402020204" pitchFamily="34" charset="0"/>
              </a:rPr>
              <a:t>Relatos de experiências em Boas Práticas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9C02A-05F7-45A2-9454-10CC750F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116" y="19944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r">
              <a:lnSpc>
                <a:spcPct val="100000"/>
              </a:lnSpc>
              <a:buNone/>
            </a:pPr>
            <a:r>
              <a:rPr lang="pt-BR" sz="4000" b="1" dirty="0"/>
              <a:t>                                        </a:t>
            </a:r>
            <a:r>
              <a:rPr lang="pt-BR" sz="4000" b="1" dirty="0">
                <a:latin typeface="Franklin Gothic Book" panose="020B0503020102020204" pitchFamily="34" charset="0"/>
              </a:rPr>
              <a:t>Programa de Orientação Psicológica e </a:t>
            </a:r>
            <a:r>
              <a:rPr lang="pt-BR" sz="4000" b="1" dirty="0" smtClean="0">
                <a:latin typeface="Franklin Gothic Book" panose="020B0503020102020204" pitchFamily="34" charset="0"/>
              </a:rPr>
              <a:t>Social “boa </a:t>
            </a:r>
            <a:r>
              <a:rPr lang="pt-BR" sz="4000" b="1" dirty="0">
                <a:latin typeface="Franklin Gothic Book" panose="020B0503020102020204" pitchFamily="34" charset="0"/>
              </a:rPr>
              <a:t>Mãe”</a:t>
            </a:r>
          </a:p>
          <a:p>
            <a:pPr marL="0" indent="0" algn="r">
              <a:buNone/>
            </a:pPr>
            <a:endParaRPr lang="pt-BR" b="1" dirty="0" smtClean="0"/>
          </a:p>
          <a:p>
            <a:pPr marL="0" indent="0" algn="r">
              <a:buNone/>
            </a:pPr>
            <a:r>
              <a:rPr lang="pt-BR" b="1" dirty="0" smtClean="0">
                <a:latin typeface="Franklin Gothic Book" panose="020B0503020102020204" pitchFamily="34" charset="0"/>
              </a:rPr>
              <a:t>Deputada </a:t>
            </a:r>
            <a:r>
              <a:rPr lang="pt-BR" b="1" dirty="0">
                <a:latin typeface="Franklin Gothic Book" panose="020B0503020102020204" pitchFamily="34" charset="0"/>
              </a:rPr>
              <a:t>Federal Aline Gurgel</a:t>
            </a:r>
          </a:p>
        </p:txBody>
      </p:sp>
      <p:pic>
        <p:nvPicPr>
          <p:cNvPr id="4" name="Picture 4" descr="A imagem pode conter: 1 pessoa, sorrindo">
            <a:extLst>
              <a:ext uri="{FF2B5EF4-FFF2-40B4-BE49-F238E27FC236}">
                <a16:creationId xmlns:a16="http://schemas.microsoft.com/office/drawing/2014/main" id="{DBACCA49-90D9-4FDE-91D4-DD71E214A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4" y="2168990"/>
            <a:ext cx="348389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5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5F4A4-74E1-4D06-8F00-9D9D488E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70" y="885629"/>
            <a:ext cx="10515600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O inicio do Projeto: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55BB64-7B2F-4E7F-9D57-D6538FC2B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1974618"/>
            <a:ext cx="5590587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BR" i="1" dirty="0">
                <a:latin typeface="Century751 SeBd BT" pitchFamily="2" charset="0"/>
              </a:rPr>
              <a:t>Ao ser eleita Vereadora em 2013 , no município de Macapá instalei o Projeto </a:t>
            </a:r>
            <a:r>
              <a:rPr lang="pt-BR" i="1" dirty="0" smtClean="0">
                <a:latin typeface="Century751 SeBd BT" pitchFamily="2" charset="0"/>
              </a:rPr>
              <a:t>“vereadora na </a:t>
            </a:r>
            <a:r>
              <a:rPr lang="pt-BR" i="1" dirty="0">
                <a:latin typeface="Century751 SeBd BT" pitchFamily="2" charset="0"/>
              </a:rPr>
              <a:t>Comunidade”. Minhas fontes para o mandato eram colhidas na comunidade e devolvidas na forma de projetos de  Lei </a:t>
            </a:r>
            <a:r>
              <a:rPr lang="pt-BR" i="1" dirty="0" smtClean="0">
                <a:latin typeface="Century751 SeBd BT" pitchFamily="2" charset="0"/>
              </a:rPr>
              <a:t>efetivos. </a:t>
            </a:r>
            <a:endParaRPr lang="pt-BR" i="1" dirty="0">
              <a:latin typeface="Century751 SeBd BT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i="1" dirty="0">
              <a:latin typeface="Century751 SeBd BT" pitchFamily="2" charset="0"/>
            </a:endParaRPr>
          </a:p>
        </p:txBody>
      </p:sp>
      <p:pic>
        <p:nvPicPr>
          <p:cNvPr id="5" name="Picture 4" descr="A imagem pode conter: 4 pessoas, texto">
            <a:extLst>
              <a:ext uri="{FF2B5EF4-FFF2-40B4-BE49-F238E27FC236}">
                <a16:creationId xmlns:a16="http://schemas.microsoft.com/office/drawing/2014/main" id="{791CEC53-6619-4234-9097-AA1C142A073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19" y="1974618"/>
            <a:ext cx="486296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7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B3123-0FE1-4160-8A55-FC617B5C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426"/>
            <a:ext cx="10515600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O inicio do Projeto 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D265CF-8B9A-4F80-83C6-4DEC2AE9F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7648" y="2486806"/>
            <a:ext cx="5737860" cy="246502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dirty="0" smtClean="0">
                <a:latin typeface="Franklin Gothic Book" panose="020B0503020102020204" pitchFamily="34" charset="0"/>
              </a:rPr>
              <a:t>O </a:t>
            </a:r>
            <a:r>
              <a:rPr lang="pt-BR" dirty="0">
                <a:latin typeface="Franklin Gothic Book" panose="020B0503020102020204" pitchFamily="34" charset="0"/>
              </a:rPr>
              <a:t>projeto vereadora na comunidade rendeu o “premio de melhor vereadora do Brasil”. Mas acima de </a:t>
            </a:r>
            <a:r>
              <a:rPr lang="pt-BR" dirty="0" smtClean="0">
                <a:latin typeface="Franklin Gothic Book" panose="020B0503020102020204" pitchFamily="34" charset="0"/>
              </a:rPr>
              <a:t>tudo, </a:t>
            </a:r>
            <a:r>
              <a:rPr lang="pt-BR" dirty="0">
                <a:latin typeface="Franklin Gothic Book" panose="020B0503020102020204" pitchFamily="34" charset="0"/>
              </a:rPr>
              <a:t>rendeu um trabalho na e para a comunidade. </a:t>
            </a:r>
          </a:p>
        </p:txBody>
      </p:sp>
      <p:pic>
        <p:nvPicPr>
          <p:cNvPr id="7170" name="Picture 2" descr="A imagem pode conter: 1 pessoa, sorrindo">
            <a:extLst>
              <a:ext uri="{FF2B5EF4-FFF2-40B4-BE49-F238E27FC236}">
                <a16:creationId xmlns:a16="http://schemas.microsoft.com/office/drawing/2014/main" id="{1F257A0C-D710-4B71-84E4-54AAA625AC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1962138"/>
            <a:ext cx="435133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5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C7F6A-108F-4CE5-94D6-AD9513DD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29359"/>
            <a:ext cx="10515600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Quantas inspirações !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DF9FD0-8625-4174-B137-6952A6C9F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15001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Franklin Gothic Book" panose="020B0503020102020204" pitchFamily="34" charset="0"/>
              </a:rPr>
              <a:t>Ao </a:t>
            </a:r>
            <a:r>
              <a:rPr lang="pt-BR" dirty="0" smtClean="0">
                <a:latin typeface="Franklin Gothic Book" panose="020B0503020102020204" pitchFamily="34" charset="0"/>
              </a:rPr>
              <a:t>caminhar com </a:t>
            </a:r>
            <a:r>
              <a:rPr lang="pt-BR" dirty="0">
                <a:latin typeface="Franklin Gothic Book" panose="020B0503020102020204" pitchFamily="34" charset="0"/>
              </a:rPr>
              <a:t>a </a:t>
            </a:r>
            <a:r>
              <a:rPr lang="pt-BR" dirty="0" smtClean="0">
                <a:latin typeface="Franklin Gothic Book" panose="020B0503020102020204" pitchFamily="34" charset="0"/>
              </a:rPr>
              <a:t>comunidade, </a:t>
            </a:r>
            <a:r>
              <a:rPr lang="pt-BR" dirty="0">
                <a:latin typeface="Franklin Gothic Book" panose="020B0503020102020204" pitchFamily="34" charset="0"/>
              </a:rPr>
              <a:t>conheci muitas mulheres de historias singulares .</a:t>
            </a:r>
          </a:p>
          <a:p>
            <a:pPr marL="0" indent="0">
              <a:buNone/>
            </a:pPr>
            <a:r>
              <a:rPr lang="pt-BR" dirty="0">
                <a:latin typeface="Franklin Gothic Book" panose="020B0503020102020204" pitchFamily="34" charset="0"/>
              </a:rPr>
              <a:t>Muitas historias se </a:t>
            </a:r>
            <a:r>
              <a:rPr lang="pt-BR" dirty="0" smtClean="0">
                <a:latin typeface="Franklin Gothic Book" panose="020B0503020102020204" pitchFamily="34" charset="0"/>
              </a:rPr>
              <a:t>repetiam- </a:t>
            </a:r>
            <a:r>
              <a:rPr lang="pt-BR" dirty="0">
                <a:latin typeface="Franklin Gothic Book" panose="020B0503020102020204" pitchFamily="34" charset="0"/>
              </a:rPr>
              <a:t>uma gravidez </a:t>
            </a:r>
            <a:r>
              <a:rPr lang="pt-BR" dirty="0" smtClean="0">
                <a:latin typeface="Franklin Gothic Book" panose="020B0503020102020204" pitchFamily="34" charset="0"/>
              </a:rPr>
              <a:t>inesperada!</a:t>
            </a:r>
            <a:endParaRPr lang="pt-BR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Franklin Gothic Book" panose="020B0503020102020204" pitchFamily="34" charset="0"/>
              </a:rPr>
              <a:t>Muitas se assemelhavam a minha historia de </a:t>
            </a:r>
            <a:r>
              <a:rPr lang="pt-BR" dirty="0" smtClean="0">
                <a:latin typeface="Franklin Gothic Book" panose="020B0503020102020204" pitchFamily="34" charset="0"/>
              </a:rPr>
              <a:t>vida.</a:t>
            </a:r>
            <a:endParaRPr lang="pt-BR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Franklin Gothic Book" panose="020B0503020102020204" pitchFamily="34" charset="0"/>
              </a:rPr>
              <a:t>Muitas mulheres, muitos </a:t>
            </a:r>
            <a:r>
              <a:rPr lang="pt-BR" dirty="0">
                <a:latin typeface="Franklin Gothic Book" panose="020B0503020102020204" pitchFamily="34" charset="0"/>
              </a:rPr>
              <a:t>encontros e muitas </a:t>
            </a:r>
            <a:r>
              <a:rPr lang="pt-BR" dirty="0" smtClean="0">
                <a:latin typeface="Franklin Gothic Book" panose="020B0503020102020204" pitchFamily="34" charset="0"/>
              </a:rPr>
              <a:t>historias!</a:t>
            </a:r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A imagem pode conter: 4 pessoas, pessoas sorrindo, listras e crianÃ§a">
            <a:extLst>
              <a:ext uri="{FF2B5EF4-FFF2-40B4-BE49-F238E27FC236}">
                <a16:creationId xmlns:a16="http://schemas.microsoft.com/office/drawing/2014/main" id="{F32D403C-33FB-4632-B7EF-7A4CD946DA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7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40F5F-A499-4613-B36C-F4E694C7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3" y="787156"/>
            <a:ext cx="10515600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E foram muitas </a:t>
            </a:r>
            <a:r>
              <a:rPr lang="pt-BR" dirty="0" smtClean="0">
                <a:latin typeface="Franklin Gothic Demi Cond" panose="020B0706030402020204" pitchFamily="34" charset="0"/>
              </a:rPr>
              <a:t>inspirações!</a:t>
            </a:r>
            <a:endParaRPr lang="pt-BR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2" descr="A imagem pode conter: 1 pessoa, sentado e sapatos">
            <a:extLst>
              <a:ext uri="{FF2B5EF4-FFF2-40B4-BE49-F238E27FC236}">
                <a16:creationId xmlns:a16="http://schemas.microsoft.com/office/drawing/2014/main" id="{85E018D9-7B0E-4EA8-95E4-DB6056CCE0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01" y="1938744"/>
            <a:ext cx="4077483" cy="466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imagem pode conter: 5 pessoas, pessoas sorrindo, atividades ao ar livre">
            <a:extLst>
              <a:ext uri="{FF2B5EF4-FFF2-40B4-BE49-F238E27FC236}">
                <a16:creationId xmlns:a16="http://schemas.microsoft.com/office/drawing/2014/main" id="{585EA5CC-08B8-4403-A972-FE9DF0560A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05" y="1938744"/>
            <a:ext cx="4599810" cy="466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0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549362-13BF-43AB-87A1-858B49A5F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Franklin Gothic Book" panose="020B0503020102020204" pitchFamily="34" charset="0"/>
              </a:rPr>
              <a:t>Cada mulher que eu encontrava, me </a:t>
            </a:r>
            <a:r>
              <a:rPr lang="pt-BR" dirty="0" smtClean="0">
                <a:latin typeface="Franklin Gothic Book" panose="020B0503020102020204" pitchFamily="34" charset="0"/>
              </a:rPr>
              <a:t>inspirava, encantava, </a:t>
            </a:r>
            <a:r>
              <a:rPr lang="pt-BR" dirty="0">
                <a:latin typeface="Franklin Gothic Book" panose="020B0503020102020204" pitchFamily="34" charset="0"/>
              </a:rPr>
              <a:t>mas instigava acima de </a:t>
            </a:r>
            <a:r>
              <a:rPr lang="pt-BR" dirty="0" smtClean="0">
                <a:latin typeface="Franklin Gothic Book" panose="020B0503020102020204" pitchFamily="34" charset="0"/>
              </a:rPr>
              <a:t>tudo, </a:t>
            </a:r>
            <a:r>
              <a:rPr lang="pt-BR" dirty="0">
                <a:latin typeface="Franklin Gothic Book" panose="020B0503020102020204" pitchFamily="34" charset="0"/>
              </a:rPr>
              <a:t>o meu papel de vereadora a época .</a:t>
            </a:r>
          </a:p>
          <a:p>
            <a:pPr marL="0" indent="0" algn="just">
              <a:buNone/>
            </a:pPr>
            <a:endParaRPr lang="pt-BR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Franklin Gothic Book" panose="020B0503020102020204" pitchFamily="34" charset="0"/>
              </a:rPr>
              <a:t>E assim,  encontro   inspirações para  o projeto </a:t>
            </a:r>
            <a:r>
              <a:rPr lang="pt-BR" dirty="0" smtClean="0">
                <a:latin typeface="Franklin Gothic Book" panose="020B0503020102020204" pitchFamily="34" charset="0"/>
              </a:rPr>
              <a:t>“</a:t>
            </a:r>
            <a:r>
              <a:rPr lang="pt-BR" b="1" dirty="0" smtClean="0">
                <a:latin typeface="Franklin Gothic Book" panose="020B0503020102020204" pitchFamily="34" charset="0"/>
              </a:rPr>
              <a:t>Boa </a:t>
            </a:r>
            <a:r>
              <a:rPr lang="pt-BR" b="1" dirty="0">
                <a:latin typeface="Franklin Gothic Book" panose="020B0503020102020204" pitchFamily="34" charset="0"/>
              </a:rPr>
              <a:t>Mãe</a:t>
            </a:r>
            <a:r>
              <a:rPr lang="pt-BR" dirty="0" smtClean="0">
                <a:latin typeface="Franklin Gothic Book" panose="020B0503020102020204" pitchFamily="34" charset="0"/>
              </a:rPr>
              <a:t>”!</a:t>
            </a:r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2" descr="A imagem pode conter: 3 pessoas, pessoas sorrindo, pessoas em pÃ©">
            <a:extLst>
              <a:ext uri="{FF2B5EF4-FFF2-40B4-BE49-F238E27FC236}">
                <a16:creationId xmlns:a16="http://schemas.microsoft.com/office/drawing/2014/main" id="{733DEB42-38E0-421B-89EF-D36A1DDF68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5181600" cy="435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6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27BF5-B992-453D-A3B4-BC899737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98" y="759020"/>
            <a:ext cx="11456963" cy="1325563"/>
          </a:xfrm>
        </p:spPr>
        <p:txBody>
          <a:bodyPr/>
          <a:lstStyle/>
          <a:p>
            <a:r>
              <a:rPr lang="pt-BR" dirty="0">
                <a:latin typeface="Franklin Gothic Demi Cond" panose="020B0706030402020204" pitchFamily="34" charset="0"/>
              </a:rPr>
              <a:t>Surgem a proposta de Lei nº 101 ,  em 23/08/2013:</a:t>
            </a:r>
          </a:p>
        </p:txBody>
      </p:sp>
      <p:pic>
        <p:nvPicPr>
          <p:cNvPr id="4098" name="Picture 2" descr="A imagem pode conter: 1 pessoa, sorrindo">
            <a:extLst>
              <a:ext uri="{FF2B5EF4-FFF2-40B4-BE49-F238E27FC236}">
                <a16:creationId xmlns:a16="http://schemas.microsoft.com/office/drawing/2014/main" id="{C747354C-114F-4D16-8563-8D12E5DF41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1" y="1943906"/>
            <a:ext cx="4352778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8C9CA13-A79F-4620-B5D3-E2F3129D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7162" y="2030877"/>
            <a:ext cx="5764665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Franklin Gothic Book" panose="020B0503020102020204" pitchFamily="34" charset="0"/>
              </a:rPr>
              <a:t>“Art.1º - Fica </a:t>
            </a:r>
            <a:r>
              <a:rPr lang="pt-BR" dirty="0" smtClean="0">
                <a:latin typeface="Franklin Gothic Book" panose="020B0503020102020204" pitchFamily="34" charset="0"/>
              </a:rPr>
              <a:t>instituído, </a:t>
            </a:r>
            <a:r>
              <a:rPr lang="pt-BR" dirty="0">
                <a:latin typeface="Franklin Gothic Book" panose="020B0503020102020204" pitchFamily="34" charset="0"/>
              </a:rPr>
              <a:t>no âmbito do município de </a:t>
            </a:r>
            <a:r>
              <a:rPr lang="pt-BR" dirty="0" smtClean="0">
                <a:latin typeface="Franklin Gothic Book" panose="020B0503020102020204" pitchFamily="34" charset="0"/>
              </a:rPr>
              <a:t>Macapá, </a:t>
            </a:r>
            <a:r>
              <a:rPr lang="pt-BR" dirty="0">
                <a:latin typeface="Franklin Gothic Book" panose="020B0503020102020204" pitchFamily="34" charset="0"/>
              </a:rPr>
              <a:t>o Programa de orientação Psicológica e Social </a:t>
            </a:r>
            <a:r>
              <a:rPr lang="pt-BR" dirty="0" smtClean="0">
                <a:latin typeface="Franklin Gothic Book" panose="020B0503020102020204" pitchFamily="34" charset="0"/>
              </a:rPr>
              <a:t>“Boa </a:t>
            </a:r>
            <a:r>
              <a:rPr lang="pt-BR" dirty="0">
                <a:latin typeface="Franklin Gothic Book" panose="020B0503020102020204" pitchFamily="34" charset="0"/>
              </a:rPr>
              <a:t>Mãe”, com o objetivo de evitar maus tratos e abandono dos filhos em idade vulnerável.”</a:t>
            </a:r>
          </a:p>
        </p:txBody>
      </p:sp>
    </p:spTree>
    <p:extLst>
      <p:ext uri="{BB962C8B-B14F-4D97-AF65-F5344CB8AC3E}">
        <p14:creationId xmlns:p14="http://schemas.microsoft.com/office/powerpoint/2010/main" val="581219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377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Century751 SeBd BT</vt:lpstr>
      <vt:lpstr>Franklin Gothic Book</vt:lpstr>
      <vt:lpstr>Franklin Gothic Demi Cond</vt:lpstr>
      <vt:lpstr>Tema do Office</vt:lpstr>
      <vt:lpstr>Apresentação do PowerPoint</vt:lpstr>
      <vt:lpstr>Apresentação do PowerPoint</vt:lpstr>
      <vt:lpstr>Relatos de experiências em Boas Práticas </vt:lpstr>
      <vt:lpstr>O inicio do Projeto:</vt:lpstr>
      <vt:lpstr>O inicio do Projeto :</vt:lpstr>
      <vt:lpstr>Quantas inspirações !</vt:lpstr>
      <vt:lpstr>E foram muitas inspirações!</vt:lpstr>
      <vt:lpstr>Apresentação do PowerPoint</vt:lpstr>
      <vt:lpstr>Surgem a proposta de Lei nº 101 ,  em 23/08/2013:</vt:lpstr>
      <vt:lpstr>Qual o contexto ESTATISTICO ATUAL:</vt:lpstr>
      <vt:lpstr>Principais motivos alegados durante a pesquisa:</vt:lpstr>
      <vt:lpstr>QUAIS OS RELATOS  MAIS FREQUENTES: </vt:lpstr>
      <vt:lpstr>QUAIS OS RELATOS  MAIS FREQUENTES: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Margareth</dc:creator>
  <cp:lastModifiedBy>Marcelo Fabiano Rodrigues Gomes</cp:lastModifiedBy>
  <cp:revision>53</cp:revision>
  <dcterms:created xsi:type="dcterms:W3CDTF">2019-09-16T00:09:37Z</dcterms:created>
  <dcterms:modified xsi:type="dcterms:W3CDTF">2019-10-24T18:29:20Z</dcterms:modified>
</cp:coreProperties>
</file>