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9" r:id="rId3"/>
    <p:sldId id="266" r:id="rId4"/>
    <p:sldId id="268" r:id="rId5"/>
    <p:sldId id="259" r:id="rId6"/>
    <p:sldId id="260" r:id="rId7"/>
    <p:sldId id="263" r:id="rId8"/>
    <p:sldId id="264" r:id="rId9"/>
    <p:sldId id="265" r:id="rId10"/>
    <p:sldId id="261" r:id="rId11"/>
    <p:sldId id="267"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B2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édio 2 - Ênfas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91" d="100"/>
          <a:sy n="91" d="100"/>
        </p:scale>
        <p:origin x="91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7FE1A2-5ABF-4BDE-9C29-AF20CF774DCF}" type="doc">
      <dgm:prSet loTypeId="urn:microsoft.com/office/officeart/2005/8/layout/list1" loCatId="list" qsTypeId="urn:microsoft.com/office/officeart/2005/8/quickstyle/simple1" qsCatId="simple" csTypeId="urn:microsoft.com/office/officeart/2005/8/colors/accent6_5" csCatId="accent6" phldr="1"/>
      <dgm:spPr/>
      <dgm:t>
        <a:bodyPr/>
        <a:lstStyle/>
        <a:p>
          <a:endParaRPr lang="pt-BR"/>
        </a:p>
      </dgm:t>
    </dgm:pt>
    <dgm:pt modelId="{E24E04CA-7661-400C-AC35-633856E4FACE}">
      <dgm:prSet phldrT="[Texto]"/>
      <dgm:spPr/>
      <dgm:t>
        <a:bodyPr/>
        <a:lstStyle/>
        <a:p>
          <a:r>
            <a:rPr lang="pt-BR" dirty="0" smtClean="0"/>
            <a:t>CRFB/88</a:t>
          </a:r>
          <a:endParaRPr lang="pt-BR" dirty="0"/>
        </a:p>
      </dgm:t>
    </dgm:pt>
    <dgm:pt modelId="{9D149743-BF2B-4861-889D-021802077D9A}" type="parTrans" cxnId="{C1AD06EC-55D8-4C3C-9AE0-F8B5E536CC4A}">
      <dgm:prSet/>
      <dgm:spPr/>
      <dgm:t>
        <a:bodyPr/>
        <a:lstStyle/>
        <a:p>
          <a:endParaRPr lang="pt-BR"/>
        </a:p>
      </dgm:t>
    </dgm:pt>
    <dgm:pt modelId="{598383E7-5C01-49E5-ABF2-50A07C71B6C5}" type="sibTrans" cxnId="{C1AD06EC-55D8-4C3C-9AE0-F8B5E536CC4A}">
      <dgm:prSet/>
      <dgm:spPr/>
      <dgm:t>
        <a:bodyPr/>
        <a:lstStyle/>
        <a:p>
          <a:endParaRPr lang="pt-BR"/>
        </a:p>
      </dgm:t>
    </dgm:pt>
    <dgm:pt modelId="{FE5BA2DF-CE91-4F76-B5D8-BD4E68B28785}">
      <dgm:prSet phldrT="[Texto]"/>
      <dgm:spPr/>
      <dgm:t>
        <a:bodyPr/>
        <a:lstStyle/>
        <a:p>
          <a:r>
            <a:rPr lang="pt-BR" dirty="0" smtClean="0"/>
            <a:t>ECA</a:t>
          </a:r>
          <a:endParaRPr lang="pt-BR" dirty="0"/>
        </a:p>
      </dgm:t>
    </dgm:pt>
    <dgm:pt modelId="{9D31E671-C40E-43E7-A94C-6B2417E6E6D1}" type="parTrans" cxnId="{93F81687-E5BF-4249-ADCC-454070317025}">
      <dgm:prSet/>
      <dgm:spPr/>
      <dgm:t>
        <a:bodyPr/>
        <a:lstStyle/>
        <a:p>
          <a:endParaRPr lang="pt-BR"/>
        </a:p>
      </dgm:t>
    </dgm:pt>
    <dgm:pt modelId="{B96360AB-8CFD-4431-A9EA-1E9F75AA8D7A}" type="sibTrans" cxnId="{93F81687-E5BF-4249-ADCC-454070317025}">
      <dgm:prSet/>
      <dgm:spPr/>
      <dgm:t>
        <a:bodyPr/>
        <a:lstStyle/>
        <a:p>
          <a:endParaRPr lang="pt-BR"/>
        </a:p>
      </dgm:t>
    </dgm:pt>
    <dgm:pt modelId="{2D5B8316-FA6E-4B01-9CF3-5827FAD21143}">
      <dgm:prSet phldrT="[Texto]"/>
      <dgm:spPr/>
      <dgm:t>
        <a:bodyPr/>
        <a:lstStyle/>
        <a:p>
          <a:r>
            <a:rPr lang="pt-BR" dirty="0" smtClean="0"/>
            <a:t>Tipificação (Res.109/2009)</a:t>
          </a:r>
          <a:endParaRPr lang="pt-BR" dirty="0"/>
        </a:p>
      </dgm:t>
    </dgm:pt>
    <dgm:pt modelId="{F3CAE260-DEEB-413F-A5FD-A934CA4E7237}" type="parTrans" cxnId="{449F9DFA-2302-4BA2-A2ED-07E0320CA613}">
      <dgm:prSet/>
      <dgm:spPr/>
      <dgm:t>
        <a:bodyPr/>
        <a:lstStyle/>
        <a:p>
          <a:endParaRPr lang="pt-BR"/>
        </a:p>
      </dgm:t>
    </dgm:pt>
    <dgm:pt modelId="{6870B65B-2FF2-47E1-98C5-04EAD8F3A863}" type="sibTrans" cxnId="{449F9DFA-2302-4BA2-A2ED-07E0320CA613}">
      <dgm:prSet/>
      <dgm:spPr/>
      <dgm:t>
        <a:bodyPr/>
        <a:lstStyle/>
        <a:p>
          <a:endParaRPr lang="pt-BR"/>
        </a:p>
      </dgm:t>
    </dgm:pt>
    <dgm:pt modelId="{1D54C9D0-448E-4D7C-BD78-1D4A1F7E160A}">
      <dgm:prSet/>
      <dgm:spPr/>
      <dgm:t>
        <a:bodyPr/>
        <a:lstStyle/>
        <a:p>
          <a:r>
            <a:rPr lang="pt-BR" dirty="0" smtClean="0"/>
            <a:t>Lei Municipal 19.465/2014</a:t>
          </a:r>
          <a:endParaRPr lang="pt-BR" dirty="0"/>
        </a:p>
      </dgm:t>
    </dgm:pt>
    <dgm:pt modelId="{1E0CD0CC-C6DB-499F-9C7E-58E6FE29DFB9}" type="parTrans" cxnId="{0220E7E9-4D78-4E9B-9B23-33C7D3D57575}">
      <dgm:prSet/>
      <dgm:spPr/>
      <dgm:t>
        <a:bodyPr/>
        <a:lstStyle/>
        <a:p>
          <a:endParaRPr lang="pt-BR"/>
        </a:p>
      </dgm:t>
    </dgm:pt>
    <dgm:pt modelId="{14E54786-BB65-4238-91A5-0A4EABD83118}" type="sibTrans" cxnId="{0220E7E9-4D78-4E9B-9B23-33C7D3D57575}">
      <dgm:prSet/>
      <dgm:spPr/>
      <dgm:t>
        <a:bodyPr/>
        <a:lstStyle/>
        <a:p>
          <a:endParaRPr lang="pt-BR"/>
        </a:p>
      </dgm:t>
    </dgm:pt>
    <dgm:pt modelId="{C508CB51-8ED3-458B-A916-4BD8ECCB8A34}">
      <dgm:prSet/>
      <dgm:spPr/>
      <dgm:t>
        <a:bodyPr/>
        <a:lstStyle/>
        <a:p>
          <a:r>
            <a:rPr lang="pt-BR" dirty="0" smtClean="0"/>
            <a:t>Art.227: </a:t>
          </a:r>
          <a:r>
            <a:rPr lang="pt-BR" b="1" dirty="0" smtClean="0">
              <a:solidFill>
                <a:srgbClr val="FF0000"/>
              </a:solidFill>
            </a:rPr>
            <a:t>Convivência familiar e comunitária</a:t>
          </a:r>
          <a:r>
            <a:rPr lang="pt-BR" dirty="0" smtClean="0"/>
            <a:t>: dever da família, da sociedade e do Estado.</a:t>
          </a:r>
          <a:endParaRPr lang="pt-BR" dirty="0"/>
        </a:p>
      </dgm:t>
    </dgm:pt>
    <dgm:pt modelId="{3A22BAD3-2207-46C1-BA99-73BAC0CC0798}" type="parTrans" cxnId="{6B5FB36F-6C23-45E4-93FE-9B4DC19EAA69}">
      <dgm:prSet/>
      <dgm:spPr/>
      <dgm:t>
        <a:bodyPr/>
        <a:lstStyle/>
        <a:p>
          <a:endParaRPr lang="pt-BR"/>
        </a:p>
      </dgm:t>
    </dgm:pt>
    <dgm:pt modelId="{E93A1B00-7A6C-4527-B083-361EC53F3FC9}" type="sibTrans" cxnId="{6B5FB36F-6C23-45E4-93FE-9B4DC19EAA69}">
      <dgm:prSet/>
      <dgm:spPr/>
      <dgm:t>
        <a:bodyPr/>
        <a:lstStyle/>
        <a:p>
          <a:endParaRPr lang="pt-BR"/>
        </a:p>
      </dgm:t>
    </dgm:pt>
    <dgm:pt modelId="{5908E46E-BFD4-4B65-89D2-C08AD86347C6}">
      <dgm:prSet/>
      <dgm:spPr/>
      <dgm:t>
        <a:bodyPr/>
        <a:lstStyle/>
        <a:p>
          <a:pPr algn="just"/>
          <a:r>
            <a:rPr lang="pt-BR" dirty="0" smtClean="0"/>
            <a:t>Acolhimento institucional (relações mais próximas ao </a:t>
          </a:r>
          <a:r>
            <a:rPr lang="pt-BR" b="1" dirty="0" smtClean="0">
              <a:solidFill>
                <a:srgbClr val="FF0000"/>
              </a:solidFill>
            </a:rPr>
            <a:t>ambiente familiar</a:t>
          </a:r>
          <a:r>
            <a:rPr lang="pt-BR" dirty="0" smtClean="0"/>
            <a:t>) e Acolhimento familiar</a:t>
          </a:r>
          <a:endParaRPr lang="pt-BR" dirty="0"/>
        </a:p>
      </dgm:t>
    </dgm:pt>
    <dgm:pt modelId="{FC78F4E6-7A16-4BA5-A93A-F500010D24DD}" type="parTrans" cxnId="{B8261841-ADAD-49E7-ADF8-DEC481233AD4}">
      <dgm:prSet/>
      <dgm:spPr/>
      <dgm:t>
        <a:bodyPr/>
        <a:lstStyle/>
        <a:p>
          <a:endParaRPr lang="pt-BR"/>
        </a:p>
      </dgm:t>
    </dgm:pt>
    <dgm:pt modelId="{BE76B868-3E73-49DA-876B-6EF89759A305}" type="sibTrans" cxnId="{B8261841-ADAD-49E7-ADF8-DEC481233AD4}">
      <dgm:prSet/>
      <dgm:spPr/>
      <dgm:t>
        <a:bodyPr/>
        <a:lstStyle/>
        <a:p>
          <a:endParaRPr lang="pt-BR"/>
        </a:p>
      </dgm:t>
    </dgm:pt>
    <dgm:pt modelId="{CBDC9634-66A7-47AE-8C6A-65A11C309A99}">
      <dgm:prSet/>
      <dgm:spPr/>
      <dgm:t>
        <a:bodyPr/>
        <a:lstStyle/>
        <a:p>
          <a:pPr algn="just"/>
          <a:r>
            <a:rPr lang="pt-BR" dirty="0" smtClean="0"/>
            <a:t>Direito à </a:t>
          </a:r>
          <a:r>
            <a:rPr lang="pt-BR" b="1" dirty="0" smtClean="0">
              <a:solidFill>
                <a:srgbClr val="FF0000"/>
              </a:solidFill>
            </a:rPr>
            <a:t>convivência familiar e comunitária </a:t>
          </a:r>
          <a:r>
            <a:rPr lang="pt-BR" dirty="0" smtClean="0"/>
            <a:t>em ambiente garantidor do desenvolvimento integral da criança e adolescente;</a:t>
          </a:r>
          <a:endParaRPr lang="pt-BR" dirty="0"/>
        </a:p>
      </dgm:t>
    </dgm:pt>
    <dgm:pt modelId="{F4EB1D22-CE61-4BB1-B208-4F55E25CF703}" type="parTrans" cxnId="{50553B22-833E-4468-B326-0127F8821DAB}">
      <dgm:prSet/>
      <dgm:spPr/>
      <dgm:t>
        <a:bodyPr/>
        <a:lstStyle/>
        <a:p>
          <a:endParaRPr lang="pt-BR"/>
        </a:p>
      </dgm:t>
    </dgm:pt>
    <dgm:pt modelId="{D120B2BD-3632-44C0-B36B-B01A6048D598}" type="sibTrans" cxnId="{50553B22-833E-4468-B326-0127F8821DAB}">
      <dgm:prSet/>
      <dgm:spPr/>
      <dgm:t>
        <a:bodyPr/>
        <a:lstStyle/>
        <a:p>
          <a:endParaRPr lang="pt-BR"/>
        </a:p>
      </dgm:t>
    </dgm:pt>
    <dgm:pt modelId="{6EF29FF6-7466-4F4B-A86E-B70EC924A26A}">
      <dgm:prSet/>
      <dgm:spPr/>
      <dgm:t>
        <a:bodyPr/>
        <a:lstStyle/>
        <a:p>
          <a:pPr algn="just"/>
          <a:r>
            <a:rPr lang="pt-BR" dirty="0" smtClean="0"/>
            <a:t>Art.34: “A União apoiará a implementação de serviços de acolhimento em família acolhedora  como política pública.”</a:t>
          </a:r>
          <a:endParaRPr lang="pt-BR" dirty="0"/>
        </a:p>
      </dgm:t>
    </dgm:pt>
    <dgm:pt modelId="{28C8A153-0740-4CF4-BDDC-4A93EE3AFC00}" type="parTrans" cxnId="{BCD688CB-AF8A-40A2-88C7-B7FB60435E34}">
      <dgm:prSet/>
      <dgm:spPr/>
      <dgm:t>
        <a:bodyPr/>
        <a:lstStyle/>
        <a:p>
          <a:endParaRPr lang="pt-BR"/>
        </a:p>
      </dgm:t>
    </dgm:pt>
    <dgm:pt modelId="{BBE01B06-9600-4E50-9C5A-0E38A59ED9EA}" type="sibTrans" cxnId="{BCD688CB-AF8A-40A2-88C7-B7FB60435E34}">
      <dgm:prSet/>
      <dgm:spPr/>
      <dgm:t>
        <a:bodyPr/>
        <a:lstStyle/>
        <a:p>
          <a:endParaRPr lang="pt-BR"/>
        </a:p>
      </dgm:t>
    </dgm:pt>
    <dgm:pt modelId="{DA71EA6B-9DD5-4D1F-9A84-218DA07DA2BE}">
      <dgm:prSet/>
      <dgm:spPr/>
      <dgm:t>
        <a:bodyPr/>
        <a:lstStyle/>
        <a:p>
          <a:r>
            <a:rPr lang="pt-BR" dirty="0" smtClean="0"/>
            <a:t>Art.2º, I: O PFA objetiva garantir acolhimento provisório ao usuário, priorizando </a:t>
          </a:r>
          <a:r>
            <a:rPr lang="pt-BR" b="1" dirty="0" smtClean="0">
              <a:solidFill>
                <a:srgbClr val="FF0000"/>
              </a:solidFill>
            </a:rPr>
            <a:t>acolhimento em ambiente familiar e convívio comunitário</a:t>
          </a:r>
          <a:r>
            <a:rPr lang="pt-BR" dirty="0" smtClean="0"/>
            <a:t>.</a:t>
          </a:r>
          <a:endParaRPr lang="pt-BR" dirty="0"/>
        </a:p>
      </dgm:t>
    </dgm:pt>
    <dgm:pt modelId="{6430111A-B1F4-4639-9E3B-ECACB2139AEB}" type="parTrans" cxnId="{9C46C2B5-D0E0-437A-89D7-57DB60C5436C}">
      <dgm:prSet/>
      <dgm:spPr/>
      <dgm:t>
        <a:bodyPr/>
        <a:lstStyle/>
        <a:p>
          <a:endParaRPr lang="pt-BR"/>
        </a:p>
      </dgm:t>
    </dgm:pt>
    <dgm:pt modelId="{5B2E96E0-6DFF-45CF-AF9A-B2604FE92DAC}" type="sibTrans" cxnId="{9C46C2B5-D0E0-437A-89D7-57DB60C5436C}">
      <dgm:prSet/>
      <dgm:spPr/>
      <dgm:t>
        <a:bodyPr/>
        <a:lstStyle/>
        <a:p>
          <a:endParaRPr lang="pt-BR"/>
        </a:p>
      </dgm:t>
    </dgm:pt>
    <dgm:pt modelId="{01FBF361-95F1-4664-8C28-B36C3F603854}" type="pres">
      <dgm:prSet presAssocID="{E27FE1A2-5ABF-4BDE-9C29-AF20CF774DCF}" presName="linear" presStyleCnt="0">
        <dgm:presLayoutVars>
          <dgm:dir/>
          <dgm:animLvl val="lvl"/>
          <dgm:resizeHandles val="exact"/>
        </dgm:presLayoutVars>
      </dgm:prSet>
      <dgm:spPr/>
      <dgm:t>
        <a:bodyPr/>
        <a:lstStyle/>
        <a:p>
          <a:endParaRPr lang="pt-BR"/>
        </a:p>
      </dgm:t>
    </dgm:pt>
    <dgm:pt modelId="{9FE43C9F-91B0-42C1-8D91-52711A772121}" type="pres">
      <dgm:prSet presAssocID="{E24E04CA-7661-400C-AC35-633856E4FACE}" presName="parentLin" presStyleCnt="0"/>
      <dgm:spPr/>
    </dgm:pt>
    <dgm:pt modelId="{AD40BCB8-B71A-4B26-A263-E221A71F4236}" type="pres">
      <dgm:prSet presAssocID="{E24E04CA-7661-400C-AC35-633856E4FACE}" presName="parentLeftMargin" presStyleLbl="node1" presStyleIdx="0" presStyleCnt="4"/>
      <dgm:spPr/>
      <dgm:t>
        <a:bodyPr/>
        <a:lstStyle/>
        <a:p>
          <a:endParaRPr lang="pt-BR"/>
        </a:p>
      </dgm:t>
    </dgm:pt>
    <dgm:pt modelId="{E73EA500-64E0-43A8-8FE6-F3B9A654EE31}" type="pres">
      <dgm:prSet presAssocID="{E24E04CA-7661-400C-AC35-633856E4FACE}" presName="parentText" presStyleLbl="node1" presStyleIdx="0" presStyleCnt="4">
        <dgm:presLayoutVars>
          <dgm:chMax val="0"/>
          <dgm:bulletEnabled val="1"/>
        </dgm:presLayoutVars>
      </dgm:prSet>
      <dgm:spPr/>
      <dgm:t>
        <a:bodyPr/>
        <a:lstStyle/>
        <a:p>
          <a:endParaRPr lang="pt-BR"/>
        </a:p>
      </dgm:t>
    </dgm:pt>
    <dgm:pt modelId="{7D04685C-4232-47A7-9856-FCE0EFB7D466}" type="pres">
      <dgm:prSet presAssocID="{E24E04CA-7661-400C-AC35-633856E4FACE}" presName="negativeSpace" presStyleCnt="0"/>
      <dgm:spPr/>
    </dgm:pt>
    <dgm:pt modelId="{546166D7-D240-4408-92D7-4F1510D7906B}" type="pres">
      <dgm:prSet presAssocID="{E24E04CA-7661-400C-AC35-633856E4FACE}" presName="childText" presStyleLbl="conFgAcc1" presStyleIdx="0" presStyleCnt="4">
        <dgm:presLayoutVars>
          <dgm:bulletEnabled val="1"/>
        </dgm:presLayoutVars>
      </dgm:prSet>
      <dgm:spPr/>
      <dgm:t>
        <a:bodyPr/>
        <a:lstStyle/>
        <a:p>
          <a:endParaRPr lang="pt-BR"/>
        </a:p>
      </dgm:t>
    </dgm:pt>
    <dgm:pt modelId="{630CC2DC-3CE3-4DB0-A43E-C5AEFDE7D505}" type="pres">
      <dgm:prSet presAssocID="{598383E7-5C01-49E5-ABF2-50A07C71B6C5}" presName="spaceBetweenRectangles" presStyleCnt="0"/>
      <dgm:spPr/>
    </dgm:pt>
    <dgm:pt modelId="{6522D331-3776-4E87-BE81-5E309E46FA90}" type="pres">
      <dgm:prSet presAssocID="{FE5BA2DF-CE91-4F76-B5D8-BD4E68B28785}" presName="parentLin" presStyleCnt="0"/>
      <dgm:spPr/>
    </dgm:pt>
    <dgm:pt modelId="{506B3B99-7947-44F3-921C-B61A01B9D736}" type="pres">
      <dgm:prSet presAssocID="{FE5BA2DF-CE91-4F76-B5D8-BD4E68B28785}" presName="parentLeftMargin" presStyleLbl="node1" presStyleIdx="0" presStyleCnt="4"/>
      <dgm:spPr/>
      <dgm:t>
        <a:bodyPr/>
        <a:lstStyle/>
        <a:p>
          <a:endParaRPr lang="pt-BR"/>
        </a:p>
      </dgm:t>
    </dgm:pt>
    <dgm:pt modelId="{C691F417-F3AC-4117-B5F7-BC9AF9360AD9}" type="pres">
      <dgm:prSet presAssocID="{FE5BA2DF-CE91-4F76-B5D8-BD4E68B28785}" presName="parentText" presStyleLbl="node1" presStyleIdx="1" presStyleCnt="4">
        <dgm:presLayoutVars>
          <dgm:chMax val="0"/>
          <dgm:bulletEnabled val="1"/>
        </dgm:presLayoutVars>
      </dgm:prSet>
      <dgm:spPr/>
      <dgm:t>
        <a:bodyPr/>
        <a:lstStyle/>
        <a:p>
          <a:endParaRPr lang="pt-BR"/>
        </a:p>
      </dgm:t>
    </dgm:pt>
    <dgm:pt modelId="{C32C345A-FF00-4581-9061-78B7C7C2F6DC}" type="pres">
      <dgm:prSet presAssocID="{FE5BA2DF-CE91-4F76-B5D8-BD4E68B28785}" presName="negativeSpace" presStyleCnt="0"/>
      <dgm:spPr/>
    </dgm:pt>
    <dgm:pt modelId="{B04EEF5D-5AF2-41B3-BE1D-673C85B50120}" type="pres">
      <dgm:prSet presAssocID="{FE5BA2DF-CE91-4F76-B5D8-BD4E68B28785}" presName="childText" presStyleLbl="conFgAcc1" presStyleIdx="1" presStyleCnt="4">
        <dgm:presLayoutVars>
          <dgm:bulletEnabled val="1"/>
        </dgm:presLayoutVars>
      </dgm:prSet>
      <dgm:spPr/>
      <dgm:t>
        <a:bodyPr/>
        <a:lstStyle/>
        <a:p>
          <a:endParaRPr lang="pt-BR"/>
        </a:p>
      </dgm:t>
    </dgm:pt>
    <dgm:pt modelId="{B31AFE15-F4C1-490A-8FD6-D15A1AF43816}" type="pres">
      <dgm:prSet presAssocID="{B96360AB-8CFD-4431-A9EA-1E9F75AA8D7A}" presName="spaceBetweenRectangles" presStyleCnt="0"/>
      <dgm:spPr/>
    </dgm:pt>
    <dgm:pt modelId="{69B030FA-47F4-4D8E-8FE7-6ABFCF8B0847}" type="pres">
      <dgm:prSet presAssocID="{2D5B8316-FA6E-4B01-9CF3-5827FAD21143}" presName="parentLin" presStyleCnt="0"/>
      <dgm:spPr/>
    </dgm:pt>
    <dgm:pt modelId="{9B7FABD1-BCD4-453E-B866-08DE72609CC6}" type="pres">
      <dgm:prSet presAssocID="{2D5B8316-FA6E-4B01-9CF3-5827FAD21143}" presName="parentLeftMargin" presStyleLbl="node1" presStyleIdx="1" presStyleCnt="4"/>
      <dgm:spPr/>
      <dgm:t>
        <a:bodyPr/>
        <a:lstStyle/>
        <a:p>
          <a:endParaRPr lang="pt-BR"/>
        </a:p>
      </dgm:t>
    </dgm:pt>
    <dgm:pt modelId="{9A2943B8-D25E-4F69-A97D-8686F16F0117}" type="pres">
      <dgm:prSet presAssocID="{2D5B8316-FA6E-4B01-9CF3-5827FAD21143}" presName="parentText" presStyleLbl="node1" presStyleIdx="2" presStyleCnt="4">
        <dgm:presLayoutVars>
          <dgm:chMax val="0"/>
          <dgm:bulletEnabled val="1"/>
        </dgm:presLayoutVars>
      </dgm:prSet>
      <dgm:spPr/>
      <dgm:t>
        <a:bodyPr/>
        <a:lstStyle/>
        <a:p>
          <a:endParaRPr lang="pt-BR"/>
        </a:p>
      </dgm:t>
    </dgm:pt>
    <dgm:pt modelId="{85DA84D2-315A-433E-AAD3-0E75AC404E0E}" type="pres">
      <dgm:prSet presAssocID="{2D5B8316-FA6E-4B01-9CF3-5827FAD21143}" presName="negativeSpace" presStyleCnt="0"/>
      <dgm:spPr/>
    </dgm:pt>
    <dgm:pt modelId="{0AE2512D-BAA9-49E7-9DA7-07D8536B0E62}" type="pres">
      <dgm:prSet presAssocID="{2D5B8316-FA6E-4B01-9CF3-5827FAD21143}" presName="childText" presStyleLbl="conFgAcc1" presStyleIdx="2" presStyleCnt="4">
        <dgm:presLayoutVars>
          <dgm:bulletEnabled val="1"/>
        </dgm:presLayoutVars>
      </dgm:prSet>
      <dgm:spPr/>
      <dgm:t>
        <a:bodyPr/>
        <a:lstStyle/>
        <a:p>
          <a:endParaRPr lang="pt-BR"/>
        </a:p>
      </dgm:t>
    </dgm:pt>
    <dgm:pt modelId="{D22F93BB-92D6-47F2-80CE-D0F8643D04EA}" type="pres">
      <dgm:prSet presAssocID="{6870B65B-2FF2-47E1-98C5-04EAD8F3A863}" presName="spaceBetweenRectangles" presStyleCnt="0"/>
      <dgm:spPr/>
    </dgm:pt>
    <dgm:pt modelId="{F87E99E8-AD2A-419A-B146-D0750B767675}" type="pres">
      <dgm:prSet presAssocID="{1D54C9D0-448E-4D7C-BD78-1D4A1F7E160A}" presName="parentLin" presStyleCnt="0"/>
      <dgm:spPr/>
    </dgm:pt>
    <dgm:pt modelId="{5532F953-F49B-4DA6-BB9B-77AD9EBF2B50}" type="pres">
      <dgm:prSet presAssocID="{1D54C9D0-448E-4D7C-BD78-1D4A1F7E160A}" presName="parentLeftMargin" presStyleLbl="node1" presStyleIdx="2" presStyleCnt="4"/>
      <dgm:spPr/>
      <dgm:t>
        <a:bodyPr/>
        <a:lstStyle/>
        <a:p>
          <a:endParaRPr lang="pt-BR"/>
        </a:p>
      </dgm:t>
    </dgm:pt>
    <dgm:pt modelId="{DBC27949-2CBF-4D9B-94EC-60274E36BE60}" type="pres">
      <dgm:prSet presAssocID="{1D54C9D0-448E-4D7C-BD78-1D4A1F7E160A}" presName="parentText" presStyleLbl="node1" presStyleIdx="3" presStyleCnt="4">
        <dgm:presLayoutVars>
          <dgm:chMax val="0"/>
          <dgm:bulletEnabled val="1"/>
        </dgm:presLayoutVars>
      </dgm:prSet>
      <dgm:spPr/>
      <dgm:t>
        <a:bodyPr/>
        <a:lstStyle/>
        <a:p>
          <a:endParaRPr lang="pt-BR"/>
        </a:p>
      </dgm:t>
    </dgm:pt>
    <dgm:pt modelId="{9D819CF7-8D59-4CAD-969D-4B7B53F31B41}" type="pres">
      <dgm:prSet presAssocID="{1D54C9D0-448E-4D7C-BD78-1D4A1F7E160A}" presName="negativeSpace" presStyleCnt="0"/>
      <dgm:spPr/>
    </dgm:pt>
    <dgm:pt modelId="{33CC76EE-1C7F-4267-8842-45C182EA5812}" type="pres">
      <dgm:prSet presAssocID="{1D54C9D0-448E-4D7C-BD78-1D4A1F7E160A}" presName="childText" presStyleLbl="conFgAcc1" presStyleIdx="3" presStyleCnt="4">
        <dgm:presLayoutVars>
          <dgm:bulletEnabled val="1"/>
        </dgm:presLayoutVars>
      </dgm:prSet>
      <dgm:spPr/>
      <dgm:t>
        <a:bodyPr/>
        <a:lstStyle/>
        <a:p>
          <a:endParaRPr lang="pt-BR"/>
        </a:p>
      </dgm:t>
    </dgm:pt>
  </dgm:ptLst>
  <dgm:cxnLst>
    <dgm:cxn modelId="{F5BFBC19-C70D-430D-AC4F-4D944E089D9E}" type="presOf" srcId="{1D54C9D0-448E-4D7C-BD78-1D4A1F7E160A}" destId="{5532F953-F49B-4DA6-BB9B-77AD9EBF2B50}" srcOrd="0" destOrd="0" presId="urn:microsoft.com/office/officeart/2005/8/layout/list1"/>
    <dgm:cxn modelId="{33E67AFA-CC66-41F1-9990-E6B074252A6E}" type="presOf" srcId="{6EF29FF6-7466-4F4B-A86E-B70EC924A26A}" destId="{B04EEF5D-5AF2-41B3-BE1D-673C85B50120}" srcOrd="0" destOrd="1" presId="urn:microsoft.com/office/officeart/2005/8/layout/list1"/>
    <dgm:cxn modelId="{C876823A-DDF3-4BC9-B17D-A232675E9FFC}" type="presOf" srcId="{5908E46E-BFD4-4B65-89D2-C08AD86347C6}" destId="{0AE2512D-BAA9-49E7-9DA7-07D8536B0E62}" srcOrd="0" destOrd="0" presId="urn:microsoft.com/office/officeart/2005/8/layout/list1"/>
    <dgm:cxn modelId="{50553B22-833E-4468-B326-0127F8821DAB}" srcId="{FE5BA2DF-CE91-4F76-B5D8-BD4E68B28785}" destId="{CBDC9634-66A7-47AE-8C6A-65A11C309A99}" srcOrd="0" destOrd="0" parTransId="{F4EB1D22-CE61-4BB1-B208-4F55E25CF703}" sibTransId="{D120B2BD-3632-44C0-B36B-B01A6048D598}"/>
    <dgm:cxn modelId="{760411EC-D967-4CB1-A07C-5ADBEB99DB34}" type="presOf" srcId="{E27FE1A2-5ABF-4BDE-9C29-AF20CF774DCF}" destId="{01FBF361-95F1-4664-8C28-B36C3F603854}" srcOrd="0" destOrd="0" presId="urn:microsoft.com/office/officeart/2005/8/layout/list1"/>
    <dgm:cxn modelId="{0EAD6D4A-66BD-4018-A925-F4941D7DB6CF}" type="presOf" srcId="{DA71EA6B-9DD5-4D1F-9A84-218DA07DA2BE}" destId="{33CC76EE-1C7F-4267-8842-45C182EA5812}" srcOrd="0" destOrd="0" presId="urn:microsoft.com/office/officeart/2005/8/layout/list1"/>
    <dgm:cxn modelId="{6B5FB36F-6C23-45E4-93FE-9B4DC19EAA69}" srcId="{E24E04CA-7661-400C-AC35-633856E4FACE}" destId="{C508CB51-8ED3-458B-A916-4BD8ECCB8A34}" srcOrd="0" destOrd="0" parTransId="{3A22BAD3-2207-46C1-BA99-73BAC0CC0798}" sibTransId="{E93A1B00-7A6C-4527-B083-361EC53F3FC9}"/>
    <dgm:cxn modelId="{64A66834-3062-422B-8295-01C8C01BE72F}" type="presOf" srcId="{2D5B8316-FA6E-4B01-9CF3-5827FAD21143}" destId="{9A2943B8-D25E-4F69-A97D-8686F16F0117}" srcOrd="1" destOrd="0" presId="urn:microsoft.com/office/officeart/2005/8/layout/list1"/>
    <dgm:cxn modelId="{0220E7E9-4D78-4E9B-9B23-33C7D3D57575}" srcId="{E27FE1A2-5ABF-4BDE-9C29-AF20CF774DCF}" destId="{1D54C9D0-448E-4D7C-BD78-1D4A1F7E160A}" srcOrd="3" destOrd="0" parTransId="{1E0CD0CC-C6DB-499F-9C7E-58E6FE29DFB9}" sibTransId="{14E54786-BB65-4238-91A5-0A4EABD83118}"/>
    <dgm:cxn modelId="{55483DE3-ADE9-46EF-8AA4-0D337D7AF8B5}" type="presOf" srcId="{FE5BA2DF-CE91-4F76-B5D8-BD4E68B28785}" destId="{506B3B99-7947-44F3-921C-B61A01B9D736}" srcOrd="0" destOrd="0" presId="urn:microsoft.com/office/officeart/2005/8/layout/list1"/>
    <dgm:cxn modelId="{BCD688CB-AF8A-40A2-88C7-B7FB60435E34}" srcId="{FE5BA2DF-CE91-4F76-B5D8-BD4E68B28785}" destId="{6EF29FF6-7466-4F4B-A86E-B70EC924A26A}" srcOrd="1" destOrd="0" parTransId="{28C8A153-0740-4CF4-BDDC-4A93EE3AFC00}" sibTransId="{BBE01B06-9600-4E50-9C5A-0E38A59ED9EA}"/>
    <dgm:cxn modelId="{7BA2CA19-9C85-4873-9869-36E8FD760FA0}" type="presOf" srcId="{1D54C9D0-448E-4D7C-BD78-1D4A1F7E160A}" destId="{DBC27949-2CBF-4D9B-94EC-60274E36BE60}" srcOrd="1" destOrd="0" presId="urn:microsoft.com/office/officeart/2005/8/layout/list1"/>
    <dgm:cxn modelId="{C1AD06EC-55D8-4C3C-9AE0-F8B5E536CC4A}" srcId="{E27FE1A2-5ABF-4BDE-9C29-AF20CF774DCF}" destId="{E24E04CA-7661-400C-AC35-633856E4FACE}" srcOrd="0" destOrd="0" parTransId="{9D149743-BF2B-4861-889D-021802077D9A}" sibTransId="{598383E7-5C01-49E5-ABF2-50A07C71B6C5}"/>
    <dgm:cxn modelId="{4F01C8E4-5069-4790-9455-9BC30C697ED6}" type="presOf" srcId="{FE5BA2DF-CE91-4F76-B5D8-BD4E68B28785}" destId="{C691F417-F3AC-4117-B5F7-BC9AF9360AD9}" srcOrd="1" destOrd="0" presId="urn:microsoft.com/office/officeart/2005/8/layout/list1"/>
    <dgm:cxn modelId="{479F3666-3E7C-46F8-98B1-D6E3E404A149}" type="presOf" srcId="{CBDC9634-66A7-47AE-8C6A-65A11C309A99}" destId="{B04EEF5D-5AF2-41B3-BE1D-673C85B50120}" srcOrd="0" destOrd="0" presId="urn:microsoft.com/office/officeart/2005/8/layout/list1"/>
    <dgm:cxn modelId="{E9690B9A-32D2-4E28-A7BC-FF34F8662A9B}" type="presOf" srcId="{C508CB51-8ED3-458B-A916-4BD8ECCB8A34}" destId="{546166D7-D240-4408-92D7-4F1510D7906B}" srcOrd="0" destOrd="0" presId="urn:microsoft.com/office/officeart/2005/8/layout/list1"/>
    <dgm:cxn modelId="{476D5497-E89B-44F0-99CF-3F6513C9BE0A}" type="presOf" srcId="{2D5B8316-FA6E-4B01-9CF3-5827FAD21143}" destId="{9B7FABD1-BCD4-453E-B866-08DE72609CC6}" srcOrd="0" destOrd="0" presId="urn:microsoft.com/office/officeart/2005/8/layout/list1"/>
    <dgm:cxn modelId="{449F9DFA-2302-4BA2-A2ED-07E0320CA613}" srcId="{E27FE1A2-5ABF-4BDE-9C29-AF20CF774DCF}" destId="{2D5B8316-FA6E-4B01-9CF3-5827FAD21143}" srcOrd="2" destOrd="0" parTransId="{F3CAE260-DEEB-413F-A5FD-A934CA4E7237}" sibTransId="{6870B65B-2FF2-47E1-98C5-04EAD8F3A863}"/>
    <dgm:cxn modelId="{BC515834-6281-4330-AB4A-3F4156F8851E}" type="presOf" srcId="{E24E04CA-7661-400C-AC35-633856E4FACE}" destId="{E73EA500-64E0-43A8-8FE6-F3B9A654EE31}" srcOrd="1" destOrd="0" presId="urn:microsoft.com/office/officeart/2005/8/layout/list1"/>
    <dgm:cxn modelId="{9C46C2B5-D0E0-437A-89D7-57DB60C5436C}" srcId="{1D54C9D0-448E-4D7C-BD78-1D4A1F7E160A}" destId="{DA71EA6B-9DD5-4D1F-9A84-218DA07DA2BE}" srcOrd="0" destOrd="0" parTransId="{6430111A-B1F4-4639-9E3B-ECACB2139AEB}" sibTransId="{5B2E96E0-6DFF-45CF-AF9A-B2604FE92DAC}"/>
    <dgm:cxn modelId="{B8261841-ADAD-49E7-ADF8-DEC481233AD4}" srcId="{2D5B8316-FA6E-4B01-9CF3-5827FAD21143}" destId="{5908E46E-BFD4-4B65-89D2-C08AD86347C6}" srcOrd="0" destOrd="0" parTransId="{FC78F4E6-7A16-4BA5-A93A-F500010D24DD}" sibTransId="{BE76B868-3E73-49DA-876B-6EF89759A305}"/>
    <dgm:cxn modelId="{9D4377B9-2628-4465-86D1-D48CF2273853}" type="presOf" srcId="{E24E04CA-7661-400C-AC35-633856E4FACE}" destId="{AD40BCB8-B71A-4B26-A263-E221A71F4236}" srcOrd="0" destOrd="0" presId="urn:microsoft.com/office/officeart/2005/8/layout/list1"/>
    <dgm:cxn modelId="{93F81687-E5BF-4249-ADCC-454070317025}" srcId="{E27FE1A2-5ABF-4BDE-9C29-AF20CF774DCF}" destId="{FE5BA2DF-CE91-4F76-B5D8-BD4E68B28785}" srcOrd="1" destOrd="0" parTransId="{9D31E671-C40E-43E7-A94C-6B2417E6E6D1}" sibTransId="{B96360AB-8CFD-4431-A9EA-1E9F75AA8D7A}"/>
    <dgm:cxn modelId="{01A4DF8D-E66B-4BF4-9A71-0C74D8DEEB4A}" type="presParOf" srcId="{01FBF361-95F1-4664-8C28-B36C3F603854}" destId="{9FE43C9F-91B0-42C1-8D91-52711A772121}" srcOrd="0" destOrd="0" presId="urn:microsoft.com/office/officeart/2005/8/layout/list1"/>
    <dgm:cxn modelId="{4EDAB6FE-5CB6-4020-A578-916E19955788}" type="presParOf" srcId="{9FE43C9F-91B0-42C1-8D91-52711A772121}" destId="{AD40BCB8-B71A-4B26-A263-E221A71F4236}" srcOrd="0" destOrd="0" presId="urn:microsoft.com/office/officeart/2005/8/layout/list1"/>
    <dgm:cxn modelId="{DEAF40B7-B666-4366-99E6-843A00DF78FB}" type="presParOf" srcId="{9FE43C9F-91B0-42C1-8D91-52711A772121}" destId="{E73EA500-64E0-43A8-8FE6-F3B9A654EE31}" srcOrd="1" destOrd="0" presId="urn:microsoft.com/office/officeart/2005/8/layout/list1"/>
    <dgm:cxn modelId="{CCC088FE-4875-40A4-B8CC-CA34E6FDC6F3}" type="presParOf" srcId="{01FBF361-95F1-4664-8C28-B36C3F603854}" destId="{7D04685C-4232-47A7-9856-FCE0EFB7D466}" srcOrd="1" destOrd="0" presId="urn:microsoft.com/office/officeart/2005/8/layout/list1"/>
    <dgm:cxn modelId="{33E8F425-7E76-4DFB-B97B-900C7771F47A}" type="presParOf" srcId="{01FBF361-95F1-4664-8C28-B36C3F603854}" destId="{546166D7-D240-4408-92D7-4F1510D7906B}" srcOrd="2" destOrd="0" presId="urn:microsoft.com/office/officeart/2005/8/layout/list1"/>
    <dgm:cxn modelId="{37298D4B-A79C-4158-8324-A4A384B82D76}" type="presParOf" srcId="{01FBF361-95F1-4664-8C28-B36C3F603854}" destId="{630CC2DC-3CE3-4DB0-A43E-C5AEFDE7D505}" srcOrd="3" destOrd="0" presId="urn:microsoft.com/office/officeart/2005/8/layout/list1"/>
    <dgm:cxn modelId="{99E16B4A-C93B-4060-A6EE-926B0A42C052}" type="presParOf" srcId="{01FBF361-95F1-4664-8C28-B36C3F603854}" destId="{6522D331-3776-4E87-BE81-5E309E46FA90}" srcOrd="4" destOrd="0" presId="urn:microsoft.com/office/officeart/2005/8/layout/list1"/>
    <dgm:cxn modelId="{D263075B-4E82-4ABC-9946-EF19A6FD6920}" type="presParOf" srcId="{6522D331-3776-4E87-BE81-5E309E46FA90}" destId="{506B3B99-7947-44F3-921C-B61A01B9D736}" srcOrd="0" destOrd="0" presId="urn:microsoft.com/office/officeart/2005/8/layout/list1"/>
    <dgm:cxn modelId="{D9ACAFAF-8D5B-4222-9852-170574859C06}" type="presParOf" srcId="{6522D331-3776-4E87-BE81-5E309E46FA90}" destId="{C691F417-F3AC-4117-B5F7-BC9AF9360AD9}" srcOrd="1" destOrd="0" presId="urn:microsoft.com/office/officeart/2005/8/layout/list1"/>
    <dgm:cxn modelId="{7C0CC704-C4A7-4BF3-A640-B4E85FF2C286}" type="presParOf" srcId="{01FBF361-95F1-4664-8C28-B36C3F603854}" destId="{C32C345A-FF00-4581-9061-78B7C7C2F6DC}" srcOrd="5" destOrd="0" presId="urn:microsoft.com/office/officeart/2005/8/layout/list1"/>
    <dgm:cxn modelId="{67CCAAC1-1469-47F9-AA39-39C4355691FE}" type="presParOf" srcId="{01FBF361-95F1-4664-8C28-B36C3F603854}" destId="{B04EEF5D-5AF2-41B3-BE1D-673C85B50120}" srcOrd="6" destOrd="0" presId="urn:microsoft.com/office/officeart/2005/8/layout/list1"/>
    <dgm:cxn modelId="{06DEF46E-0F06-4A7E-801E-AB79D5411C51}" type="presParOf" srcId="{01FBF361-95F1-4664-8C28-B36C3F603854}" destId="{B31AFE15-F4C1-490A-8FD6-D15A1AF43816}" srcOrd="7" destOrd="0" presId="urn:microsoft.com/office/officeart/2005/8/layout/list1"/>
    <dgm:cxn modelId="{3C33CCCE-FDDD-45FF-AEEC-FE1477E13EB0}" type="presParOf" srcId="{01FBF361-95F1-4664-8C28-B36C3F603854}" destId="{69B030FA-47F4-4D8E-8FE7-6ABFCF8B0847}" srcOrd="8" destOrd="0" presId="urn:microsoft.com/office/officeart/2005/8/layout/list1"/>
    <dgm:cxn modelId="{C27E0CF9-A902-439F-8A27-4778EFC346D5}" type="presParOf" srcId="{69B030FA-47F4-4D8E-8FE7-6ABFCF8B0847}" destId="{9B7FABD1-BCD4-453E-B866-08DE72609CC6}" srcOrd="0" destOrd="0" presId="urn:microsoft.com/office/officeart/2005/8/layout/list1"/>
    <dgm:cxn modelId="{45BE328C-9A61-439A-85DA-10C06C9E0942}" type="presParOf" srcId="{69B030FA-47F4-4D8E-8FE7-6ABFCF8B0847}" destId="{9A2943B8-D25E-4F69-A97D-8686F16F0117}" srcOrd="1" destOrd="0" presId="urn:microsoft.com/office/officeart/2005/8/layout/list1"/>
    <dgm:cxn modelId="{A80B56B4-6078-4842-B23E-B615A2C4E541}" type="presParOf" srcId="{01FBF361-95F1-4664-8C28-B36C3F603854}" destId="{85DA84D2-315A-433E-AAD3-0E75AC404E0E}" srcOrd="9" destOrd="0" presId="urn:microsoft.com/office/officeart/2005/8/layout/list1"/>
    <dgm:cxn modelId="{0F4AA25A-98DD-462B-89A3-191457E6B16F}" type="presParOf" srcId="{01FBF361-95F1-4664-8C28-B36C3F603854}" destId="{0AE2512D-BAA9-49E7-9DA7-07D8536B0E62}" srcOrd="10" destOrd="0" presId="urn:microsoft.com/office/officeart/2005/8/layout/list1"/>
    <dgm:cxn modelId="{9475E6C2-453B-456C-8119-609DD6E30D8D}" type="presParOf" srcId="{01FBF361-95F1-4664-8C28-B36C3F603854}" destId="{D22F93BB-92D6-47F2-80CE-D0F8643D04EA}" srcOrd="11" destOrd="0" presId="urn:microsoft.com/office/officeart/2005/8/layout/list1"/>
    <dgm:cxn modelId="{0A3875B5-C5DC-4471-A5FD-A536986E6141}" type="presParOf" srcId="{01FBF361-95F1-4664-8C28-B36C3F603854}" destId="{F87E99E8-AD2A-419A-B146-D0750B767675}" srcOrd="12" destOrd="0" presId="urn:microsoft.com/office/officeart/2005/8/layout/list1"/>
    <dgm:cxn modelId="{55D9D2F4-8217-4C66-9150-C93E4BBC409C}" type="presParOf" srcId="{F87E99E8-AD2A-419A-B146-D0750B767675}" destId="{5532F953-F49B-4DA6-BB9B-77AD9EBF2B50}" srcOrd="0" destOrd="0" presId="urn:microsoft.com/office/officeart/2005/8/layout/list1"/>
    <dgm:cxn modelId="{05C15E88-BF8D-4F2A-989C-77F169449FA8}" type="presParOf" srcId="{F87E99E8-AD2A-419A-B146-D0750B767675}" destId="{DBC27949-2CBF-4D9B-94EC-60274E36BE60}" srcOrd="1" destOrd="0" presId="urn:microsoft.com/office/officeart/2005/8/layout/list1"/>
    <dgm:cxn modelId="{8F71C884-CB71-4F6B-AF0D-03824EEA10A5}" type="presParOf" srcId="{01FBF361-95F1-4664-8C28-B36C3F603854}" destId="{9D819CF7-8D59-4CAD-969D-4B7B53F31B41}" srcOrd="13" destOrd="0" presId="urn:microsoft.com/office/officeart/2005/8/layout/list1"/>
    <dgm:cxn modelId="{F0904A63-553A-4C78-8277-C0C8EACC6892}" type="presParOf" srcId="{01FBF361-95F1-4664-8C28-B36C3F603854}" destId="{33CC76EE-1C7F-4267-8842-45C182EA5812}"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0C79F5A-B913-4E6F-B616-CA3FC0B25FF6}"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pt-BR"/>
        </a:p>
      </dgm:t>
    </dgm:pt>
    <dgm:pt modelId="{6BABFA87-5456-4FC0-9007-F0DC0BFF03B1}">
      <dgm:prSet phldrT="[Texto]"/>
      <dgm:spPr/>
      <dgm:t>
        <a:bodyPr/>
        <a:lstStyle/>
        <a:p>
          <a:r>
            <a:rPr lang="pt-BR" dirty="0" smtClean="0"/>
            <a:t>Coordenadora da PSE</a:t>
          </a:r>
          <a:endParaRPr lang="pt-BR" dirty="0"/>
        </a:p>
      </dgm:t>
    </dgm:pt>
    <dgm:pt modelId="{8172CFA1-4CAA-41C8-8E8F-72E19E899EA6}" type="parTrans" cxnId="{ABA51038-E7C0-4D93-BF6A-40326559DF4E}">
      <dgm:prSet/>
      <dgm:spPr/>
      <dgm:t>
        <a:bodyPr/>
        <a:lstStyle/>
        <a:p>
          <a:endParaRPr lang="pt-BR"/>
        </a:p>
      </dgm:t>
    </dgm:pt>
    <dgm:pt modelId="{FB362769-CB09-48D0-8425-471EA289BFEB}" type="sibTrans" cxnId="{ABA51038-E7C0-4D93-BF6A-40326559DF4E}">
      <dgm:prSet/>
      <dgm:spPr/>
      <dgm:t>
        <a:bodyPr/>
        <a:lstStyle/>
        <a:p>
          <a:endParaRPr lang="pt-BR"/>
        </a:p>
      </dgm:t>
    </dgm:pt>
    <dgm:pt modelId="{615A81DF-0114-4952-B05F-DD53EB0F8678}">
      <dgm:prSet phldrT="[Texto]"/>
      <dgm:spPr/>
      <dgm:t>
        <a:bodyPr/>
        <a:lstStyle/>
        <a:p>
          <a:r>
            <a:rPr lang="pt-BR" dirty="0" smtClean="0"/>
            <a:t>Advogada do PFA</a:t>
          </a:r>
          <a:endParaRPr lang="pt-BR" dirty="0"/>
        </a:p>
      </dgm:t>
    </dgm:pt>
    <dgm:pt modelId="{2A74FD4F-1474-43F1-B46A-490196DBF8FD}" type="parTrans" cxnId="{E748D341-F63E-4553-B0A8-C5DC5CCC4C13}">
      <dgm:prSet/>
      <dgm:spPr/>
      <dgm:t>
        <a:bodyPr/>
        <a:lstStyle/>
        <a:p>
          <a:endParaRPr lang="pt-BR"/>
        </a:p>
      </dgm:t>
    </dgm:pt>
    <dgm:pt modelId="{305756B5-DA72-4B07-BB0A-1CFDEF00D6DB}" type="sibTrans" cxnId="{E748D341-F63E-4553-B0A8-C5DC5CCC4C13}">
      <dgm:prSet/>
      <dgm:spPr/>
      <dgm:t>
        <a:bodyPr/>
        <a:lstStyle/>
        <a:p>
          <a:endParaRPr lang="pt-BR"/>
        </a:p>
      </dgm:t>
    </dgm:pt>
    <dgm:pt modelId="{7428A2BD-24B1-431D-A05C-7E43AA11ADB9}">
      <dgm:prSet phldrT="[Texto]"/>
      <dgm:spPr/>
      <dgm:t>
        <a:bodyPr/>
        <a:lstStyle/>
        <a:p>
          <a:r>
            <a:rPr lang="pt-BR" dirty="0" smtClean="0"/>
            <a:t>Assessoria de Planejamento</a:t>
          </a:r>
          <a:endParaRPr lang="pt-BR" dirty="0"/>
        </a:p>
      </dgm:t>
    </dgm:pt>
    <dgm:pt modelId="{230448CE-1560-4884-BFA1-7AA6393D7139}" type="parTrans" cxnId="{625BACE1-C31E-4B91-AE41-A7ADD6BD690C}">
      <dgm:prSet/>
      <dgm:spPr/>
      <dgm:t>
        <a:bodyPr/>
        <a:lstStyle/>
        <a:p>
          <a:endParaRPr lang="pt-BR"/>
        </a:p>
      </dgm:t>
    </dgm:pt>
    <dgm:pt modelId="{A056B4B0-7FFF-4E04-B4DF-4A3A12501F8F}" type="sibTrans" cxnId="{625BACE1-C31E-4B91-AE41-A7ADD6BD690C}">
      <dgm:prSet/>
      <dgm:spPr/>
      <dgm:t>
        <a:bodyPr/>
        <a:lstStyle/>
        <a:p>
          <a:endParaRPr lang="pt-BR"/>
        </a:p>
      </dgm:t>
    </dgm:pt>
    <dgm:pt modelId="{C9A94C22-27D3-4F8B-BCE8-22291A9292D6}" type="pres">
      <dgm:prSet presAssocID="{00C79F5A-B913-4E6F-B616-CA3FC0B25FF6}" presName="Name0" presStyleCnt="0">
        <dgm:presLayoutVars>
          <dgm:dir/>
          <dgm:resizeHandles val="exact"/>
        </dgm:presLayoutVars>
      </dgm:prSet>
      <dgm:spPr/>
      <dgm:t>
        <a:bodyPr/>
        <a:lstStyle/>
        <a:p>
          <a:endParaRPr lang="pt-BR"/>
        </a:p>
      </dgm:t>
    </dgm:pt>
    <dgm:pt modelId="{54BF3164-0C96-40A9-A919-06CA9FBDA547}" type="pres">
      <dgm:prSet presAssocID="{6BABFA87-5456-4FC0-9007-F0DC0BFF03B1}" presName="composite" presStyleCnt="0"/>
      <dgm:spPr/>
    </dgm:pt>
    <dgm:pt modelId="{1533F320-3F90-49CF-8C74-67AF4E08AF4A}" type="pres">
      <dgm:prSet presAssocID="{6BABFA87-5456-4FC0-9007-F0DC0BFF03B1}" presName="rect1" presStyleLbl="trAlignAcc1" presStyleIdx="0" presStyleCnt="3">
        <dgm:presLayoutVars>
          <dgm:bulletEnabled val="1"/>
        </dgm:presLayoutVars>
      </dgm:prSet>
      <dgm:spPr/>
      <dgm:t>
        <a:bodyPr/>
        <a:lstStyle/>
        <a:p>
          <a:endParaRPr lang="pt-BR"/>
        </a:p>
      </dgm:t>
    </dgm:pt>
    <dgm:pt modelId="{A9961879-8C40-4D61-9C91-C40E01684025}" type="pres">
      <dgm:prSet presAssocID="{6BABFA87-5456-4FC0-9007-F0DC0BFF03B1}" presName="rect2" presStyleLbl="fgImgPlace1" presStyleIdx="0" presStyleCnt="3"/>
      <dgm:spPr/>
    </dgm:pt>
    <dgm:pt modelId="{58039DEF-DD77-4F4B-BEF3-8DA39051A0D3}" type="pres">
      <dgm:prSet presAssocID="{FB362769-CB09-48D0-8425-471EA289BFEB}" presName="sibTrans" presStyleCnt="0"/>
      <dgm:spPr/>
    </dgm:pt>
    <dgm:pt modelId="{6AE44CAC-BB5F-499E-8EDA-29187909114E}" type="pres">
      <dgm:prSet presAssocID="{615A81DF-0114-4952-B05F-DD53EB0F8678}" presName="composite" presStyleCnt="0"/>
      <dgm:spPr/>
    </dgm:pt>
    <dgm:pt modelId="{AE784B4F-03C5-4A78-A18F-1BBA78960FDF}" type="pres">
      <dgm:prSet presAssocID="{615A81DF-0114-4952-B05F-DD53EB0F8678}" presName="rect1" presStyleLbl="trAlignAcc1" presStyleIdx="1" presStyleCnt="3">
        <dgm:presLayoutVars>
          <dgm:bulletEnabled val="1"/>
        </dgm:presLayoutVars>
      </dgm:prSet>
      <dgm:spPr/>
      <dgm:t>
        <a:bodyPr/>
        <a:lstStyle/>
        <a:p>
          <a:endParaRPr lang="pt-BR"/>
        </a:p>
      </dgm:t>
    </dgm:pt>
    <dgm:pt modelId="{367E943C-3189-4C84-81B1-398AB693B36B}" type="pres">
      <dgm:prSet presAssocID="{615A81DF-0114-4952-B05F-DD53EB0F8678}" presName="rect2" presStyleLbl="fgImgPlace1" presStyleIdx="1" presStyleCnt="3"/>
      <dgm:spPr/>
    </dgm:pt>
    <dgm:pt modelId="{52FBA82C-A439-4C44-9B6D-E53F70CC4A2C}" type="pres">
      <dgm:prSet presAssocID="{305756B5-DA72-4B07-BB0A-1CFDEF00D6DB}" presName="sibTrans" presStyleCnt="0"/>
      <dgm:spPr/>
    </dgm:pt>
    <dgm:pt modelId="{72BAF33D-4254-47D7-9F4F-0AF0B3165530}" type="pres">
      <dgm:prSet presAssocID="{7428A2BD-24B1-431D-A05C-7E43AA11ADB9}" presName="composite" presStyleCnt="0"/>
      <dgm:spPr/>
    </dgm:pt>
    <dgm:pt modelId="{F93A7C35-A2B7-4485-AFA8-87D24E36C998}" type="pres">
      <dgm:prSet presAssocID="{7428A2BD-24B1-431D-A05C-7E43AA11ADB9}" presName="rect1" presStyleLbl="trAlignAcc1" presStyleIdx="2" presStyleCnt="3">
        <dgm:presLayoutVars>
          <dgm:bulletEnabled val="1"/>
        </dgm:presLayoutVars>
      </dgm:prSet>
      <dgm:spPr/>
      <dgm:t>
        <a:bodyPr/>
        <a:lstStyle/>
        <a:p>
          <a:endParaRPr lang="pt-BR"/>
        </a:p>
      </dgm:t>
    </dgm:pt>
    <dgm:pt modelId="{F6E559E2-5BA6-484F-A758-AC260A6A332B}" type="pres">
      <dgm:prSet presAssocID="{7428A2BD-24B1-431D-A05C-7E43AA11ADB9}" presName="rect2" presStyleLbl="fgImgPlace1" presStyleIdx="2" presStyleCnt="3"/>
      <dgm:spPr/>
    </dgm:pt>
  </dgm:ptLst>
  <dgm:cxnLst>
    <dgm:cxn modelId="{24350C11-B8C2-4249-A755-9038ED209F67}" type="presOf" srcId="{00C79F5A-B913-4E6F-B616-CA3FC0B25FF6}" destId="{C9A94C22-27D3-4F8B-BCE8-22291A9292D6}" srcOrd="0" destOrd="0" presId="urn:microsoft.com/office/officeart/2008/layout/PictureStrips"/>
    <dgm:cxn modelId="{ABA51038-E7C0-4D93-BF6A-40326559DF4E}" srcId="{00C79F5A-B913-4E6F-B616-CA3FC0B25FF6}" destId="{6BABFA87-5456-4FC0-9007-F0DC0BFF03B1}" srcOrd="0" destOrd="0" parTransId="{8172CFA1-4CAA-41C8-8E8F-72E19E899EA6}" sibTransId="{FB362769-CB09-48D0-8425-471EA289BFEB}"/>
    <dgm:cxn modelId="{E748D341-F63E-4553-B0A8-C5DC5CCC4C13}" srcId="{00C79F5A-B913-4E6F-B616-CA3FC0B25FF6}" destId="{615A81DF-0114-4952-B05F-DD53EB0F8678}" srcOrd="1" destOrd="0" parTransId="{2A74FD4F-1474-43F1-B46A-490196DBF8FD}" sibTransId="{305756B5-DA72-4B07-BB0A-1CFDEF00D6DB}"/>
    <dgm:cxn modelId="{625BACE1-C31E-4B91-AE41-A7ADD6BD690C}" srcId="{00C79F5A-B913-4E6F-B616-CA3FC0B25FF6}" destId="{7428A2BD-24B1-431D-A05C-7E43AA11ADB9}" srcOrd="2" destOrd="0" parTransId="{230448CE-1560-4884-BFA1-7AA6393D7139}" sibTransId="{A056B4B0-7FFF-4E04-B4DF-4A3A12501F8F}"/>
    <dgm:cxn modelId="{B1BAF1F1-5A32-4DDC-BB63-9A0AC0507CEE}" type="presOf" srcId="{6BABFA87-5456-4FC0-9007-F0DC0BFF03B1}" destId="{1533F320-3F90-49CF-8C74-67AF4E08AF4A}" srcOrd="0" destOrd="0" presId="urn:microsoft.com/office/officeart/2008/layout/PictureStrips"/>
    <dgm:cxn modelId="{98276837-81EB-43FB-8534-42915D44D50E}" type="presOf" srcId="{7428A2BD-24B1-431D-A05C-7E43AA11ADB9}" destId="{F93A7C35-A2B7-4485-AFA8-87D24E36C998}" srcOrd="0" destOrd="0" presId="urn:microsoft.com/office/officeart/2008/layout/PictureStrips"/>
    <dgm:cxn modelId="{8DD054F6-CF59-4058-83AC-8D1EBFE370DA}" type="presOf" srcId="{615A81DF-0114-4952-B05F-DD53EB0F8678}" destId="{AE784B4F-03C5-4A78-A18F-1BBA78960FDF}" srcOrd="0" destOrd="0" presId="urn:microsoft.com/office/officeart/2008/layout/PictureStrips"/>
    <dgm:cxn modelId="{00CD0362-0640-41DC-AA6F-02B1C78E797D}" type="presParOf" srcId="{C9A94C22-27D3-4F8B-BCE8-22291A9292D6}" destId="{54BF3164-0C96-40A9-A919-06CA9FBDA547}" srcOrd="0" destOrd="0" presId="urn:microsoft.com/office/officeart/2008/layout/PictureStrips"/>
    <dgm:cxn modelId="{75972D7C-92F2-4210-8F1B-91319DBF9C3D}" type="presParOf" srcId="{54BF3164-0C96-40A9-A919-06CA9FBDA547}" destId="{1533F320-3F90-49CF-8C74-67AF4E08AF4A}" srcOrd="0" destOrd="0" presId="urn:microsoft.com/office/officeart/2008/layout/PictureStrips"/>
    <dgm:cxn modelId="{8AF3D312-6655-4C77-BC4D-29BAC1530A3E}" type="presParOf" srcId="{54BF3164-0C96-40A9-A919-06CA9FBDA547}" destId="{A9961879-8C40-4D61-9C91-C40E01684025}" srcOrd="1" destOrd="0" presId="urn:microsoft.com/office/officeart/2008/layout/PictureStrips"/>
    <dgm:cxn modelId="{B1DC9D8E-0926-4297-A7B4-FE189CA1E2D6}" type="presParOf" srcId="{C9A94C22-27D3-4F8B-BCE8-22291A9292D6}" destId="{58039DEF-DD77-4F4B-BEF3-8DA39051A0D3}" srcOrd="1" destOrd="0" presId="urn:microsoft.com/office/officeart/2008/layout/PictureStrips"/>
    <dgm:cxn modelId="{07C38A29-9590-486E-84BD-9453B22379BC}" type="presParOf" srcId="{C9A94C22-27D3-4F8B-BCE8-22291A9292D6}" destId="{6AE44CAC-BB5F-499E-8EDA-29187909114E}" srcOrd="2" destOrd="0" presId="urn:microsoft.com/office/officeart/2008/layout/PictureStrips"/>
    <dgm:cxn modelId="{230672C3-64AA-48D8-86F7-B5B11598FCCB}" type="presParOf" srcId="{6AE44CAC-BB5F-499E-8EDA-29187909114E}" destId="{AE784B4F-03C5-4A78-A18F-1BBA78960FDF}" srcOrd="0" destOrd="0" presId="urn:microsoft.com/office/officeart/2008/layout/PictureStrips"/>
    <dgm:cxn modelId="{49E42A6F-ECE0-47A4-8063-E127F67D799B}" type="presParOf" srcId="{6AE44CAC-BB5F-499E-8EDA-29187909114E}" destId="{367E943C-3189-4C84-81B1-398AB693B36B}" srcOrd="1" destOrd="0" presId="urn:microsoft.com/office/officeart/2008/layout/PictureStrips"/>
    <dgm:cxn modelId="{B10585A9-6BF3-4C85-BA96-1514E0F66F40}" type="presParOf" srcId="{C9A94C22-27D3-4F8B-BCE8-22291A9292D6}" destId="{52FBA82C-A439-4C44-9B6D-E53F70CC4A2C}" srcOrd="3" destOrd="0" presId="urn:microsoft.com/office/officeart/2008/layout/PictureStrips"/>
    <dgm:cxn modelId="{4A48A600-0CF0-4DF7-A124-03A1C3D9AB8F}" type="presParOf" srcId="{C9A94C22-27D3-4F8B-BCE8-22291A9292D6}" destId="{72BAF33D-4254-47D7-9F4F-0AF0B3165530}" srcOrd="4" destOrd="0" presId="urn:microsoft.com/office/officeart/2008/layout/PictureStrips"/>
    <dgm:cxn modelId="{4C4293BD-AB5A-42D6-AF7E-265F5384EB92}" type="presParOf" srcId="{72BAF33D-4254-47D7-9F4F-0AF0B3165530}" destId="{F93A7C35-A2B7-4485-AFA8-87D24E36C998}" srcOrd="0" destOrd="0" presId="urn:microsoft.com/office/officeart/2008/layout/PictureStrips"/>
    <dgm:cxn modelId="{698811C2-015C-451C-B693-15AF1A0132E3}" type="presParOf" srcId="{72BAF33D-4254-47D7-9F4F-0AF0B3165530}" destId="{F6E559E2-5BA6-484F-A758-AC260A6A332B}"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AF175B5-A4D0-4C4E-ABF9-1BCC7F9F3322}" type="doc">
      <dgm:prSet loTypeId="urn:microsoft.com/office/officeart/2005/8/layout/hChevron3" loCatId="process" qsTypeId="urn:microsoft.com/office/officeart/2005/8/quickstyle/simple5" qsCatId="simple" csTypeId="urn:microsoft.com/office/officeart/2005/8/colors/accent6_5" csCatId="accent6" phldr="1"/>
      <dgm:spPr/>
    </dgm:pt>
    <dgm:pt modelId="{1588C461-AF1D-40A3-95CF-1AE9D68CA5AE}">
      <dgm:prSet phldrT="[Texto]"/>
      <dgm:spPr/>
      <dgm:t>
        <a:bodyPr/>
        <a:lstStyle/>
        <a:p>
          <a:r>
            <a:rPr lang="pt-BR" dirty="0" smtClean="0"/>
            <a:t>1ª (real):</a:t>
          </a:r>
        </a:p>
        <a:p>
          <a:r>
            <a:rPr lang="pt-BR" dirty="0" smtClean="0"/>
            <a:t>7,6 (757%)</a:t>
          </a:r>
        </a:p>
      </dgm:t>
    </dgm:pt>
    <dgm:pt modelId="{86BB574D-E32F-490A-93E4-0016F104E350}" type="parTrans" cxnId="{02B36DB2-B14F-4342-A632-A09A2D69EF4D}">
      <dgm:prSet/>
      <dgm:spPr/>
      <dgm:t>
        <a:bodyPr/>
        <a:lstStyle/>
        <a:p>
          <a:endParaRPr lang="pt-BR"/>
        </a:p>
      </dgm:t>
    </dgm:pt>
    <dgm:pt modelId="{BB6262F2-7804-42CB-B349-08AEC93D5579}" type="sibTrans" cxnId="{02B36DB2-B14F-4342-A632-A09A2D69EF4D}">
      <dgm:prSet/>
      <dgm:spPr/>
      <dgm:t>
        <a:bodyPr/>
        <a:lstStyle/>
        <a:p>
          <a:endParaRPr lang="pt-BR"/>
        </a:p>
      </dgm:t>
    </dgm:pt>
    <dgm:pt modelId="{98D6E392-1827-4413-BF51-2DE7A5C3A7F2}">
      <dgm:prSet phldrT="[Texto]"/>
      <dgm:spPr/>
      <dgm:t>
        <a:bodyPr/>
        <a:lstStyle/>
        <a:p>
          <a:r>
            <a:rPr lang="pt-BR" dirty="0" smtClean="0"/>
            <a:t>2ª (hipotética):</a:t>
          </a:r>
        </a:p>
        <a:p>
          <a:r>
            <a:rPr lang="pt-BR" dirty="0" smtClean="0"/>
            <a:t>2,9 (291%)</a:t>
          </a:r>
          <a:endParaRPr lang="pt-BR" dirty="0"/>
        </a:p>
      </dgm:t>
    </dgm:pt>
    <dgm:pt modelId="{E497E27F-3854-4CF9-ADEF-D91AE5FB2DB8}" type="parTrans" cxnId="{F30AA24E-06C1-4DE0-9DD5-56F57594D7B7}">
      <dgm:prSet/>
      <dgm:spPr/>
      <dgm:t>
        <a:bodyPr/>
        <a:lstStyle/>
        <a:p>
          <a:endParaRPr lang="pt-BR"/>
        </a:p>
      </dgm:t>
    </dgm:pt>
    <dgm:pt modelId="{C67F7EEF-0CC2-45BC-B9C0-CD73968955CA}" type="sibTrans" cxnId="{F30AA24E-06C1-4DE0-9DD5-56F57594D7B7}">
      <dgm:prSet/>
      <dgm:spPr/>
      <dgm:t>
        <a:bodyPr/>
        <a:lstStyle/>
        <a:p>
          <a:endParaRPr lang="pt-BR"/>
        </a:p>
      </dgm:t>
    </dgm:pt>
    <dgm:pt modelId="{6CFAD462-FE53-43FB-9AC6-1D4C950A0013}" type="pres">
      <dgm:prSet presAssocID="{EAF175B5-A4D0-4C4E-ABF9-1BCC7F9F3322}" presName="Name0" presStyleCnt="0">
        <dgm:presLayoutVars>
          <dgm:dir/>
          <dgm:resizeHandles val="exact"/>
        </dgm:presLayoutVars>
      </dgm:prSet>
      <dgm:spPr/>
    </dgm:pt>
    <dgm:pt modelId="{6BEF0519-346B-4821-B6CE-A63979B12D33}" type="pres">
      <dgm:prSet presAssocID="{1588C461-AF1D-40A3-95CF-1AE9D68CA5AE}" presName="parTxOnly" presStyleLbl="node1" presStyleIdx="0" presStyleCnt="2">
        <dgm:presLayoutVars>
          <dgm:bulletEnabled val="1"/>
        </dgm:presLayoutVars>
      </dgm:prSet>
      <dgm:spPr/>
      <dgm:t>
        <a:bodyPr/>
        <a:lstStyle/>
        <a:p>
          <a:endParaRPr lang="pt-BR"/>
        </a:p>
      </dgm:t>
    </dgm:pt>
    <dgm:pt modelId="{A5B4152E-9B78-4C80-90C7-7F5FD68A6467}" type="pres">
      <dgm:prSet presAssocID="{BB6262F2-7804-42CB-B349-08AEC93D5579}" presName="parSpace" presStyleCnt="0"/>
      <dgm:spPr/>
    </dgm:pt>
    <dgm:pt modelId="{6AE0A830-4D10-4337-A432-9E5B5D8E1AA2}" type="pres">
      <dgm:prSet presAssocID="{98D6E392-1827-4413-BF51-2DE7A5C3A7F2}" presName="parTxOnly" presStyleLbl="node1" presStyleIdx="1" presStyleCnt="2">
        <dgm:presLayoutVars>
          <dgm:bulletEnabled val="1"/>
        </dgm:presLayoutVars>
      </dgm:prSet>
      <dgm:spPr/>
      <dgm:t>
        <a:bodyPr/>
        <a:lstStyle/>
        <a:p>
          <a:endParaRPr lang="pt-BR"/>
        </a:p>
      </dgm:t>
    </dgm:pt>
  </dgm:ptLst>
  <dgm:cxnLst>
    <dgm:cxn modelId="{02B36DB2-B14F-4342-A632-A09A2D69EF4D}" srcId="{EAF175B5-A4D0-4C4E-ABF9-1BCC7F9F3322}" destId="{1588C461-AF1D-40A3-95CF-1AE9D68CA5AE}" srcOrd="0" destOrd="0" parTransId="{86BB574D-E32F-490A-93E4-0016F104E350}" sibTransId="{BB6262F2-7804-42CB-B349-08AEC93D5579}"/>
    <dgm:cxn modelId="{C8EAADA1-D29E-4446-9F21-791512CF784E}" type="presOf" srcId="{EAF175B5-A4D0-4C4E-ABF9-1BCC7F9F3322}" destId="{6CFAD462-FE53-43FB-9AC6-1D4C950A0013}" srcOrd="0" destOrd="0" presId="urn:microsoft.com/office/officeart/2005/8/layout/hChevron3"/>
    <dgm:cxn modelId="{F30AA24E-06C1-4DE0-9DD5-56F57594D7B7}" srcId="{EAF175B5-A4D0-4C4E-ABF9-1BCC7F9F3322}" destId="{98D6E392-1827-4413-BF51-2DE7A5C3A7F2}" srcOrd="1" destOrd="0" parTransId="{E497E27F-3854-4CF9-ADEF-D91AE5FB2DB8}" sibTransId="{C67F7EEF-0CC2-45BC-B9C0-CD73968955CA}"/>
    <dgm:cxn modelId="{A996EF5A-4856-439B-A5A0-0AB022A86DE9}" type="presOf" srcId="{98D6E392-1827-4413-BF51-2DE7A5C3A7F2}" destId="{6AE0A830-4D10-4337-A432-9E5B5D8E1AA2}" srcOrd="0" destOrd="0" presId="urn:microsoft.com/office/officeart/2005/8/layout/hChevron3"/>
    <dgm:cxn modelId="{AB3FAEEC-BB0A-4B17-BCD9-BE51F8B2F1B7}" type="presOf" srcId="{1588C461-AF1D-40A3-95CF-1AE9D68CA5AE}" destId="{6BEF0519-346B-4821-B6CE-A63979B12D33}" srcOrd="0" destOrd="0" presId="urn:microsoft.com/office/officeart/2005/8/layout/hChevron3"/>
    <dgm:cxn modelId="{57113116-DE9D-4522-AC6C-B37EF7A1B5D2}" type="presParOf" srcId="{6CFAD462-FE53-43FB-9AC6-1D4C950A0013}" destId="{6BEF0519-346B-4821-B6CE-A63979B12D33}" srcOrd="0" destOrd="0" presId="urn:microsoft.com/office/officeart/2005/8/layout/hChevron3"/>
    <dgm:cxn modelId="{1C9551D7-1F93-4571-97DB-43F7A9D6B1F0}" type="presParOf" srcId="{6CFAD462-FE53-43FB-9AC6-1D4C950A0013}" destId="{A5B4152E-9B78-4C80-90C7-7F5FD68A6467}" srcOrd="1" destOrd="0" presId="urn:microsoft.com/office/officeart/2005/8/layout/hChevron3"/>
    <dgm:cxn modelId="{A5F1A75B-A621-49BA-B629-1A27C0494A7C}" type="presParOf" srcId="{6CFAD462-FE53-43FB-9AC6-1D4C950A0013}" destId="{6AE0A830-4D10-4337-A432-9E5B5D8E1AA2}" srcOrd="2"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6166D7-D240-4408-92D7-4F1510D7906B}">
      <dsp:nvSpPr>
        <dsp:cNvPr id="0" name=""/>
        <dsp:cNvSpPr/>
      </dsp:nvSpPr>
      <dsp:spPr>
        <a:xfrm>
          <a:off x="0" y="433200"/>
          <a:ext cx="9144000" cy="637875"/>
        </a:xfrm>
        <a:prstGeom prst="rect">
          <a:avLst/>
        </a:prstGeom>
        <a:solidFill>
          <a:schemeClr val="lt1">
            <a:alpha val="90000"/>
            <a:hueOff val="0"/>
            <a:satOff val="0"/>
            <a:lumOff val="0"/>
            <a:alphaOff val="0"/>
          </a:schemeClr>
        </a:solidFill>
        <a:ln w="12700" cap="flat" cmpd="sng" algn="ctr">
          <a:solidFill>
            <a:schemeClr val="accent6">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09676" tIns="312420" rIns="709676" bIns="106680" numCol="1" spcCol="1270" anchor="t" anchorCtr="0">
          <a:noAutofit/>
        </a:bodyPr>
        <a:lstStyle/>
        <a:p>
          <a:pPr marL="114300" lvl="1" indent="-114300" algn="l" defTabSz="666750">
            <a:lnSpc>
              <a:spcPct val="90000"/>
            </a:lnSpc>
            <a:spcBef>
              <a:spcPct val="0"/>
            </a:spcBef>
            <a:spcAft>
              <a:spcPct val="15000"/>
            </a:spcAft>
            <a:buChar char="••"/>
          </a:pPr>
          <a:r>
            <a:rPr lang="pt-BR" sz="1500" kern="1200" dirty="0" smtClean="0"/>
            <a:t>Art.227: </a:t>
          </a:r>
          <a:r>
            <a:rPr lang="pt-BR" sz="1500" b="1" kern="1200" dirty="0" smtClean="0">
              <a:solidFill>
                <a:srgbClr val="FF0000"/>
              </a:solidFill>
            </a:rPr>
            <a:t>Convivência familiar e comunitária</a:t>
          </a:r>
          <a:r>
            <a:rPr lang="pt-BR" sz="1500" kern="1200" dirty="0" smtClean="0"/>
            <a:t>: dever da família, da sociedade e do Estado.</a:t>
          </a:r>
          <a:endParaRPr lang="pt-BR" sz="1500" kern="1200" dirty="0"/>
        </a:p>
      </dsp:txBody>
      <dsp:txXfrm>
        <a:off x="0" y="433200"/>
        <a:ext cx="9144000" cy="637875"/>
      </dsp:txXfrm>
    </dsp:sp>
    <dsp:sp modelId="{E73EA500-64E0-43A8-8FE6-F3B9A654EE31}">
      <dsp:nvSpPr>
        <dsp:cNvPr id="0" name=""/>
        <dsp:cNvSpPr/>
      </dsp:nvSpPr>
      <dsp:spPr>
        <a:xfrm>
          <a:off x="457200" y="211800"/>
          <a:ext cx="6400800" cy="442800"/>
        </a:xfrm>
        <a:prstGeom prst="roundRect">
          <a:avLst/>
        </a:prstGeom>
        <a:solidFill>
          <a:schemeClr val="accent6">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lvl="0" algn="l" defTabSz="666750">
            <a:lnSpc>
              <a:spcPct val="90000"/>
            </a:lnSpc>
            <a:spcBef>
              <a:spcPct val="0"/>
            </a:spcBef>
            <a:spcAft>
              <a:spcPct val="35000"/>
            </a:spcAft>
          </a:pPr>
          <a:r>
            <a:rPr lang="pt-BR" sz="1500" kern="1200" dirty="0" smtClean="0"/>
            <a:t>CRFB/88</a:t>
          </a:r>
          <a:endParaRPr lang="pt-BR" sz="1500" kern="1200" dirty="0"/>
        </a:p>
      </dsp:txBody>
      <dsp:txXfrm>
        <a:off x="478816" y="233416"/>
        <a:ext cx="6357568" cy="399568"/>
      </dsp:txXfrm>
    </dsp:sp>
    <dsp:sp modelId="{B04EEF5D-5AF2-41B3-BE1D-673C85B50120}">
      <dsp:nvSpPr>
        <dsp:cNvPr id="0" name=""/>
        <dsp:cNvSpPr/>
      </dsp:nvSpPr>
      <dsp:spPr>
        <a:xfrm>
          <a:off x="0" y="1373475"/>
          <a:ext cx="9144000" cy="1299375"/>
        </a:xfrm>
        <a:prstGeom prst="rect">
          <a:avLst/>
        </a:prstGeom>
        <a:solidFill>
          <a:schemeClr val="lt1">
            <a:alpha val="90000"/>
            <a:hueOff val="0"/>
            <a:satOff val="0"/>
            <a:lumOff val="0"/>
            <a:alphaOff val="0"/>
          </a:schemeClr>
        </a:solidFill>
        <a:ln w="12700" cap="flat" cmpd="sng" algn="ctr">
          <a:solidFill>
            <a:schemeClr val="accent6">
              <a:alpha val="90000"/>
              <a:hueOff val="0"/>
              <a:satOff val="0"/>
              <a:lumOff val="0"/>
              <a:alphaOff val="-13333"/>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09676" tIns="312420" rIns="709676" bIns="106680" numCol="1" spcCol="1270" anchor="t" anchorCtr="0">
          <a:noAutofit/>
        </a:bodyPr>
        <a:lstStyle/>
        <a:p>
          <a:pPr marL="114300" lvl="1" indent="-114300" algn="just" defTabSz="666750">
            <a:lnSpc>
              <a:spcPct val="90000"/>
            </a:lnSpc>
            <a:spcBef>
              <a:spcPct val="0"/>
            </a:spcBef>
            <a:spcAft>
              <a:spcPct val="15000"/>
            </a:spcAft>
            <a:buChar char="••"/>
          </a:pPr>
          <a:r>
            <a:rPr lang="pt-BR" sz="1500" kern="1200" dirty="0" smtClean="0"/>
            <a:t>Direito à </a:t>
          </a:r>
          <a:r>
            <a:rPr lang="pt-BR" sz="1500" b="1" kern="1200" dirty="0" smtClean="0">
              <a:solidFill>
                <a:srgbClr val="FF0000"/>
              </a:solidFill>
            </a:rPr>
            <a:t>convivência familiar e comunitária </a:t>
          </a:r>
          <a:r>
            <a:rPr lang="pt-BR" sz="1500" kern="1200" dirty="0" smtClean="0"/>
            <a:t>em ambiente garantidor do desenvolvimento integral da criança e adolescente;</a:t>
          </a:r>
          <a:endParaRPr lang="pt-BR" sz="1500" kern="1200" dirty="0"/>
        </a:p>
        <a:p>
          <a:pPr marL="114300" lvl="1" indent="-114300" algn="just" defTabSz="666750">
            <a:lnSpc>
              <a:spcPct val="90000"/>
            </a:lnSpc>
            <a:spcBef>
              <a:spcPct val="0"/>
            </a:spcBef>
            <a:spcAft>
              <a:spcPct val="15000"/>
            </a:spcAft>
            <a:buChar char="••"/>
          </a:pPr>
          <a:r>
            <a:rPr lang="pt-BR" sz="1500" kern="1200" dirty="0" smtClean="0"/>
            <a:t>Art.34: “A União apoiará a implementação de serviços de acolhimento em família acolhedora  como política pública.”</a:t>
          </a:r>
          <a:endParaRPr lang="pt-BR" sz="1500" kern="1200" dirty="0"/>
        </a:p>
      </dsp:txBody>
      <dsp:txXfrm>
        <a:off x="0" y="1373475"/>
        <a:ext cx="9144000" cy="1299375"/>
      </dsp:txXfrm>
    </dsp:sp>
    <dsp:sp modelId="{C691F417-F3AC-4117-B5F7-BC9AF9360AD9}">
      <dsp:nvSpPr>
        <dsp:cNvPr id="0" name=""/>
        <dsp:cNvSpPr/>
      </dsp:nvSpPr>
      <dsp:spPr>
        <a:xfrm>
          <a:off x="457200" y="1152075"/>
          <a:ext cx="6400800" cy="442800"/>
        </a:xfrm>
        <a:prstGeom prst="roundRect">
          <a:avLst/>
        </a:prstGeom>
        <a:solidFill>
          <a:schemeClr val="accent6">
            <a:alpha val="90000"/>
            <a:hueOff val="0"/>
            <a:satOff val="0"/>
            <a:lumOff val="0"/>
            <a:alphaOff val="-13333"/>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lvl="0" algn="l" defTabSz="666750">
            <a:lnSpc>
              <a:spcPct val="90000"/>
            </a:lnSpc>
            <a:spcBef>
              <a:spcPct val="0"/>
            </a:spcBef>
            <a:spcAft>
              <a:spcPct val="35000"/>
            </a:spcAft>
          </a:pPr>
          <a:r>
            <a:rPr lang="pt-BR" sz="1500" kern="1200" dirty="0" smtClean="0"/>
            <a:t>ECA</a:t>
          </a:r>
          <a:endParaRPr lang="pt-BR" sz="1500" kern="1200" dirty="0"/>
        </a:p>
      </dsp:txBody>
      <dsp:txXfrm>
        <a:off x="478816" y="1173691"/>
        <a:ext cx="6357568" cy="399568"/>
      </dsp:txXfrm>
    </dsp:sp>
    <dsp:sp modelId="{0AE2512D-BAA9-49E7-9DA7-07D8536B0E62}">
      <dsp:nvSpPr>
        <dsp:cNvPr id="0" name=""/>
        <dsp:cNvSpPr/>
      </dsp:nvSpPr>
      <dsp:spPr>
        <a:xfrm>
          <a:off x="0" y="2975250"/>
          <a:ext cx="9144000" cy="637875"/>
        </a:xfrm>
        <a:prstGeom prst="rect">
          <a:avLst/>
        </a:prstGeom>
        <a:solidFill>
          <a:schemeClr val="lt1">
            <a:alpha val="90000"/>
            <a:hueOff val="0"/>
            <a:satOff val="0"/>
            <a:lumOff val="0"/>
            <a:alphaOff val="0"/>
          </a:schemeClr>
        </a:solidFill>
        <a:ln w="12700" cap="flat" cmpd="sng" algn="ctr">
          <a:solidFill>
            <a:schemeClr val="accent6">
              <a:alpha val="90000"/>
              <a:hueOff val="0"/>
              <a:satOff val="0"/>
              <a:lumOff val="0"/>
              <a:alphaOff val="-26667"/>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09676" tIns="312420" rIns="709676" bIns="106680" numCol="1" spcCol="1270" anchor="t" anchorCtr="0">
          <a:noAutofit/>
        </a:bodyPr>
        <a:lstStyle/>
        <a:p>
          <a:pPr marL="114300" lvl="1" indent="-114300" algn="just" defTabSz="666750">
            <a:lnSpc>
              <a:spcPct val="90000"/>
            </a:lnSpc>
            <a:spcBef>
              <a:spcPct val="0"/>
            </a:spcBef>
            <a:spcAft>
              <a:spcPct val="15000"/>
            </a:spcAft>
            <a:buChar char="••"/>
          </a:pPr>
          <a:r>
            <a:rPr lang="pt-BR" sz="1500" kern="1200" dirty="0" smtClean="0"/>
            <a:t>Acolhimento institucional (relações mais próximas ao </a:t>
          </a:r>
          <a:r>
            <a:rPr lang="pt-BR" sz="1500" b="1" kern="1200" dirty="0" smtClean="0">
              <a:solidFill>
                <a:srgbClr val="FF0000"/>
              </a:solidFill>
            </a:rPr>
            <a:t>ambiente familiar</a:t>
          </a:r>
          <a:r>
            <a:rPr lang="pt-BR" sz="1500" kern="1200" dirty="0" smtClean="0"/>
            <a:t>) e Acolhimento familiar</a:t>
          </a:r>
          <a:endParaRPr lang="pt-BR" sz="1500" kern="1200" dirty="0"/>
        </a:p>
      </dsp:txBody>
      <dsp:txXfrm>
        <a:off x="0" y="2975250"/>
        <a:ext cx="9144000" cy="637875"/>
      </dsp:txXfrm>
    </dsp:sp>
    <dsp:sp modelId="{9A2943B8-D25E-4F69-A97D-8686F16F0117}">
      <dsp:nvSpPr>
        <dsp:cNvPr id="0" name=""/>
        <dsp:cNvSpPr/>
      </dsp:nvSpPr>
      <dsp:spPr>
        <a:xfrm>
          <a:off x="457200" y="2753850"/>
          <a:ext cx="6400800" cy="442800"/>
        </a:xfrm>
        <a:prstGeom prst="roundRect">
          <a:avLst/>
        </a:prstGeom>
        <a:solidFill>
          <a:schemeClr val="accent6">
            <a:alpha val="90000"/>
            <a:hueOff val="0"/>
            <a:satOff val="0"/>
            <a:lumOff val="0"/>
            <a:alphaOff val="-26667"/>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lvl="0" algn="l" defTabSz="666750">
            <a:lnSpc>
              <a:spcPct val="90000"/>
            </a:lnSpc>
            <a:spcBef>
              <a:spcPct val="0"/>
            </a:spcBef>
            <a:spcAft>
              <a:spcPct val="35000"/>
            </a:spcAft>
          </a:pPr>
          <a:r>
            <a:rPr lang="pt-BR" sz="1500" kern="1200" dirty="0" smtClean="0"/>
            <a:t>Tipificação (Res.109/2009)</a:t>
          </a:r>
          <a:endParaRPr lang="pt-BR" sz="1500" kern="1200" dirty="0"/>
        </a:p>
      </dsp:txBody>
      <dsp:txXfrm>
        <a:off x="478816" y="2775466"/>
        <a:ext cx="6357568" cy="399568"/>
      </dsp:txXfrm>
    </dsp:sp>
    <dsp:sp modelId="{33CC76EE-1C7F-4267-8842-45C182EA5812}">
      <dsp:nvSpPr>
        <dsp:cNvPr id="0" name=""/>
        <dsp:cNvSpPr/>
      </dsp:nvSpPr>
      <dsp:spPr>
        <a:xfrm>
          <a:off x="0" y="3915525"/>
          <a:ext cx="9144000" cy="850500"/>
        </a:xfrm>
        <a:prstGeom prst="rect">
          <a:avLst/>
        </a:prstGeom>
        <a:solidFill>
          <a:schemeClr val="lt1">
            <a:alpha val="90000"/>
            <a:hueOff val="0"/>
            <a:satOff val="0"/>
            <a:lumOff val="0"/>
            <a:alphaOff val="0"/>
          </a:schemeClr>
        </a:solidFill>
        <a:ln w="12700" cap="flat" cmpd="sng" algn="ctr">
          <a:solidFill>
            <a:schemeClr val="accent6">
              <a:alpha val="90000"/>
              <a:hueOff val="0"/>
              <a:satOff val="0"/>
              <a:lumOff val="0"/>
              <a:alphaOff val="-4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09676" tIns="312420" rIns="709676" bIns="106680" numCol="1" spcCol="1270" anchor="t" anchorCtr="0">
          <a:noAutofit/>
        </a:bodyPr>
        <a:lstStyle/>
        <a:p>
          <a:pPr marL="114300" lvl="1" indent="-114300" algn="l" defTabSz="666750">
            <a:lnSpc>
              <a:spcPct val="90000"/>
            </a:lnSpc>
            <a:spcBef>
              <a:spcPct val="0"/>
            </a:spcBef>
            <a:spcAft>
              <a:spcPct val="15000"/>
            </a:spcAft>
            <a:buChar char="••"/>
          </a:pPr>
          <a:r>
            <a:rPr lang="pt-BR" sz="1500" kern="1200" dirty="0" smtClean="0"/>
            <a:t>Art.2º, I: O PFA objetiva garantir acolhimento provisório ao usuário, priorizando </a:t>
          </a:r>
          <a:r>
            <a:rPr lang="pt-BR" sz="1500" b="1" kern="1200" dirty="0" smtClean="0">
              <a:solidFill>
                <a:srgbClr val="FF0000"/>
              </a:solidFill>
            </a:rPr>
            <a:t>acolhimento em ambiente familiar e convívio comunitário</a:t>
          </a:r>
          <a:r>
            <a:rPr lang="pt-BR" sz="1500" kern="1200" dirty="0" smtClean="0"/>
            <a:t>.</a:t>
          </a:r>
          <a:endParaRPr lang="pt-BR" sz="1500" kern="1200" dirty="0"/>
        </a:p>
      </dsp:txBody>
      <dsp:txXfrm>
        <a:off x="0" y="3915525"/>
        <a:ext cx="9144000" cy="850500"/>
      </dsp:txXfrm>
    </dsp:sp>
    <dsp:sp modelId="{DBC27949-2CBF-4D9B-94EC-60274E36BE60}">
      <dsp:nvSpPr>
        <dsp:cNvPr id="0" name=""/>
        <dsp:cNvSpPr/>
      </dsp:nvSpPr>
      <dsp:spPr>
        <a:xfrm>
          <a:off x="457200" y="3694125"/>
          <a:ext cx="6400800" cy="442800"/>
        </a:xfrm>
        <a:prstGeom prst="roundRect">
          <a:avLst/>
        </a:prstGeom>
        <a:solidFill>
          <a:schemeClr val="accent6">
            <a:alpha val="90000"/>
            <a:hueOff val="0"/>
            <a:satOff val="0"/>
            <a:lumOff val="0"/>
            <a:alpha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lvl="0" algn="l" defTabSz="666750">
            <a:lnSpc>
              <a:spcPct val="90000"/>
            </a:lnSpc>
            <a:spcBef>
              <a:spcPct val="0"/>
            </a:spcBef>
            <a:spcAft>
              <a:spcPct val="35000"/>
            </a:spcAft>
          </a:pPr>
          <a:r>
            <a:rPr lang="pt-BR" sz="1500" kern="1200" dirty="0" smtClean="0"/>
            <a:t>Lei Municipal 19.465/2014</a:t>
          </a:r>
          <a:endParaRPr lang="pt-BR" sz="1500" kern="1200" dirty="0"/>
        </a:p>
      </dsp:txBody>
      <dsp:txXfrm>
        <a:off x="478816" y="3715741"/>
        <a:ext cx="6357568" cy="3995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33F320-3F90-49CF-8C74-67AF4E08AF4A}">
      <dsp:nvSpPr>
        <dsp:cNvPr id="0" name=""/>
        <dsp:cNvSpPr/>
      </dsp:nvSpPr>
      <dsp:spPr>
        <a:xfrm>
          <a:off x="240288" y="278079"/>
          <a:ext cx="2220682" cy="693963"/>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70044" tIns="72390" rIns="72390" bIns="72390" numCol="1" spcCol="1270" anchor="ctr" anchorCtr="0">
          <a:noAutofit/>
        </a:bodyPr>
        <a:lstStyle/>
        <a:p>
          <a:pPr lvl="0" algn="l" defTabSz="844550">
            <a:lnSpc>
              <a:spcPct val="90000"/>
            </a:lnSpc>
            <a:spcBef>
              <a:spcPct val="0"/>
            </a:spcBef>
            <a:spcAft>
              <a:spcPct val="35000"/>
            </a:spcAft>
          </a:pPr>
          <a:r>
            <a:rPr lang="pt-BR" sz="1900" kern="1200" dirty="0" smtClean="0"/>
            <a:t>Coordenadora da PSE</a:t>
          </a:r>
          <a:endParaRPr lang="pt-BR" sz="1900" kern="1200" dirty="0"/>
        </a:p>
      </dsp:txBody>
      <dsp:txXfrm>
        <a:off x="240288" y="278079"/>
        <a:ext cx="2220682" cy="693963"/>
      </dsp:txXfrm>
    </dsp:sp>
    <dsp:sp modelId="{A9961879-8C40-4D61-9C91-C40E01684025}">
      <dsp:nvSpPr>
        <dsp:cNvPr id="0" name=""/>
        <dsp:cNvSpPr/>
      </dsp:nvSpPr>
      <dsp:spPr>
        <a:xfrm>
          <a:off x="147760" y="177840"/>
          <a:ext cx="485774" cy="728661"/>
        </a:xfrm>
        <a:prstGeom prst="rect">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E784B4F-03C5-4A78-A18F-1BBA78960FDF}">
      <dsp:nvSpPr>
        <dsp:cNvPr id="0" name=""/>
        <dsp:cNvSpPr/>
      </dsp:nvSpPr>
      <dsp:spPr>
        <a:xfrm>
          <a:off x="240288" y="1151702"/>
          <a:ext cx="2220682" cy="693963"/>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70044" tIns="72390" rIns="72390" bIns="72390" numCol="1" spcCol="1270" anchor="ctr" anchorCtr="0">
          <a:noAutofit/>
        </a:bodyPr>
        <a:lstStyle/>
        <a:p>
          <a:pPr lvl="0" algn="l" defTabSz="844550">
            <a:lnSpc>
              <a:spcPct val="90000"/>
            </a:lnSpc>
            <a:spcBef>
              <a:spcPct val="0"/>
            </a:spcBef>
            <a:spcAft>
              <a:spcPct val="35000"/>
            </a:spcAft>
          </a:pPr>
          <a:r>
            <a:rPr lang="pt-BR" sz="1900" kern="1200" dirty="0" smtClean="0"/>
            <a:t>Advogada do PFA</a:t>
          </a:r>
          <a:endParaRPr lang="pt-BR" sz="1900" kern="1200" dirty="0"/>
        </a:p>
      </dsp:txBody>
      <dsp:txXfrm>
        <a:off x="240288" y="1151702"/>
        <a:ext cx="2220682" cy="693963"/>
      </dsp:txXfrm>
    </dsp:sp>
    <dsp:sp modelId="{367E943C-3189-4C84-81B1-398AB693B36B}">
      <dsp:nvSpPr>
        <dsp:cNvPr id="0" name=""/>
        <dsp:cNvSpPr/>
      </dsp:nvSpPr>
      <dsp:spPr>
        <a:xfrm>
          <a:off x="147760" y="1051463"/>
          <a:ext cx="485774" cy="728661"/>
        </a:xfrm>
        <a:prstGeom prst="rect">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93A7C35-A2B7-4485-AFA8-87D24E36C998}">
      <dsp:nvSpPr>
        <dsp:cNvPr id="0" name=""/>
        <dsp:cNvSpPr/>
      </dsp:nvSpPr>
      <dsp:spPr>
        <a:xfrm>
          <a:off x="240288" y="2025325"/>
          <a:ext cx="2220682" cy="693963"/>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70044" tIns="72390" rIns="72390" bIns="72390" numCol="1" spcCol="1270" anchor="ctr" anchorCtr="0">
          <a:noAutofit/>
        </a:bodyPr>
        <a:lstStyle/>
        <a:p>
          <a:pPr lvl="0" algn="l" defTabSz="844550">
            <a:lnSpc>
              <a:spcPct val="90000"/>
            </a:lnSpc>
            <a:spcBef>
              <a:spcPct val="0"/>
            </a:spcBef>
            <a:spcAft>
              <a:spcPct val="35000"/>
            </a:spcAft>
          </a:pPr>
          <a:r>
            <a:rPr lang="pt-BR" sz="1900" kern="1200" dirty="0" smtClean="0"/>
            <a:t>Assessoria de Planejamento</a:t>
          </a:r>
          <a:endParaRPr lang="pt-BR" sz="1900" kern="1200" dirty="0"/>
        </a:p>
      </dsp:txBody>
      <dsp:txXfrm>
        <a:off x="240288" y="2025325"/>
        <a:ext cx="2220682" cy="693963"/>
      </dsp:txXfrm>
    </dsp:sp>
    <dsp:sp modelId="{F6E559E2-5BA6-484F-A758-AC260A6A332B}">
      <dsp:nvSpPr>
        <dsp:cNvPr id="0" name=""/>
        <dsp:cNvSpPr/>
      </dsp:nvSpPr>
      <dsp:spPr>
        <a:xfrm>
          <a:off x="147760" y="1925085"/>
          <a:ext cx="485774" cy="728661"/>
        </a:xfrm>
        <a:prstGeom prst="rect">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EF0519-346B-4821-B6CE-A63979B12D33}">
      <dsp:nvSpPr>
        <dsp:cNvPr id="0" name=""/>
        <dsp:cNvSpPr/>
      </dsp:nvSpPr>
      <dsp:spPr>
        <a:xfrm>
          <a:off x="6881" y="0"/>
          <a:ext cx="4885588" cy="1660334"/>
        </a:xfrm>
        <a:prstGeom prst="homePlate">
          <a:avLst/>
        </a:prstGeom>
        <a:gradFill rotWithShape="0">
          <a:gsLst>
            <a:gs pos="0">
              <a:schemeClr val="accent6">
                <a:alpha val="90000"/>
                <a:hueOff val="0"/>
                <a:satOff val="0"/>
                <a:lumOff val="0"/>
                <a:alphaOff val="0"/>
                <a:satMod val="103000"/>
                <a:lumMod val="102000"/>
                <a:tint val="94000"/>
              </a:schemeClr>
            </a:gs>
            <a:gs pos="50000">
              <a:schemeClr val="accent6">
                <a:alpha val="90000"/>
                <a:hueOff val="0"/>
                <a:satOff val="0"/>
                <a:lumOff val="0"/>
                <a:alphaOff val="0"/>
                <a:satMod val="110000"/>
                <a:lumMod val="100000"/>
                <a:shade val="100000"/>
              </a:schemeClr>
            </a:gs>
            <a:gs pos="100000">
              <a:schemeClr val="accent6">
                <a:alpha val="9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8026" tIns="104013" rIns="52007" bIns="104013" numCol="1" spcCol="1270" anchor="ctr" anchorCtr="0">
          <a:noAutofit/>
        </a:bodyPr>
        <a:lstStyle/>
        <a:p>
          <a:pPr lvl="0" algn="ctr" defTabSz="1733550">
            <a:lnSpc>
              <a:spcPct val="90000"/>
            </a:lnSpc>
            <a:spcBef>
              <a:spcPct val="0"/>
            </a:spcBef>
            <a:spcAft>
              <a:spcPct val="35000"/>
            </a:spcAft>
          </a:pPr>
          <a:r>
            <a:rPr lang="pt-BR" sz="3900" kern="1200" dirty="0" smtClean="0"/>
            <a:t>1ª (real):</a:t>
          </a:r>
        </a:p>
        <a:p>
          <a:pPr lvl="0" algn="ctr" defTabSz="1733550">
            <a:lnSpc>
              <a:spcPct val="90000"/>
            </a:lnSpc>
            <a:spcBef>
              <a:spcPct val="0"/>
            </a:spcBef>
            <a:spcAft>
              <a:spcPct val="35000"/>
            </a:spcAft>
          </a:pPr>
          <a:r>
            <a:rPr lang="pt-BR" sz="3900" kern="1200" dirty="0" smtClean="0"/>
            <a:t>7,6 (757%)</a:t>
          </a:r>
        </a:p>
      </dsp:txBody>
      <dsp:txXfrm>
        <a:off x="6881" y="0"/>
        <a:ext cx="4470505" cy="1660334"/>
      </dsp:txXfrm>
    </dsp:sp>
    <dsp:sp modelId="{6AE0A830-4D10-4337-A432-9E5B5D8E1AA2}">
      <dsp:nvSpPr>
        <dsp:cNvPr id="0" name=""/>
        <dsp:cNvSpPr/>
      </dsp:nvSpPr>
      <dsp:spPr>
        <a:xfrm>
          <a:off x="3915352" y="0"/>
          <a:ext cx="4885588" cy="1660334"/>
        </a:xfrm>
        <a:prstGeom prst="chevron">
          <a:avLst/>
        </a:prstGeom>
        <a:gradFill rotWithShape="0">
          <a:gsLst>
            <a:gs pos="0">
              <a:schemeClr val="accent6">
                <a:alpha val="90000"/>
                <a:hueOff val="0"/>
                <a:satOff val="0"/>
                <a:lumOff val="0"/>
                <a:alphaOff val="-40000"/>
                <a:satMod val="103000"/>
                <a:lumMod val="102000"/>
                <a:tint val="94000"/>
              </a:schemeClr>
            </a:gs>
            <a:gs pos="50000">
              <a:schemeClr val="accent6">
                <a:alpha val="90000"/>
                <a:hueOff val="0"/>
                <a:satOff val="0"/>
                <a:lumOff val="0"/>
                <a:alphaOff val="-40000"/>
                <a:satMod val="110000"/>
                <a:lumMod val="100000"/>
                <a:shade val="100000"/>
              </a:schemeClr>
            </a:gs>
            <a:gs pos="100000">
              <a:schemeClr val="accent6">
                <a:alpha val="90000"/>
                <a:hueOff val="0"/>
                <a:satOff val="0"/>
                <a:lumOff val="0"/>
                <a:alphaOff val="-4000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6020" tIns="104013" rIns="52007" bIns="104013" numCol="1" spcCol="1270" anchor="ctr" anchorCtr="0">
          <a:noAutofit/>
        </a:bodyPr>
        <a:lstStyle/>
        <a:p>
          <a:pPr lvl="0" algn="ctr" defTabSz="1733550">
            <a:lnSpc>
              <a:spcPct val="90000"/>
            </a:lnSpc>
            <a:spcBef>
              <a:spcPct val="0"/>
            </a:spcBef>
            <a:spcAft>
              <a:spcPct val="35000"/>
            </a:spcAft>
          </a:pPr>
          <a:r>
            <a:rPr lang="pt-BR" sz="3900" kern="1200" dirty="0" smtClean="0"/>
            <a:t>2ª (hipotética):</a:t>
          </a:r>
        </a:p>
        <a:p>
          <a:pPr lvl="0" algn="ctr" defTabSz="1733550">
            <a:lnSpc>
              <a:spcPct val="90000"/>
            </a:lnSpc>
            <a:spcBef>
              <a:spcPct val="0"/>
            </a:spcBef>
            <a:spcAft>
              <a:spcPct val="35000"/>
            </a:spcAft>
          </a:pPr>
          <a:r>
            <a:rPr lang="pt-BR" sz="3900" kern="1200" dirty="0" smtClean="0"/>
            <a:t>2,9 (291%)</a:t>
          </a:r>
          <a:endParaRPr lang="pt-BR" sz="3900" kern="1200" dirty="0"/>
        </a:p>
      </dsp:txBody>
      <dsp:txXfrm>
        <a:off x="4745519" y="0"/>
        <a:ext cx="3225254" cy="166033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pt-BR" smtClean="0"/>
              <a:t>Clique para editar o título mestre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6A317CFC-927E-40EF-915C-8EAE969CE168}" type="datetimeFigureOut">
              <a:rPr lang="pt-BR" smtClean="0"/>
              <a:t>03/10/2019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DC4215C9-9BF5-4B51-BDB9-769E2E0F4F52}" type="slidenum">
              <a:rPr lang="pt-BR" smtClean="0"/>
              <a:t>‹nº›</a:t>
            </a:fld>
            <a:endParaRPr lang="pt-BR"/>
          </a:p>
        </p:txBody>
      </p:sp>
    </p:spTree>
    <p:extLst>
      <p:ext uri="{BB962C8B-B14F-4D97-AF65-F5344CB8AC3E}">
        <p14:creationId xmlns:p14="http://schemas.microsoft.com/office/powerpoint/2010/main" val="2710366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6A317CFC-927E-40EF-915C-8EAE969CE168}" type="datetimeFigureOut">
              <a:rPr lang="pt-BR" smtClean="0"/>
              <a:t>03/10/2019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DC4215C9-9BF5-4B51-BDB9-769E2E0F4F52}" type="slidenum">
              <a:rPr lang="pt-BR" smtClean="0"/>
              <a:t>‹nº›</a:t>
            </a:fld>
            <a:endParaRPr lang="pt-BR"/>
          </a:p>
        </p:txBody>
      </p:sp>
    </p:spTree>
    <p:extLst>
      <p:ext uri="{BB962C8B-B14F-4D97-AF65-F5344CB8AC3E}">
        <p14:creationId xmlns:p14="http://schemas.microsoft.com/office/powerpoint/2010/main" val="249907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6A317CFC-927E-40EF-915C-8EAE969CE168}" type="datetimeFigureOut">
              <a:rPr lang="pt-BR" smtClean="0"/>
              <a:t>03/10/2019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DC4215C9-9BF5-4B51-BDB9-769E2E0F4F52}" type="slidenum">
              <a:rPr lang="pt-BR" smtClean="0"/>
              <a:t>‹nº›</a:t>
            </a:fld>
            <a:endParaRPr lang="pt-BR"/>
          </a:p>
        </p:txBody>
      </p:sp>
    </p:spTree>
    <p:extLst>
      <p:ext uri="{BB962C8B-B14F-4D97-AF65-F5344CB8AC3E}">
        <p14:creationId xmlns:p14="http://schemas.microsoft.com/office/powerpoint/2010/main" val="4028723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idx="1"/>
          </p:nvPr>
        </p:nvSpPr>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6A317CFC-927E-40EF-915C-8EAE969CE168}" type="datetimeFigureOut">
              <a:rPr lang="pt-BR" smtClean="0"/>
              <a:t>03/10/2019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DC4215C9-9BF5-4B51-BDB9-769E2E0F4F52}" type="slidenum">
              <a:rPr lang="pt-BR" smtClean="0"/>
              <a:t>‹nº›</a:t>
            </a:fld>
            <a:endParaRPr lang="pt-BR"/>
          </a:p>
        </p:txBody>
      </p:sp>
    </p:spTree>
    <p:extLst>
      <p:ext uri="{BB962C8B-B14F-4D97-AF65-F5344CB8AC3E}">
        <p14:creationId xmlns:p14="http://schemas.microsoft.com/office/powerpoint/2010/main" val="2766629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pt-BR" smtClean="0"/>
              <a:t>Clique para editar o título mestre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Editar estilos de texto Mestre</a:t>
            </a:r>
          </a:p>
        </p:txBody>
      </p:sp>
      <p:sp>
        <p:nvSpPr>
          <p:cNvPr id="4" name="Date Placeholder 3"/>
          <p:cNvSpPr>
            <a:spLocks noGrp="1"/>
          </p:cNvSpPr>
          <p:nvPr>
            <p:ph type="dt" sz="half" idx="10"/>
          </p:nvPr>
        </p:nvSpPr>
        <p:spPr/>
        <p:txBody>
          <a:bodyPr/>
          <a:lstStyle/>
          <a:p>
            <a:fld id="{6A317CFC-927E-40EF-915C-8EAE969CE168}" type="datetimeFigureOut">
              <a:rPr lang="pt-BR" smtClean="0"/>
              <a:t>03/10/2019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DC4215C9-9BF5-4B51-BDB9-769E2E0F4F52}" type="slidenum">
              <a:rPr lang="pt-BR" smtClean="0"/>
              <a:t>‹nº›</a:t>
            </a:fld>
            <a:endParaRPr lang="pt-BR"/>
          </a:p>
        </p:txBody>
      </p:sp>
    </p:spTree>
    <p:extLst>
      <p:ext uri="{BB962C8B-B14F-4D97-AF65-F5344CB8AC3E}">
        <p14:creationId xmlns:p14="http://schemas.microsoft.com/office/powerpoint/2010/main" val="1393096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6A317CFC-927E-40EF-915C-8EAE969CE168}" type="datetimeFigureOut">
              <a:rPr lang="pt-BR" smtClean="0"/>
              <a:t>03/10/2019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DC4215C9-9BF5-4B51-BDB9-769E2E0F4F52}" type="slidenum">
              <a:rPr lang="pt-BR" smtClean="0"/>
              <a:t>‹nº›</a:t>
            </a:fld>
            <a:endParaRPr lang="pt-BR"/>
          </a:p>
        </p:txBody>
      </p:sp>
    </p:spTree>
    <p:extLst>
      <p:ext uri="{BB962C8B-B14F-4D97-AF65-F5344CB8AC3E}">
        <p14:creationId xmlns:p14="http://schemas.microsoft.com/office/powerpoint/2010/main" val="591825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pt-BR" smtClean="0"/>
              <a:t>Clique para editar o título mestre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4" name="Content Placeholder 3"/>
          <p:cNvSpPr>
            <a:spLocks noGrp="1"/>
          </p:cNvSpPr>
          <p:nvPr>
            <p:ph sz="half" idx="2"/>
          </p:nvPr>
        </p:nvSpPr>
        <p:spPr>
          <a:xfrm>
            <a:off x="629842" y="2505075"/>
            <a:ext cx="3868340" cy="368458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6" name="Content Placeholder 5"/>
          <p:cNvSpPr>
            <a:spLocks noGrp="1"/>
          </p:cNvSpPr>
          <p:nvPr>
            <p:ph sz="quarter" idx="4"/>
          </p:nvPr>
        </p:nvSpPr>
        <p:spPr>
          <a:xfrm>
            <a:off x="4629150" y="2505075"/>
            <a:ext cx="3887391" cy="368458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6A317CFC-927E-40EF-915C-8EAE969CE168}" type="datetimeFigureOut">
              <a:rPr lang="pt-BR" smtClean="0"/>
              <a:t>03/10/2019</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DC4215C9-9BF5-4B51-BDB9-769E2E0F4F52}" type="slidenum">
              <a:rPr lang="pt-BR" smtClean="0"/>
              <a:t>‹nº›</a:t>
            </a:fld>
            <a:endParaRPr lang="pt-BR"/>
          </a:p>
        </p:txBody>
      </p:sp>
    </p:spTree>
    <p:extLst>
      <p:ext uri="{BB962C8B-B14F-4D97-AF65-F5344CB8AC3E}">
        <p14:creationId xmlns:p14="http://schemas.microsoft.com/office/powerpoint/2010/main" val="1670151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6A317CFC-927E-40EF-915C-8EAE969CE168}" type="datetimeFigureOut">
              <a:rPr lang="pt-BR" smtClean="0"/>
              <a:t>03/10/2019</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DC4215C9-9BF5-4B51-BDB9-769E2E0F4F52}" type="slidenum">
              <a:rPr lang="pt-BR" smtClean="0"/>
              <a:t>‹nº›</a:t>
            </a:fld>
            <a:endParaRPr lang="pt-BR"/>
          </a:p>
        </p:txBody>
      </p:sp>
    </p:spTree>
    <p:extLst>
      <p:ext uri="{BB962C8B-B14F-4D97-AF65-F5344CB8AC3E}">
        <p14:creationId xmlns:p14="http://schemas.microsoft.com/office/powerpoint/2010/main" val="3988954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317CFC-927E-40EF-915C-8EAE969CE168}" type="datetimeFigureOut">
              <a:rPr lang="pt-BR" smtClean="0"/>
              <a:t>03/10/2019</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DC4215C9-9BF5-4B51-BDB9-769E2E0F4F52}" type="slidenum">
              <a:rPr lang="pt-BR" smtClean="0"/>
              <a:t>‹nº›</a:t>
            </a:fld>
            <a:endParaRPr lang="pt-BR"/>
          </a:p>
        </p:txBody>
      </p:sp>
    </p:spTree>
    <p:extLst>
      <p:ext uri="{BB962C8B-B14F-4D97-AF65-F5344CB8AC3E}">
        <p14:creationId xmlns:p14="http://schemas.microsoft.com/office/powerpoint/2010/main" val="510369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t-BR" smtClean="0"/>
              <a:t>Clique para editar o título mestre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Editar estilos de texto Mestre</a:t>
            </a:r>
          </a:p>
        </p:txBody>
      </p:sp>
      <p:sp>
        <p:nvSpPr>
          <p:cNvPr id="5" name="Date Placeholder 4"/>
          <p:cNvSpPr>
            <a:spLocks noGrp="1"/>
          </p:cNvSpPr>
          <p:nvPr>
            <p:ph type="dt" sz="half" idx="10"/>
          </p:nvPr>
        </p:nvSpPr>
        <p:spPr/>
        <p:txBody>
          <a:bodyPr/>
          <a:lstStyle/>
          <a:p>
            <a:fld id="{6A317CFC-927E-40EF-915C-8EAE969CE168}" type="datetimeFigureOut">
              <a:rPr lang="pt-BR" smtClean="0"/>
              <a:t>03/10/2019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DC4215C9-9BF5-4B51-BDB9-769E2E0F4F52}" type="slidenum">
              <a:rPr lang="pt-BR" smtClean="0"/>
              <a:t>‹nº›</a:t>
            </a:fld>
            <a:endParaRPr lang="pt-BR"/>
          </a:p>
        </p:txBody>
      </p:sp>
    </p:spTree>
    <p:extLst>
      <p:ext uri="{BB962C8B-B14F-4D97-AF65-F5344CB8AC3E}">
        <p14:creationId xmlns:p14="http://schemas.microsoft.com/office/powerpoint/2010/main" val="2108113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Editar estilos de texto Mestre</a:t>
            </a:r>
          </a:p>
        </p:txBody>
      </p:sp>
      <p:sp>
        <p:nvSpPr>
          <p:cNvPr id="5" name="Date Placeholder 4"/>
          <p:cNvSpPr>
            <a:spLocks noGrp="1"/>
          </p:cNvSpPr>
          <p:nvPr>
            <p:ph type="dt" sz="half" idx="10"/>
          </p:nvPr>
        </p:nvSpPr>
        <p:spPr/>
        <p:txBody>
          <a:bodyPr/>
          <a:lstStyle/>
          <a:p>
            <a:fld id="{6A317CFC-927E-40EF-915C-8EAE969CE168}" type="datetimeFigureOut">
              <a:rPr lang="pt-BR" smtClean="0"/>
              <a:t>03/10/2019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DC4215C9-9BF5-4B51-BDB9-769E2E0F4F52}" type="slidenum">
              <a:rPr lang="pt-BR" smtClean="0"/>
              <a:t>‹nº›</a:t>
            </a:fld>
            <a:endParaRPr lang="pt-BR"/>
          </a:p>
        </p:txBody>
      </p:sp>
    </p:spTree>
    <p:extLst>
      <p:ext uri="{BB962C8B-B14F-4D97-AF65-F5344CB8AC3E}">
        <p14:creationId xmlns:p14="http://schemas.microsoft.com/office/powerpoint/2010/main" val="3678483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317CFC-927E-40EF-915C-8EAE969CE168}" type="datetimeFigureOut">
              <a:rPr lang="pt-BR" smtClean="0"/>
              <a:t>03/10/2019</a:t>
            </a:fld>
            <a:endParaRPr lang="pt-B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4215C9-9BF5-4B51-BDB9-769E2E0F4F52}" type="slidenum">
              <a:rPr lang="pt-BR" smtClean="0"/>
              <a:t>‹nº›</a:t>
            </a:fld>
            <a:endParaRPr lang="pt-BR"/>
          </a:p>
        </p:txBody>
      </p:sp>
      <p:pic>
        <p:nvPicPr>
          <p:cNvPr id="8" name="Imagem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376130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5.jp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7575" y="1129555"/>
            <a:ext cx="8928848" cy="2098021"/>
          </a:xfrm>
        </p:spPr>
        <p:txBody>
          <a:bodyPr>
            <a:noAutofit/>
          </a:bodyPr>
          <a:lstStyle/>
          <a:p>
            <a:r>
              <a:rPr lang="pt-BR" sz="3600" b="1" dirty="0" smtClean="0"/>
              <a:t>AS IMPORTÂNCIAS E DESAFIOS DA IMPLANTAÇÃO E EXPANSÃO DO SERVIÇO DE ACOLHIMENTO EM FAMÍLIA ACOLHEDORA NA REGIÃO NORTE DO BRASIL:</a:t>
            </a:r>
            <a:endParaRPr lang="pt-BR" sz="3600" dirty="0"/>
          </a:p>
        </p:txBody>
      </p:sp>
      <p:sp>
        <p:nvSpPr>
          <p:cNvPr id="3" name="Subtítulo 2"/>
          <p:cNvSpPr>
            <a:spLocks noGrp="1"/>
          </p:cNvSpPr>
          <p:nvPr>
            <p:ph type="subTitle" idx="1"/>
          </p:nvPr>
        </p:nvSpPr>
        <p:spPr>
          <a:xfrm>
            <a:off x="1143000" y="4408861"/>
            <a:ext cx="6858000" cy="2005386"/>
          </a:xfrm>
        </p:spPr>
        <p:txBody>
          <a:bodyPr>
            <a:normAutofit/>
          </a:bodyPr>
          <a:lstStyle/>
          <a:p>
            <a:r>
              <a:rPr lang="pt-BR" dirty="0" smtClean="0"/>
              <a:t>Palestrante: Andreza Filizzola</a:t>
            </a:r>
          </a:p>
          <a:p>
            <a:r>
              <a:rPr lang="pt-BR" sz="1600" dirty="0" smtClean="0"/>
              <a:t>Professora Pesquisadora e Coordenadora Técnica de Pós Graduação do Centro Universitário da Amazônia, Mestranda em Ciências da Sociedade da Universidade Federal do Oeste do Pará, com experiência como Advogada de Secretarias de Assistência Social de municípios do Oeste do Pará. Mediadora de Conflitos.</a:t>
            </a:r>
          </a:p>
          <a:p>
            <a:pPr fontAlgn="base"/>
            <a:r>
              <a:rPr lang="pt-BR" sz="1600" dirty="0"/>
              <a:t>📱 55 93 991201177 📧 </a:t>
            </a:r>
            <a:r>
              <a:rPr lang="pt-BR" sz="1600" dirty="0" smtClean="0"/>
              <a:t>advfilizzola@hotmail.com</a:t>
            </a:r>
            <a:endParaRPr lang="pt-BR" sz="1600" dirty="0"/>
          </a:p>
        </p:txBody>
      </p:sp>
      <p:sp>
        <p:nvSpPr>
          <p:cNvPr id="4" name="Retângulo 3"/>
          <p:cNvSpPr/>
          <p:nvPr/>
        </p:nvSpPr>
        <p:spPr>
          <a:xfrm>
            <a:off x="1955513" y="3171887"/>
            <a:ext cx="5232971" cy="646331"/>
          </a:xfrm>
          <a:prstGeom prst="rect">
            <a:avLst/>
          </a:prstGeom>
        </p:spPr>
        <p:txBody>
          <a:bodyPr wrap="none">
            <a:spAutoFit/>
          </a:bodyPr>
          <a:lstStyle/>
          <a:p>
            <a:r>
              <a:rPr lang="pt-BR" sz="3600" dirty="0"/>
              <a:t>O CASO DE SANTARÉM/PA</a:t>
            </a:r>
          </a:p>
        </p:txBody>
      </p:sp>
    </p:spTree>
    <p:extLst>
      <p:ext uri="{BB962C8B-B14F-4D97-AF65-F5344CB8AC3E}">
        <p14:creationId xmlns:p14="http://schemas.microsoft.com/office/powerpoint/2010/main" val="462463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2"/>
                                        </p:tgtEl>
                                        <p:attrNameLst>
                                          <p:attrName>fillcolor</p:attrName>
                                        </p:attrNameLst>
                                      </p:cBhvr>
                                      <p:to>
                                        <a:schemeClr val="accent2"/>
                                      </p:to>
                                    </p:animClr>
                                    <p:set>
                                      <p:cBhvr>
                                        <p:cTn id="7" dur="2000" fill="hold"/>
                                        <p:tgtEl>
                                          <p:spTgt spid="2"/>
                                        </p:tgtEl>
                                        <p:attrNameLst>
                                          <p:attrName>fill.type</p:attrName>
                                        </p:attrNameLst>
                                      </p:cBhvr>
                                      <p:to>
                                        <p:strVal val="solid"/>
                                      </p:to>
                                    </p:set>
                                    <p:set>
                                      <p:cBhvr>
                                        <p:cTn id="8" dur="2000" fill="hold"/>
                                        <p:tgtEl>
                                          <p:spTgt spid="2"/>
                                        </p:tgtEl>
                                        <p:attrNameLst>
                                          <p:attrName>fill.on</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4811" y="1104716"/>
            <a:ext cx="8807823" cy="562720"/>
          </a:xfrm>
        </p:spPr>
        <p:txBody>
          <a:bodyPr>
            <a:noAutofit/>
          </a:bodyPr>
          <a:lstStyle/>
          <a:p>
            <a:pPr algn="ctr"/>
            <a:r>
              <a:rPr lang="pt-BR" sz="2800" b="1" dirty="0" smtClean="0"/>
              <a:t>Considerações</a:t>
            </a:r>
            <a:endParaRPr lang="pt-BR" sz="2800" dirty="0"/>
          </a:p>
        </p:txBody>
      </p:sp>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8410" y="3913094"/>
            <a:ext cx="8580623" cy="2499461"/>
          </a:xfrm>
        </p:spPr>
      </p:pic>
      <p:sp>
        <p:nvSpPr>
          <p:cNvPr id="3" name="CaixaDeTexto 2"/>
          <p:cNvSpPr txBox="1"/>
          <p:nvPr/>
        </p:nvSpPr>
        <p:spPr>
          <a:xfrm>
            <a:off x="288410" y="1945000"/>
            <a:ext cx="8694224" cy="1754326"/>
          </a:xfrm>
          <a:prstGeom prst="rect">
            <a:avLst/>
          </a:prstGeom>
          <a:noFill/>
        </p:spPr>
        <p:txBody>
          <a:bodyPr wrap="square" rtlCol="0">
            <a:spAutoFit/>
          </a:bodyPr>
          <a:lstStyle/>
          <a:p>
            <a:pPr marL="342900" indent="-342900">
              <a:buAutoNum type="arabicPeriod"/>
            </a:pPr>
            <a:r>
              <a:rPr lang="pt-BR" dirty="0" smtClean="0"/>
              <a:t>PFA (Sala, Equipe, Materiais, Instrumentais);</a:t>
            </a:r>
          </a:p>
          <a:p>
            <a:pPr marL="342900" indent="-342900">
              <a:buAutoNum type="arabicPeriod"/>
            </a:pPr>
            <a:r>
              <a:rPr lang="pt-BR" dirty="0" smtClean="0"/>
              <a:t>Considerar a família de origem;</a:t>
            </a:r>
          </a:p>
          <a:p>
            <a:pPr marL="342900" indent="-342900">
              <a:buAutoNum type="arabicPeriod"/>
            </a:pPr>
            <a:r>
              <a:rPr lang="pt-BR" dirty="0" smtClean="0"/>
              <a:t>Comprovar para o Setor Financeiro a importância da efetividade do serviço no município (para o município e para as C/A e suas famílias (sociedade);</a:t>
            </a:r>
          </a:p>
          <a:p>
            <a:pPr marL="342900" indent="-342900">
              <a:buAutoNum type="arabicPeriod"/>
            </a:pPr>
            <a:r>
              <a:rPr lang="pt-BR" b="1" dirty="0" smtClean="0"/>
              <a:t>Cumprir o que a legislação prevê.</a:t>
            </a:r>
            <a:endParaRPr lang="pt-BR" dirty="0" smtClean="0"/>
          </a:p>
          <a:p>
            <a:pPr marL="342900" indent="-342900">
              <a:buAutoNum type="arabicPeriod"/>
            </a:pPr>
            <a:endParaRPr lang="pt-BR" dirty="0" smtClean="0"/>
          </a:p>
        </p:txBody>
      </p:sp>
      <p:sp>
        <p:nvSpPr>
          <p:cNvPr id="7" name="CaixaDeTexto 6"/>
          <p:cNvSpPr txBox="1"/>
          <p:nvPr/>
        </p:nvSpPr>
        <p:spPr>
          <a:xfrm>
            <a:off x="7726156" y="6349324"/>
            <a:ext cx="1142877" cy="276999"/>
          </a:xfrm>
          <a:prstGeom prst="rect">
            <a:avLst/>
          </a:prstGeom>
          <a:noFill/>
        </p:spPr>
        <p:txBody>
          <a:bodyPr wrap="none" rtlCol="0">
            <a:spAutoFit/>
          </a:bodyPr>
          <a:lstStyle/>
          <a:p>
            <a:r>
              <a:rPr lang="pt-BR" sz="1200" dirty="0" smtClean="0"/>
              <a:t>Fonte: G1 2019</a:t>
            </a:r>
            <a:endParaRPr lang="pt-BR" sz="1200" dirty="0"/>
          </a:p>
        </p:txBody>
      </p:sp>
    </p:spTree>
    <p:extLst>
      <p:ext uri="{BB962C8B-B14F-4D97-AF65-F5344CB8AC3E}">
        <p14:creationId xmlns:p14="http://schemas.microsoft.com/office/powerpoint/2010/main" val="203722795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156447" y="2754873"/>
            <a:ext cx="6858000" cy="2005386"/>
          </a:xfrm>
        </p:spPr>
        <p:txBody>
          <a:bodyPr>
            <a:normAutofit/>
          </a:bodyPr>
          <a:lstStyle/>
          <a:p>
            <a:r>
              <a:rPr lang="pt-BR" sz="3600" dirty="0" smtClean="0"/>
              <a:t>Palestrante: Andreza Filizzola</a:t>
            </a:r>
          </a:p>
          <a:p>
            <a:r>
              <a:rPr lang="pt-BR" dirty="0" smtClean="0"/>
              <a:t>📱 </a:t>
            </a:r>
            <a:r>
              <a:rPr lang="pt-BR" dirty="0"/>
              <a:t>55 93 991201177 📧 </a:t>
            </a:r>
            <a:r>
              <a:rPr lang="pt-BR" dirty="0" smtClean="0"/>
              <a:t>advfilizzola@hotmail.com</a:t>
            </a:r>
            <a:endParaRPr lang="pt-BR" dirty="0"/>
          </a:p>
        </p:txBody>
      </p:sp>
    </p:spTree>
    <p:extLst>
      <p:ext uri="{BB962C8B-B14F-4D97-AF65-F5344CB8AC3E}">
        <p14:creationId xmlns:p14="http://schemas.microsoft.com/office/powerpoint/2010/main" val="132408935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74811" y="1882588"/>
            <a:ext cx="8807823" cy="5101198"/>
          </a:xfrm>
        </p:spPr>
        <p:txBody>
          <a:bodyPr>
            <a:normAutofit fontScale="62500" lnSpcReduction="20000"/>
          </a:bodyPr>
          <a:lstStyle/>
          <a:p>
            <a:pPr marL="514350" indent="-514350" algn="just">
              <a:lnSpc>
                <a:spcPct val="120000"/>
              </a:lnSpc>
              <a:spcBef>
                <a:spcPts val="500"/>
              </a:spcBef>
              <a:spcAft>
                <a:spcPts val="500"/>
              </a:spcAft>
              <a:buFont typeface="+mj-lt"/>
              <a:buAutoNum type="arabicPeriod"/>
            </a:pPr>
            <a:r>
              <a:rPr lang="pt-BR" dirty="0" smtClean="0"/>
              <a:t>Qual </a:t>
            </a:r>
            <a:r>
              <a:rPr lang="pt-BR" dirty="0"/>
              <a:t>o </a:t>
            </a:r>
            <a:r>
              <a:rPr lang="pt-BR" b="1" dirty="0">
                <a:solidFill>
                  <a:srgbClr val="FF0000"/>
                </a:solidFill>
              </a:rPr>
              <a:t>panorama</a:t>
            </a:r>
            <a:r>
              <a:rPr lang="pt-BR" dirty="0">
                <a:solidFill>
                  <a:srgbClr val="FF0000"/>
                </a:solidFill>
              </a:rPr>
              <a:t> </a:t>
            </a:r>
            <a:r>
              <a:rPr lang="pt-BR" dirty="0"/>
              <a:t>dos Serviços de Acolhimento de crianças afastadas da convivência familiar na Região </a:t>
            </a:r>
            <a:r>
              <a:rPr lang="pt-BR" dirty="0" smtClean="0"/>
              <a:t>Norte? Quais </a:t>
            </a:r>
            <a:r>
              <a:rPr lang="pt-BR" dirty="0"/>
              <a:t>os </a:t>
            </a:r>
            <a:r>
              <a:rPr lang="pt-BR" sz="3200" b="1" dirty="0" smtClean="0">
                <a:solidFill>
                  <a:srgbClr val="FF0000"/>
                </a:solidFill>
              </a:rPr>
              <a:t>DESAFIOS</a:t>
            </a:r>
            <a:r>
              <a:rPr lang="pt-BR" sz="3200" dirty="0" smtClean="0">
                <a:solidFill>
                  <a:srgbClr val="FF0000"/>
                </a:solidFill>
              </a:rPr>
              <a:t> </a:t>
            </a:r>
            <a:r>
              <a:rPr lang="pt-BR" dirty="0" smtClean="0"/>
              <a:t>da </a:t>
            </a:r>
            <a:r>
              <a:rPr lang="pt-BR" dirty="0"/>
              <a:t>interface entre o Sistema de Justiça e o Sistema de Garantia de Direitos e o SUAS em relação aos procedimentos de acolhimento e desligamento das crianças nos Serviços de </a:t>
            </a:r>
            <a:r>
              <a:rPr lang="pt-BR" dirty="0" smtClean="0"/>
              <a:t>Acolhimento?</a:t>
            </a:r>
          </a:p>
          <a:p>
            <a:pPr marL="514350" indent="-514350" algn="just">
              <a:lnSpc>
                <a:spcPct val="120000"/>
              </a:lnSpc>
              <a:spcBef>
                <a:spcPts val="500"/>
              </a:spcBef>
              <a:spcAft>
                <a:spcPts val="500"/>
              </a:spcAft>
              <a:buFont typeface="+mj-lt"/>
              <a:buAutoNum type="arabicPeriod"/>
            </a:pPr>
            <a:r>
              <a:rPr lang="pt-BR" dirty="0" smtClean="0"/>
              <a:t>A </a:t>
            </a:r>
            <a:r>
              <a:rPr lang="pt-BR" dirty="0"/>
              <a:t>modalidade de Acolhimento Familiar é </a:t>
            </a:r>
            <a:r>
              <a:rPr lang="pt-BR" b="1" dirty="0">
                <a:solidFill>
                  <a:srgbClr val="FF0000"/>
                </a:solidFill>
              </a:rPr>
              <a:t>conhecida na Região Norte? </a:t>
            </a:r>
            <a:r>
              <a:rPr lang="pt-BR" dirty="0"/>
              <a:t>Qual a visão em relação a essa modalidade pelos Serviços de Acolhimento e pelos operadores do Sistema de </a:t>
            </a:r>
            <a:r>
              <a:rPr lang="pt-BR" dirty="0" smtClean="0"/>
              <a:t>Justiça?</a:t>
            </a:r>
          </a:p>
          <a:p>
            <a:pPr marL="514350" indent="-514350" algn="just">
              <a:lnSpc>
                <a:spcPct val="120000"/>
              </a:lnSpc>
              <a:spcBef>
                <a:spcPts val="500"/>
              </a:spcBef>
              <a:spcAft>
                <a:spcPts val="500"/>
              </a:spcAft>
              <a:buFont typeface="+mj-lt"/>
              <a:buAutoNum type="arabicPeriod"/>
            </a:pPr>
            <a:r>
              <a:rPr lang="pt-BR" dirty="0" smtClean="0"/>
              <a:t>Quais </a:t>
            </a:r>
            <a:r>
              <a:rPr lang="pt-BR" dirty="0"/>
              <a:t>os desafios de acesso à </a:t>
            </a:r>
            <a:r>
              <a:rPr lang="pt-BR" b="1" dirty="0">
                <a:solidFill>
                  <a:srgbClr val="FF0000"/>
                </a:solidFill>
              </a:rPr>
              <a:t>capacitação</a:t>
            </a:r>
            <a:r>
              <a:rPr lang="pt-BR" dirty="0"/>
              <a:t> sobre as novas disposições legais relacionadas ao acolhimento de crianças na primeira infância (Lei 13.257/2016) e o seu significado em relação a cuidados para promoção do desenvolvimento integral da criança no período de </a:t>
            </a:r>
            <a:r>
              <a:rPr lang="pt-BR" dirty="0" smtClean="0"/>
              <a:t>acolhimento?</a:t>
            </a:r>
          </a:p>
          <a:p>
            <a:pPr marL="514350" indent="-514350" algn="just">
              <a:lnSpc>
                <a:spcPct val="120000"/>
              </a:lnSpc>
              <a:spcBef>
                <a:spcPts val="500"/>
              </a:spcBef>
              <a:spcAft>
                <a:spcPts val="500"/>
              </a:spcAft>
              <a:buFont typeface="+mj-lt"/>
              <a:buAutoNum type="arabicPeriod"/>
            </a:pPr>
            <a:r>
              <a:rPr lang="pt-BR" dirty="0" smtClean="0"/>
              <a:t>Quais </a:t>
            </a:r>
            <a:r>
              <a:rPr lang="pt-BR" dirty="0"/>
              <a:t>os desafios da </a:t>
            </a:r>
            <a:r>
              <a:rPr lang="pt-BR" b="1" u="sng" dirty="0" smtClean="0">
                <a:solidFill>
                  <a:srgbClr val="FF0000"/>
                </a:solidFill>
              </a:rPr>
              <a:t>IMPLANTAÇÃO E EXPANSÃO</a:t>
            </a:r>
            <a:r>
              <a:rPr lang="pt-BR" b="1" dirty="0" smtClean="0">
                <a:solidFill>
                  <a:srgbClr val="FF0000"/>
                </a:solidFill>
              </a:rPr>
              <a:t> </a:t>
            </a:r>
            <a:r>
              <a:rPr lang="pt-BR" dirty="0"/>
              <a:t>do serviço de acolhimento em família acolhedora na Região </a:t>
            </a:r>
            <a:r>
              <a:rPr lang="pt-BR" dirty="0" smtClean="0"/>
              <a:t>Norte?</a:t>
            </a:r>
          </a:p>
          <a:p>
            <a:pPr marL="514350" indent="-514350" algn="just">
              <a:lnSpc>
                <a:spcPct val="120000"/>
              </a:lnSpc>
              <a:spcBef>
                <a:spcPts val="500"/>
              </a:spcBef>
              <a:spcAft>
                <a:spcPts val="500"/>
              </a:spcAft>
              <a:buFont typeface="+mj-lt"/>
              <a:buAutoNum type="arabicPeriod"/>
            </a:pPr>
            <a:r>
              <a:rPr lang="pt-BR" dirty="0" smtClean="0"/>
              <a:t>Qual </a:t>
            </a:r>
            <a:r>
              <a:rPr lang="pt-BR" dirty="0"/>
              <a:t>o estágio de </a:t>
            </a:r>
            <a:r>
              <a:rPr lang="pt-BR" b="1" dirty="0">
                <a:solidFill>
                  <a:srgbClr val="FF0000"/>
                </a:solidFill>
              </a:rPr>
              <a:t>mapeamento e divulgação de boas práticas</a:t>
            </a:r>
            <a:r>
              <a:rPr lang="pt-BR" dirty="0">
                <a:solidFill>
                  <a:srgbClr val="FF0000"/>
                </a:solidFill>
              </a:rPr>
              <a:t> </a:t>
            </a:r>
            <a:r>
              <a:rPr lang="pt-BR" dirty="0"/>
              <a:t>e experiências de famílias acolhedoras na Região Norte? </a:t>
            </a:r>
          </a:p>
        </p:txBody>
      </p:sp>
      <p:sp>
        <p:nvSpPr>
          <p:cNvPr id="4" name="Título 1"/>
          <p:cNvSpPr>
            <a:spLocks noGrp="1"/>
          </p:cNvSpPr>
          <p:nvPr>
            <p:ph type="title"/>
          </p:nvPr>
        </p:nvSpPr>
        <p:spPr>
          <a:xfrm>
            <a:off x="174811" y="1104716"/>
            <a:ext cx="8807823" cy="562720"/>
          </a:xfrm>
        </p:spPr>
        <p:txBody>
          <a:bodyPr>
            <a:noAutofit/>
          </a:bodyPr>
          <a:lstStyle/>
          <a:p>
            <a:pPr algn="ctr">
              <a:lnSpc>
                <a:spcPct val="100000"/>
              </a:lnSpc>
            </a:pPr>
            <a:r>
              <a:rPr lang="pt-BR" sz="3600" b="1" dirty="0" smtClean="0"/>
              <a:t>PERGUNTAS NORTEADORAS DO SEMINÁRIO</a:t>
            </a:r>
            <a:r>
              <a:rPr lang="pt-BR" sz="1800" b="1" dirty="0" smtClean="0"/>
              <a:t/>
            </a:r>
            <a:br>
              <a:rPr lang="pt-BR" sz="1800" b="1" dirty="0" smtClean="0"/>
            </a:br>
            <a:r>
              <a:rPr lang="pt-BR" sz="1400" dirty="0" smtClean="0"/>
              <a:t>Famílias </a:t>
            </a:r>
            <a:r>
              <a:rPr lang="pt-BR" sz="1400" dirty="0"/>
              <a:t>acolhedoras como estratégia de proteção a crianças na primeira infância em serviços de acolhimento </a:t>
            </a:r>
          </a:p>
        </p:txBody>
      </p:sp>
    </p:spTree>
    <p:extLst>
      <p:ext uri="{BB962C8B-B14F-4D97-AF65-F5344CB8AC3E}">
        <p14:creationId xmlns:p14="http://schemas.microsoft.com/office/powerpoint/2010/main" val="2294327100"/>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4810" y="1102301"/>
            <a:ext cx="8807823" cy="562720"/>
          </a:xfrm>
          <a:solidFill>
            <a:schemeClr val="accent6">
              <a:lumMod val="40000"/>
              <a:lumOff val="60000"/>
            </a:schemeClr>
          </a:solidFill>
        </p:spPr>
        <p:txBody>
          <a:bodyPr>
            <a:noAutofit/>
          </a:bodyPr>
          <a:lstStyle/>
          <a:p>
            <a:pPr algn="ctr"/>
            <a:r>
              <a:rPr lang="pt-BR" sz="2800" b="1" dirty="0" smtClean="0"/>
              <a:t>O CASO DE </a:t>
            </a:r>
            <a:r>
              <a:rPr lang="pt-BR" sz="3600" b="1" dirty="0" smtClean="0">
                <a:solidFill>
                  <a:srgbClr val="00B050"/>
                </a:solidFill>
              </a:rPr>
              <a:t>SANTARÉM/PA</a:t>
            </a:r>
            <a:endParaRPr lang="pt-BR" sz="2800" b="1" dirty="0">
              <a:solidFill>
                <a:srgbClr val="00B050"/>
              </a:solidFill>
            </a:endParaRPr>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33712" y="4080560"/>
            <a:ext cx="4288772" cy="1520071"/>
          </a:xfrm>
          <a:prstGeom prst="rect">
            <a:avLst/>
          </a:prstGeom>
        </p:spPr>
      </p:pic>
      <p:pic>
        <p:nvPicPr>
          <p:cNvPr id="6" name="Image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8721" y="2070847"/>
            <a:ext cx="4103168" cy="1618150"/>
          </a:xfrm>
          <a:prstGeom prst="rect">
            <a:avLst/>
          </a:prstGeom>
        </p:spPr>
      </p:pic>
      <p:pic>
        <p:nvPicPr>
          <p:cNvPr id="10" name="Imagem 9"/>
          <p:cNvPicPr>
            <a:picLocks noChangeAspect="1"/>
          </p:cNvPicPr>
          <p:nvPr/>
        </p:nvPicPr>
        <p:blipFill rotWithShape="1">
          <a:blip r:embed="rId4"/>
          <a:srcRect l="70009" t="33470" r="6913" b="27674"/>
          <a:stretch/>
        </p:blipFill>
        <p:spPr>
          <a:xfrm>
            <a:off x="269768" y="1966493"/>
            <a:ext cx="4263944" cy="4036532"/>
          </a:xfrm>
          <a:prstGeom prst="rect">
            <a:avLst/>
          </a:prstGeom>
        </p:spPr>
      </p:pic>
      <p:sp>
        <p:nvSpPr>
          <p:cNvPr id="11" name="CaixaDeTexto 10"/>
          <p:cNvSpPr txBox="1"/>
          <p:nvPr/>
        </p:nvSpPr>
        <p:spPr>
          <a:xfrm>
            <a:off x="269768" y="5879914"/>
            <a:ext cx="1085554" cy="246221"/>
          </a:xfrm>
          <a:prstGeom prst="rect">
            <a:avLst/>
          </a:prstGeom>
          <a:noFill/>
        </p:spPr>
        <p:txBody>
          <a:bodyPr wrap="none" rtlCol="0">
            <a:spAutoFit/>
          </a:bodyPr>
          <a:lstStyle/>
          <a:p>
            <a:r>
              <a:rPr lang="pt-BR" sz="1000" dirty="0" smtClean="0"/>
              <a:t>Fonte: IBGE 2019</a:t>
            </a:r>
            <a:endParaRPr lang="pt-BR" sz="1000" dirty="0"/>
          </a:p>
        </p:txBody>
      </p:sp>
      <p:sp>
        <p:nvSpPr>
          <p:cNvPr id="12" name="CaixaDeTexto 11"/>
          <p:cNvSpPr txBox="1"/>
          <p:nvPr/>
        </p:nvSpPr>
        <p:spPr>
          <a:xfrm>
            <a:off x="4578721" y="5477520"/>
            <a:ext cx="1085554" cy="246221"/>
          </a:xfrm>
          <a:prstGeom prst="rect">
            <a:avLst/>
          </a:prstGeom>
          <a:noFill/>
        </p:spPr>
        <p:txBody>
          <a:bodyPr wrap="none" rtlCol="0">
            <a:spAutoFit/>
          </a:bodyPr>
          <a:lstStyle/>
          <a:p>
            <a:r>
              <a:rPr lang="pt-BR" sz="1000" dirty="0" smtClean="0"/>
              <a:t>Fonte: IBGE 2018</a:t>
            </a:r>
            <a:endParaRPr lang="pt-BR" sz="1000" dirty="0"/>
          </a:p>
        </p:txBody>
      </p:sp>
    </p:spTree>
    <p:extLst>
      <p:ext uri="{BB962C8B-B14F-4D97-AF65-F5344CB8AC3E}">
        <p14:creationId xmlns:p14="http://schemas.microsoft.com/office/powerpoint/2010/main" val="1059607806"/>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4810" y="1102301"/>
            <a:ext cx="8807823" cy="562720"/>
          </a:xfrm>
          <a:solidFill>
            <a:schemeClr val="accent6">
              <a:lumMod val="40000"/>
              <a:lumOff val="60000"/>
            </a:schemeClr>
          </a:solidFill>
        </p:spPr>
        <p:txBody>
          <a:bodyPr>
            <a:noAutofit/>
          </a:bodyPr>
          <a:lstStyle/>
          <a:p>
            <a:pPr algn="ctr"/>
            <a:r>
              <a:rPr lang="pt-BR" sz="2800" b="1" dirty="0" smtClean="0"/>
              <a:t>“Mas o que diz a lei sobre o ACOLHIMENTO?”</a:t>
            </a:r>
            <a:endParaRPr lang="pt-BR" sz="2800" b="1" dirty="0">
              <a:solidFill>
                <a:srgbClr val="00B050"/>
              </a:solidFill>
            </a:endParaRPr>
          </a:p>
        </p:txBody>
      </p:sp>
      <p:graphicFrame>
        <p:nvGraphicFramePr>
          <p:cNvPr id="4" name="Diagrama 3"/>
          <p:cNvGraphicFramePr/>
          <p:nvPr>
            <p:extLst>
              <p:ext uri="{D42A27DB-BD31-4B8C-83A1-F6EECF244321}">
                <p14:modId xmlns:p14="http://schemas.microsoft.com/office/powerpoint/2010/main" val="331750962"/>
              </p:ext>
            </p:extLst>
          </p:nvPr>
        </p:nvGraphicFramePr>
        <p:xfrm>
          <a:off x="0" y="1665021"/>
          <a:ext cx="9144000" cy="4977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4595802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4810" y="1102301"/>
            <a:ext cx="8807823" cy="562720"/>
          </a:xfrm>
          <a:solidFill>
            <a:schemeClr val="accent6">
              <a:lumMod val="40000"/>
              <a:lumOff val="60000"/>
            </a:schemeClr>
          </a:solidFill>
        </p:spPr>
        <p:txBody>
          <a:bodyPr>
            <a:noAutofit/>
          </a:bodyPr>
          <a:lstStyle/>
          <a:p>
            <a:pPr algn="ctr"/>
            <a:r>
              <a:rPr lang="pt-BR" sz="2800" b="1" dirty="0" smtClean="0"/>
              <a:t>O CASO DE </a:t>
            </a:r>
            <a:r>
              <a:rPr lang="pt-BR" sz="3600" b="1" dirty="0" smtClean="0">
                <a:solidFill>
                  <a:srgbClr val="00B050"/>
                </a:solidFill>
              </a:rPr>
              <a:t>SANTARÉM/PA</a:t>
            </a:r>
            <a:endParaRPr lang="pt-BR" sz="2800" b="1" dirty="0">
              <a:solidFill>
                <a:srgbClr val="00B050"/>
              </a:solidFill>
            </a:endParaRPr>
          </a:p>
        </p:txBody>
      </p:sp>
      <p:graphicFrame>
        <p:nvGraphicFramePr>
          <p:cNvPr id="5" name="Diagrama 4"/>
          <p:cNvGraphicFramePr/>
          <p:nvPr>
            <p:extLst>
              <p:ext uri="{D42A27DB-BD31-4B8C-83A1-F6EECF244321}">
                <p14:modId xmlns:p14="http://schemas.microsoft.com/office/powerpoint/2010/main" val="4127586390"/>
              </p:ext>
            </p:extLst>
          </p:nvPr>
        </p:nvGraphicFramePr>
        <p:xfrm>
          <a:off x="60509" y="3695527"/>
          <a:ext cx="2608731" cy="28971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CaixaDeTexto 7"/>
          <p:cNvSpPr txBox="1"/>
          <p:nvPr/>
        </p:nvSpPr>
        <p:spPr>
          <a:xfrm>
            <a:off x="2669240" y="1845289"/>
            <a:ext cx="6313393" cy="2536592"/>
          </a:xfrm>
          <a:prstGeom prst="rect">
            <a:avLst/>
          </a:prstGeom>
          <a:noFill/>
          <a:ln w="3175">
            <a:noFill/>
          </a:ln>
        </p:spPr>
        <p:txBody>
          <a:bodyPr wrap="square" rtlCol="0">
            <a:spAutoFit/>
          </a:bodyPr>
          <a:lstStyle/>
          <a:p>
            <a:r>
              <a:rPr lang="pt-BR" sz="4000" b="1" dirty="0" smtClean="0"/>
              <a:t>POR QUÊ?</a:t>
            </a:r>
          </a:p>
          <a:p>
            <a:endParaRPr lang="pt-BR" dirty="0"/>
          </a:p>
          <a:p>
            <a:pPr marL="285750" indent="-285750">
              <a:spcBef>
                <a:spcPts val="500"/>
              </a:spcBef>
              <a:spcAft>
                <a:spcPts val="500"/>
              </a:spcAft>
              <a:buFont typeface="Arial" panose="020B0604020202020204" pitchFamily="34" charset="0"/>
              <a:buChar char="•"/>
            </a:pPr>
            <a:r>
              <a:rPr lang="pt-BR" sz="2000" dirty="0" smtClean="0"/>
              <a:t>“As crianças estão sendo encaminhadas para a CAR.”</a:t>
            </a:r>
          </a:p>
          <a:p>
            <a:pPr marL="285750" indent="-285750">
              <a:spcBef>
                <a:spcPts val="500"/>
              </a:spcBef>
              <a:spcAft>
                <a:spcPts val="500"/>
              </a:spcAft>
              <a:buFont typeface="Arial" panose="020B0604020202020204" pitchFamily="34" charset="0"/>
              <a:buChar char="•"/>
            </a:pPr>
            <a:r>
              <a:rPr lang="pt-BR" sz="2000" dirty="0" smtClean="0"/>
              <a:t>“Ela quer acolher, mas no momento está sem condições financeiras. </a:t>
            </a:r>
            <a:r>
              <a:rPr lang="pt-BR" sz="2000" dirty="0"/>
              <a:t>Não há como pagar o subsídio.</a:t>
            </a:r>
            <a:r>
              <a:rPr lang="pt-BR" sz="2000" dirty="0" smtClean="0"/>
              <a:t>”</a:t>
            </a:r>
          </a:p>
          <a:p>
            <a:pPr marL="285750" indent="-285750">
              <a:spcBef>
                <a:spcPts val="500"/>
              </a:spcBef>
              <a:spcAft>
                <a:spcPts val="500"/>
              </a:spcAft>
              <a:buFont typeface="Arial" panose="020B0604020202020204" pitchFamily="34" charset="0"/>
              <a:buChar char="•"/>
            </a:pPr>
            <a:r>
              <a:rPr lang="pt-BR" sz="2000" dirty="0" smtClean="0"/>
              <a:t>“O programa nunca foi lançado.”</a:t>
            </a:r>
          </a:p>
        </p:txBody>
      </p:sp>
      <p:sp>
        <p:nvSpPr>
          <p:cNvPr id="13" name="CaixaDeTexto 12"/>
          <p:cNvSpPr txBox="1"/>
          <p:nvPr/>
        </p:nvSpPr>
        <p:spPr>
          <a:xfrm>
            <a:off x="2830607" y="4592085"/>
            <a:ext cx="6313393" cy="1792798"/>
          </a:xfrm>
          <a:prstGeom prst="rect">
            <a:avLst/>
          </a:prstGeom>
          <a:noFill/>
          <a:ln w="3175">
            <a:noFill/>
          </a:ln>
        </p:spPr>
        <p:txBody>
          <a:bodyPr wrap="square" rtlCol="0">
            <a:spAutoFit/>
          </a:bodyPr>
          <a:lstStyle/>
          <a:p>
            <a:r>
              <a:rPr lang="pt-BR" sz="4000" b="1" dirty="0" smtClean="0"/>
              <a:t>COMO?</a:t>
            </a:r>
          </a:p>
          <a:p>
            <a:endParaRPr lang="pt-BR" dirty="0"/>
          </a:p>
          <a:p>
            <a:pPr marL="285750" indent="-285750">
              <a:spcBef>
                <a:spcPts val="500"/>
              </a:spcBef>
              <a:spcAft>
                <a:spcPts val="500"/>
              </a:spcAft>
              <a:buFont typeface="Arial" panose="020B0604020202020204" pitchFamily="34" charset="0"/>
              <a:buChar char="•"/>
            </a:pPr>
            <a:r>
              <a:rPr lang="pt-BR" sz="2000" dirty="0" smtClean="0"/>
              <a:t>Redesenho &gt; Briefing &gt; Lançamento</a:t>
            </a:r>
          </a:p>
          <a:p>
            <a:pPr marL="285750" indent="-285750">
              <a:spcBef>
                <a:spcPts val="500"/>
              </a:spcBef>
              <a:spcAft>
                <a:spcPts val="500"/>
              </a:spcAft>
              <a:buFont typeface="Arial" panose="020B0604020202020204" pitchFamily="34" charset="0"/>
              <a:buChar char="•"/>
            </a:pPr>
            <a:r>
              <a:rPr lang="pt-BR" sz="2000" dirty="0" smtClean="0"/>
              <a:t>Levantamento de dados &gt; Análise &gt; Apresentação</a:t>
            </a:r>
          </a:p>
        </p:txBody>
      </p:sp>
      <p:pic>
        <p:nvPicPr>
          <p:cNvPr id="10" name="Imagem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26575" y="1947409"/>
            <a:ext cx="1876598" cy="1876598"/>
          </a:xfrm>
          <a:prstGeom prst="rect">
            <a:avLst/>
          </a:prstGeom>
        </p:spPr>
      </p:pic>
    </p:spTree>
    <p:extLst>
      <p:ext uri="{BB962C8B-B14F-4D97-AF65-F5344CB8AC3E}">
        <p14:creationId xmlns:p14="http://schemas.microsoft.com/office/powerpoint/2010/main" val="209095320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0-#ppt_w/2"/>
                                          </p:val>
                                        </p:tav>
                                        <p:tav tm="100000">
                                          <p:val>
                                            <p:strVal val="#ppt_x"/>
                                          </p:val>
                                        </p:tav>
                                      </p:tavLst>
                                    </p:anim>
                                    <p:anim calcmode="lin" valueType="num">
                                      <p:cBhvr additive="base">
                                        <p:cTn id="14" dur="500" fill="hold"/>
                                        <p:tgtEl>
                                          <p:spTgt spid="10"/>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0-#ppt_w/2"/>
                                          </p:val>
                                        </p:tav>
                                        <p:tav tm="100000">
                                          <p:val>
                                            <p:strVal val="#ppt_x"/>
                                          </p:val>
                                        </p:tav>
                                      </p:tavLst>
                                    </p:anim>
                                    <p:anim calcmode="lin" valueType="num">
                                      <p:cBhvr additive="base">
                                        <p:cTn id="18"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500" fill="hold"/>
                                        <p:tgtEl>
                                          <p:spTgt spid="13"/>
                                        </p:tgtEl>
                                        <p:attrNameLst>
                                          <p:attrName>ppt_x</p:attrName>
                                        </p:attrNameLst>
                                      </p:cBhvr>
                                      <p:tavLst>
                                        <p:tav tm="0">
                                          <p:val>
                                            <p:strVal val="1+#ppt_w/2"/>
                                          </p:val>
                                        </p:tav>
                                        <p:tav tm="100000">
                                          <p:val>
                                            <p:strVal val="#ppt_x"/>
                                          </p:val>
                                        </p:tav>
                                      </p:tavLst>
                                    </p:anim>
                                    <p:anim calcmode="lin" valueType="num">
                                      <p:cBhvr additive="base">
                                        <p:cTn id="24"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8"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4810" y="1156445"/>
            <a:ext cx="8807823" cy="1694330"/>
          </a:xfrm>
        </p:spPr>
        <p:txBody>
          <a:bodyPr>
            <a:noAutofit/>
          </a:bodyPr>
          <a:lstStyle/>
          <a:p>
            <a:pPr algn="ctr"/>
            <a:r>
              <a:rPr lang="pt-BR" sz="2800" b="1" dirty="0" smtClean="0"/>
              <a:t>A VIABILIDADE ECONÔMICA DO PROGRAMA FAMÍLIA ACOLHEDORA EM RELAÇÃO AO ACOLHIMENTO INSTITUCIONAL DE CRIANÇAS E ADOLESCENTES EM SANTARÉM/PA</a:t>
            </a:r>
            <a:endParaRPr lang="pt-BR" sz="2800" b="1" dirty="0"/>
          </a:p>
        </p:txBody>
      </p:sp>
      <p:sp>
        <p:nvSpPr>
          <p:cNvPr id="3" name="Espaço Reservado para Conteúdo 2"/>
          <p:cNvSpPr>
            <a:spLocks noGrp="1"/>
          </p:cNvSpPr>
          <p:nvPr>
            <p:ph idx="1"/>
          </p:nvPr>
        </p:nvSpPr>
        <p:spPr>
          <a:xfrm>
            <a:off x="174811" y="3213847"/>
            <a:ext cx="8807823" cy="3281082"/>
          </a:xfrm>
        </p:spPr>
        <p:txBody>
          <a:bodyPr>
            <a:normAutofit fontScale="92500" lnSpcReduction="10000"/>
          </a:bodyPr>
          <a:lstStyle/>
          <a:p>
            <a:pPr marL="0" indent="0">
              <a:spcAft>
                <a:spcPts val="1000"/>
              </a:spcAft>
              <a:buNone/>
            </a:pPr>
            <a:r>
              <a:rPr lang="pt-BR" b="1" dirty="0" smtClean="0"/>
              <a:t>Coleta de dados: </a:t>
            </a:r>
            <a:r>
              <a:rPr lang="pt-BR" dirty="0" smtClean="0"/>
              <a:t>2017-2018 </a:t>
            </a:r>
            <a:r>
              <a:rPr lang="pt-BR" dirty="0">
                <a:solidFill>
                  <a:schemeClr val="bg1">
                    <a:lumMod val="65000"/>
                  </a:schemeClr>
                </a:solidFill>
              </a:rPr>
              <a:t>[</a:t>
            </a:r>
            <a:r>
              <a:rPr lang="pt-BR" dirty="0" smtClean="0">
                <a:solidFill>
                  <a:schemeClr val="bg1">
                    <a:lumMod val="65000"/>
                  </a:schemeClr>
                </a:solidFill>
              </a:rPr>
              <a:t>2014]</a:t>
            </a:r>
          </a:p>
          <a:p>
            <a:pPr marL="0" indent="0" algn="just">
              <a:spcAft>
                <a:spcPts val="1000"/>
              </a:spcAft>
              <a:buNone/>
            </a:pPr>
            <a:r>
              <a:rPr lang="pt-BR" b="1" dirty="0" smtClean="0"/>
              <a:t>Setores de coleta: </a:t>
            </a:r>
            <a:r>
              <a:rPr lang="pt-BR" dirty="0" smtClean="0"/>
              <a:t>Setor de Compras, Recursos Humanos, Setor financeiro, Vigilância Socioassistencial.</a:t>
            </a:r>
          </a:p>
          <a:p>
            <a:pPr marL="0" indent="0" algn="just">
              <a:spcAft>
                <a:spcPts val="1000"/>
              </a:spcAft>
              <a:buNone/>
            </a:pPr>
            <a:r>
              <a:rPr lang="pt-BR" b="1" dirty="0" smtClean="0"/>
              <a:t>Método: </a:t>
            </a:r>
            <a:r>
              <a:rPr lang="pt-BR" dirty="0" smtClean="0"/>
              <a:t>Método de comparação simples (Excel).</a:t>
            </a:r>
          </a:p>
          <a:p>
            <a:pPr marL="0" indent="0" algn="just">
              <a:spcAft>
                <a:spcPts val="1000"/>
              </a:spcAft>
              <a:buNone/>
            </a:pPr>
            <a:r>
              <a:rPr lang="pt-BR" b="1" dirty="0" smtClean="0"/>
              <a:t>Indicadores: </a:t>
            </a:r>
            <a:r>
              <a:rPr lang="pt-BR" dirty="0" smtClean="0"/>
              <a:t>Valores de pessoal (Coordenadores e profissionais técnicos), manutenção de espaço físico, subsídio para famílias (PFA), e suprimentos.</a:t>
            </a:r>
            <a:endParaRPr lang="pt-BR" b="1" dirty="0"/>
          </a:p>
        </p:txBody>
      </p:sp>
    </p:spTree>
    <p:extLst>
      <p:ext uri="{BB962C8B-B14F-4D97-AF65-F5344CB8AC3E}">
        <p14:creationId xmlns:p14="http://schemas.microsoft.com/office/powerpoint/2010/main" val="363971706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2"/>
                                        </p:tgtEl>
                                        <p:attrNameLst>
                                          <p:attrName>fillcolor</p:attrName>
                                        </p:attrNameLst>
                                      </p:cBhvr>
                                      <p:to>
                                        <a:schemeClr val="accent2"/>
                                      </p:to>
                                    </p:animClr>
                                    <p:set>
                                      <p:cBhvr>
                                        <p:cTn id="7" dur="2000" fill="hold"/>
                                        <p:tgtEl>
                                          <p:spTgt spid="2"/>
                                        </p:tgtEl>
                                        <p:attrNameLst>
                                          <p:attrName>fill.type</p:attrName>
                                        </p:attrNameLst>
                                      </p:cBhvr>
                                      <p:to>
                                        <p:strVal val="solid"/>
                                      </p:to>
                                    </p:set>
                                    <p:set>
                                      <p:cBhvr>
                                        <p:cTn id="8" dur="2000" fill="hold"/>
                                        <p:tgtEl>
                                          <p:spTgt spid="2"/>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4811" y="1104716"/>
            <a:ext cx="8807823" cy="562720"/>
          </a:xfrm>
        </p:spPr>
        <p:txBody>
          <a:bodyPr>
            <a:noAutofit/>
          </a:bodyPr>
          <a:lstStyle/>
          <a:p>
            <a:pPr algn="ctr"/>
            <a:r>
              <a:rPr lang="pt-BR" sz="3600" b="1" dirty="0" smtClean="0"/>
              <a:t>PANORAMA CAR </a:t>
            </a:r>
            <a:r>
              <a:rPr lang="pt-BR" sz="2800" b="1" dirty="0" smtClean="0"/>
              <a:t>– 22 de junho de 1999 (10 anos)</a:t>
            </a:r>
            <a:endParaRPr lang="pt-BR" sz="2800" dirty="0"/>
          </a:p>
        </p:txBody>
      </p:sp>
      <p:sp>
        <p:nvSpPr>
          <p:cNvPr id="3" name="Espaço Reservado para Conteúdo 2"/>
          <p:cNvSpPr>
            <a:spLocks noGrp="1"/>
          </p:cNvSpPr>
          <p:nvPr>
            <p:ph idx="1"/>
          </p:nvPr>
        </p:nvSpPr>
        <p:spPr>
          <a:xfrm>
            <a:off x="174811" y="2353235"/>
            <a:ext cx="8807823" cy="4235823"/>
          </a:xfrm>
        </p:spPr>
        <p:txBody>
          <a:bodyPr>
            <a:normAutofit fontScale="92500" lnSpcReduction="10000"/>
          </a:bodyPr>
          <a:lstStyle/>
          <a:p>
            <a:pPr marL="0" indent="0">
              <a:buNone/>
            </a:pPr>
            <a:r>
              <a:rPr lang="pt-BR" dirty="0" smtClean="0"/>
              <a:t>Acolhidos em 2017: 61 (MM= 5,0)</a:t>
            </a:r>
          </a:p>
          <a:p>
            <a:pPr marL="0" indent="0">
              <a:buNone/>
            </a:pPr>
            <a:r>
              <a:rPr lang="pt-BR" dirty="0" smtClean="0"/>
              <a:t>Acolhidos em 2018: 38 (MM= 3.8)</a:t>
            </a:r>
          </a:p>
          <a:p>
            <a:pPr marL="0" indent="0">
              <a:buNone/>
            </a:pPr>
            <a:endParaRPr lang="pt-BR" dirty="0"/>
          </a:p>
          <a:p>
            <a:pPr marL="0" indent="0">
              <a:buNone/>
            </a:pPr>
            <a:r>
              <a:rPr lang="pt-BR" dirty="0" smtClean="0"/>
              <a:t>NOB RH/SUAS (20 usuários):</a:t>
            </a:r>
          </a:p>
          <a:p>
            <a:r>
              <a:rPr lang="pt-BR" dirty="0" smtClean="0"/>
              <a:t>1 coordenador [1 coordenadora]</a:t>
            </a:r>
          </a:p>
          <a:p>
            <a:r>
              <a:rPr lang="pt-BR" dirty="0" smtClean="0"/>
              <a:t>2 cuidadores e/ou auxiliares cuidadores [13 cuidadores]</a:t>
            </a:r>
          </a:p>
          <a:p>
            <a:r>
              <a:rPr lang="pt-BR" dirty="0" smtClean="0"/>
              <a:t>1 assistente social [4 assistentes sociais]</a:t>
            </a:r>
          </a:p>
          <a:p>
            <a:pPr algn="just"/>
            <a:r>
              <a:rPr lang="pt-BR" dirty="0" smtClean="0"/>
              <a:t>1 psicólogo [2 psicólogos] + [1 apoio administrativo, 1 motorista, 1 outros, 2 educadores sociais, 1 profissional de serviços gerais].</a:t>
            </a:r>
          </a:p>
          <a:p>
            <a:endParaRPr lang="pt-BR" dirty="0" smtClean="0"/>
          </a:p>
          <a:p>
            <a:pPr marL="0" indent="0">
              <a:buNone/>
            </a:pPr>
            <a:endParaRPr lang="pt-BR" dirty="0" smtClean="0"/>
          </a:p>
          <a:p>
            <a:pPr marL="514350" indent="-514350">
              <a:buFont typeface="+mj-lt"/>
              <a:buAutoNum type="arabicPeriod"/>
            </a:pPr>
            <a:endParaRPr lang="pt-BR" dirty="0"/>
          </a:p>
        </p:txBody>
      </p:sp>
      <p:sp>
        <p:nvSpPr>
          <p:cNvPr id="4" name="CaixaDeTexto 3"/>
          <p:cNvSpPr txBox="1"/>
          <p:nvPr/>
        </p:nvSpPr>
        <p:spPr>
          <a:xfrm>
            <a:off x="7557247" y="6494929"/>
            <a:ext cx="184731" cy="369332"/>
          </a:xfrm>
          <a:prstGeom prst="rect">
            <a:avLst/>
          </a:prstGeom>
          <a:noFill/>
        </p:spPr>
        <p:txBody>
          <a:bodyPr wrap="none" rtlCol="0">
            <a:spAutoFit/>
          </a:bodyPr>
          <a:lstStyle/>
          <a:p>
            <a:endParaRPr lang="pt-BR" dirty="0"/>
          </a:p>
        </p:txBody>
      </p:sp>
    </p:spTree>
    <p:extLst>
      <p:ext uri="{BB962C8B-B14F-4D97-AF65-F5344CB8AC3E}">
        <p14:creationId xmlns:p14="http://schemas.microsoft.com/office/powerpoint/2010/main" val="3949966409"/>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4811" y="1104716"/>
            <a:ext cx="8807823" cy="562720"/>
          </a:xfrm>
        </p:spPr>
        <p:txBody>
          <a:bodyPr>
            <a:noAutofit/>
          </a:bodyPr>
          <a:lstStyle/>
          <a:p>
            <a:pPr algn="ctr"/>
            <a:r>
              <a:rPr lang="pt-BR" sz="3600" b="1" dirty="0" smtClean="0"/>
              <a:t>PANORAMA PFA </a:t>
            </a:r>
            <a:r>
              <a:rPr lang="pt-BR" sz="2800" b="1" dirty="0" smtClean="0"/>
              <a:t>– 18 de março de 2014 (5 anos)</a:t>
            </a:r>
            <a:endParaRPr lang="pt-BR" sz="2800" dirty="0"/>
          </a:p>
        </p:txBody>
      </p:sp>
      <p:sp>
        <p:nvSpPr>
          <p:cNvPr id="3" name="Espaço Reservado para Conteúdo 2"/>
          <p:cNvSpPr>
            <a:spLocks noGrp="1"/>
          </p:cNvSpPr>
          <p:nvPr>
            <p:ph idx="1"/>
          </p:nvPr>
        </p:nvSpPr>
        <p:spPr>
          <a:xfrm>
            <a:off x="174811" y="2353235"/>
            <a:ext cx="8807823" cy="4235823"/>
          </a:xfrm>
        </p:spPr>
        <p:txBody>
          <a:bodyPr>
            <a:normAutofit/>
          </a:bodyPr>
          <a:lstStyle/>
          <a:p>
            <a:pPr marL="0" indent="0">
              <a:buNone/>
            </a:pPr>
            <a:r>
              <a:rPr lang="pt-BR" dirty="0" smtClean="0"/>
              <a:t>Acolhidos em 2017: 61, com MM= 5,0.</a:t>
            </a:r>
          </a:p>
          <a:p>
            <a:pPr marL="0" indent="0">
              <a:buNone/>
            </a:pPr>
            <a:r>
              <a:rPr lang="pt-BR" dirty="0" smtClean="0"/>
              <a:t>Acolhidos em 2018: 38, com MM= 3.8. </a:t>
            </a:r>
          </a:p>
          <a:p>
            <a:pPr marL="0" indent="0">
              <a:buNone/>
            </a:pPr>
            <a:endParaRPr lang="pt-BR" dirty="0"/>
          </a:p>
          <a:p>
            <a:pPr marL="0" indent="0">
              <a:buNone/>
            </a:pPr>
            <a:r>
              <a:rPr lang="pt-BR" dirty="0" smtClean="0"/>
              <a:t>NOB RH/SUAS (20 usuários):</a:t>
            </a:r>
          </a:p>
          <a:p>
            <a:r>
              <a:rPr lang="pt-BR" dirty="0" smtClean="0"/>
              <a:t>1 coordenador [1 coordenadora]</a:t>
            </a:r>
          </a:p>
          <a:p>
            <a:r>
              <a:rPr lang="pt-BR" dirty="0" smtClean="0"/>
              <a:t>1 assistente social [1 assistente social]</a:t>
            </a:r>
          </a:p>
          <a:p>
            <a:pPr algn="just"/>
            <a:r>
              <a:rPr lang="pt-BR" dirty="0" smtClean="0"/>
              <a:t>1 psicólogo [=coordenador?]</a:t>
            </a:r>
          </a:p>
          <a:p>
            <a:endParaRPr lang="pt-BR" dirty="0" smtClean="0"/>
          </a:p>
          <a:p>
            <a:pPr marL="0" indent="0">
              <a:buNone/>
            </a:pPr>
            <a:endParaRPr lang="pt-BR" dirty="0" smtClean="0"/>
          </a:p>
          <a:p>
            <a:pPr marL="514350" indent="-514350">
              <a:buFont typeface="+mj-lt"/>
              <a:buAutoNum type="arabicPeriod"/>
            </a:pPr>
            <a:endParaRPr lang="pt-BR" dirty="0"/>
          </a:p>
        </p:txBody>
      </p:sp>
      <p:sp>
        <p:nvSpPr>
          <p:cNvPr id="4" name="CaixaDeTexto 3"/>
          <p:cNvSpPr txBox="1"/>
          <p:nvPr/>
        </p:nvSpPr>
        <p:spPr>
          <a:xfrm>
            <a:off x="7557247" y="6494929"/>
            <a:ext cx="184731" cy="369332"/>
          </a:xfrm>
          <a:prstGeom prst="rect">
            <a:avLst/>
          </a:prstGeom>
          <a:noFill/>
        </p:spPr>
        <p:txBody>
          <a:bodyPr wrap="none" rtlCol="0">
            <a:spAutoFit/>
          </a:bodyPr>
          <a:lstStyle/>
          <a:p>
            <a:endParaRPr lang="pt-BR" dirty="0"/>
          </a:p>
        </p:txBody>
      </p:sp>
      <p:sp>
        <p:nvSpPr>
          <p:cNvPr id="6" name="CaixaDeTexto 5"/>
          <p:cNvSpPr txBox="1"/>
          <p:nvPr/>
        </p:nvSpPr>
        <p:spPr>
          <a:xfrm flipH="1">
            <a:off x="2934146" y="1620372"/>
            <a:ext cx="3289151" cy="369332"/>
          </a:xfrm>
          <a:prstGeom prst="rect">
            <a:avLst/>
          </a:prstGeom>
          <a:noFill/>
        </p:spPr>
        <p:txBody>
          <a:bodyPr wrap="square" rtlCol="0">
            <a:spAutoFit/>
          </a:bodyPr>
          <a:lstStyle/>
          <a:p>
            <a:r>
              <a:rPr lang="pt-BR" b="1" dirty="0" smtClean="0">
                <a:solidFill>
                  <a:srgbClr val="FF0000"/>
                </a:solidFill>
              </a:rPr>
              <a:t>LEI MUNICIPAL n.º 19.465/2014</a:t>
            </a:r>
          </a:p>
        </p:txBody>
      </p:sp>
    </p:spTree>
    <p:extLst>
      <p:ext uri="{BB962C8B-B14F-4D97-AF65-F5344CB8AC3E}">
        <p14:creationId xmlns:p14="http://schemas.microsoft.com/office/powerpoint/2010/main" val="1401377022"/>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4811" y="1104716"/>
            <a:ext cx="8807823" cy="562720"/>
          </a:xfrm>
        </p:spPr>
        <p:txBody>
          <a:bodyPr>
            <a:noAutofit/>
          </a:bodyPr>
          <a:lstStyle/>
          <a:p>
            <a:pPr algn="ctr"/>
            <a:r>
              <a:rPr lang="pt-BR" sz="3600" b="1" dirty="0" smtClean="0"/>
              <a:t>ANÁLISE E RESULTADOS</a:t>
            </a:r>
            <a:endParaRPr lang="pt-BR" sz="2800" dirty="0"/>
          </a:p>
        </p:txBody>
      </p:sp>
      <p:sp>
        <p:nvSpPr>
          <p:cNvPr id="3" name="Espaço Reservado para Conteúdo 2"/>
          <p:cNvSpPr>
            <a:spLocks noGrp="1"/>
          </p:cNvSpPr>
          <p:nvPr>
            <p:ph idx="1"/>
          </p:nvPr>
        </p:nvSpPr>
        <p:spPr>
          <a:xfrm>
            <a:off x="174811" y="2353235"/>
            <a:ext cx="8807823" cy="4235823"/>
          </a:xfrm>
        </p:spPr>
        <p:txBody>
          <a:bodyPr>
            <a:normAutofit/>
          </a:bodyPr>
          <a:lstStyle/>
          <a:p>
            <a:pPr marL="0" indent="0">
              <a:buNone/>
            </a:pPr>
            <a:endParaRPr lang="pt-BR" dirty="0" smtClean="0"/>
          </a:p>
          <a:p>
            <a:pPr marL="514350" indent="-514350">
              <a:buFont typeface="+mj-lt"/>
              <a:buAutoNum type="arabicPeriod"/>
            </a:pPr>
            <a:endParaRPr lang="pt-BR" dirty="0"/>
          </a:p>
        </p:txBody>
      </p:sp>
      <p:sp>
        <p:nvSpPr>
          <p:cNvPr id="4" name="CaixaDeTexto 3"/>
          <p:cNvSpPr txBox="1"/>
          <p:nvPr/>
        </p:nvSpPr>
        <p:spPr>
          <a:xfrm>
            <a:off x="7557247" y="6494929"/>
            <a:ext cx="184731" cy="369332"/>
          </a:xfrm>
          <a:prstGeom prst="rect">
            <a:avLst/>
          </a:prstGeom>
          <a:noFill/>
        </p:spPr>
        <p:txBody>
          <a:bodyPr wrap="none" rtlCol="0">
            <a:spAutoFit/>
          </a:bodyPr>
          <a:lstStyle/>
          <a:p>
            <a:endParaRPr lang="pt-BR" dirty="0"/>
          </a:p>
        </p:txBody>
      </p:sp>
      <p:graphicFrame>
        <p:nvGraphicFramePr>
          <p:cNvPr id="9" name="Diagrama 8"/>
          <p:cNvGraphicFramePr/>
          <p:nvPr>
            <p:extLst>
              <p:ext uri="{D42A27DB-BD31-4B8C-83A1-F6EECF244321}">
                <p14:modId xmlns:p14="http://schemas.microsoft.com/office/powerpoint/2010/main" val="610594736"/>
              </p:ext>
            </p:extLst>
          </p:nvPr>
        </p:nvGraphicFramePr>
        <p:xfrm>
          <a:off x="174810" y="1739097"/>
          <a:ext cx="8807822" cy="16603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CaixaDeTexto 9"/>
          <p:cNvSpPr txBox="1"/>
          <p:nvPr/>
        </p:nvSpPr>
        <p:spPr>
          <a:xfrm>
            <a:off x="4659344" y="3404377"/>
            <a:ext cx="1849032" cy="646331"/>
          </a:xfrm>
          <a:prstGeom prst="rect">
            <a:avLst/>
          </a:prstGeom>
          <a:noFill/>
        </p:spPr>
        <p:txBody>
          <a:bodyPr wrap="none" rtlCol="0">
            <a:spAutoFit/>
          </a:bodyPr>
          <a:lstStyle/>
          <a:p>
            <a:r>
              <a:rPr lang="pt-BR" sz="1200" dirty="0" smtClean="0"/>
              <a:t>100% de atendimento (15)</a:t>
            </a:r>
          </a:p>
          <a:p>
            <a:r>
              <a:rPr lang="pt-BR" sz="1200" dirty="0" smtClean="0"/>
              <a:t>+ Subsídios</a:t>
            </a:r>
          </a:p>
          <a:p>
            <a:r>
              <a:rPr lang="pt-BR" sz="1200" dirty="0" smtClean="0"/>
              <a:t>- Suprimentos</a:t>
            </a:r>
            <a:endParaRPr lang="pt-BR" sz="1200" dirty="0"/>
          </a:p>
        </p:txBody>
      </p:sp>
      <p:sp>
        <p:nvSpPr>
          <p:cNvPr id="11" name="CaixaDeTexto 10"/>
          <p:cNvSpPr txBox="1"/>
          <p:nvPr/>
        </p:nvSpPr>
        <p:spPr>
          <a:xfrm>
            <a:off x="423407" y="3394303"/>
            <a:ext cx="1649619" cy="276999"/>
          </a:xfrm>
          <a:prstGeom prst="rect">
            <a:avLst/>
          </a:prstGeom>
          <a:noFill/>
        </p:spPr>
        <p:txBody>
          <a:bodyPr wrap="none" rtlCol="0">
            <a:spAutoFit/>
          </a:bodyPr>
          <a:lstStyle/>
          <a:p>
            <a:r>
              <a:rPr lang="pt-BR" sz="1200" dirty="0" smtClean="0"/>
              <a:t>Valores fixos, variáveis?</a:t>
            </a:r>
            <a:endParaRPr lang="pt-BR" sz="1200" dirty="0"/>
          </a:p>
        </p:txBody>
      </p:sp>
      <p:sp>
        <p:nvSpPr>
          <p:cNvPr id="12" name="CaixaDeTexto 11"/>
          <p:cNvSpPr txBox="1"/>
          <p:nvPr/>
        </p:nvSpPr>
        <p:spPr>
          <a:xfrm>
            <a:off x="174810" y="4372170"/>
            <a:ext cx="8807821" cy="1938992"/>
          </a:xfrm>
          <a:prstGeom prst="rect">
            <a:avLst/>
          </a:prstGeom>
          <a:solidFill>
            <a:schemeClr val="accent6">
              <a:lumMod val="20000"/>
              <a:lumOff val="80000"/>
            </a:schemeClr>
          </a:solidFill>
          <a:ln>
            <a:solidFill>
              <a:schemeClr val="accent6">
                <a:lumMod val="60000"/>
                <a:lumOff val="40000"/>
              </a:schemeClr>
            </a:solidFill>
          </a:ln>
        </p:spPr>
        <p:txBody>
          <a:bodyPr wrap="square" rtlCol="0">
            <a:spAutoFit/>
          </a:bodyPr>
          <a:lstStyle/>
          <a:p>
            <a:pPr marL="342900" indent="-342900" algn="just">
              <a:buFont typeface="Arial" panose="020B0604020202020204" pitchFamily="34" charset="0"/>
              <a:buChar char="•"/>
            </a:pPr>
            <a:r>
              <a:rPr lang="pt-BR" sz="2400" b="1" u="sng" dirty="0" smtClean="0"/>
              <a:t>Melhor gestão (princípio da eficiência)</a:t>
            </a:r>
            <a:r>
              <a:rPr lang="pt-BR" sz="2400" b="1" dirty="0" smtClean="0"/>
              <a:t>: </a:t>
            </a:r>
            <a:r>
              <a:rPr lang="pt-BR" sz="2400" dirty="0" smtClean="0"/>
              <a:t>Na 2ª situação hipotética, o serviço de acolhimento em família acolhedora 291% </a:t>
            </a:r>
            <a:r>
              <a:rPr lang="pt-BR" sz="2400" b="1" dirty="0" smtClean="0"/>
              <a:t>mais benéfico </a:t>
            </a:r>
            <a:r>
              <a:rPr lang="pt-BR" sz="2400" dirty="0" smtClean="0"/>
              <a:t>ao orçamento municipal, comprometendo menos o tesouro, e gerando </a:t>
            </a:r>
            <a:r>
              <a:rPr lang="pt-BR" sz="2400" b="1" dirty="0" smtClean="0"/>
              <a:t>mais eficiência </a:t>
            </a:r>
            <a:r>
              <a:rPr lang="pt-BR" sz="2400" dirty="0" smtClean="0"/>
              <a:t>na gestão do recurso público.</a:t>
            </a:r>
          </a:p>
          <a:p>
            <a:pPr marL="342900" indent="-342900" algn="just">
              <a:buFont typeface="Arial" panose="020B0604020202020204" pitchFamily="34" charset="0"/>
              <a:buChar char="•"/>
            </a:pPr>
            <a:r>
              <a:rPr lang="pt-BR" sz="2400" b="1" u="sng" dirty="0" smtClean="0">
                <a:solidFill>
                  <a:srgbClr val="00B050"/>
                </a:solidFill>
              </a:rPr>
              <a:t>Garantir o convívio familiar e comunitário</a:t>
            </a:r>
          </a:p>
        </p:txBody>
      </p:sp>
    </p:spTree>
    <p:extLst>
      <p:ext uri="{BB962C8B-B14F-4D97-AF65-F5344CB8AC3E}">
        <p14:creationId xmlns:p14="http://schemas.microsoft.com/office/powerpoint/2010/main" val="422656965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0-#ppt_w/2"/>
                                          </p:val>
                                        </p:tav>
                                        <p:tav tm="100000">
                                          <p:val>
                                            <p:strVal val="#ppt_x"/>
                                          </p:val>
                                        </p:tav>
                                      </p:tavLst>
                                    </p:anim>
                                    <p:anim calcmode="lin" valueType="num">
                                      <p:cBhvr additive="base">
                                        <p:cTn id="12" dur="500" fill="hold"/>
                                        <p:tgtEl>
                                          <p:spTgt spid="11"/>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0-#ppt_w/2"/>
                                          </p:val>
                                        </p:tav>
                                        <p:tav tm="100000">
                                          <p:val>
                                            <p:strVal val="#ppt_x"/>
                                          </p:val>
                                        </p:tav>
                                      </p:tavLst>
                                    </p:anim>
                                    <p:anim calcmode="lin" valueType="num">
                                      <p:cBhvr additive="base">
                                        <p:cTn id="16"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P spid="10" grpId="0"/>
      <p:bldP spid="11" grpId="0"/>
      <p:bldP spid="12" grpId="0" animBg="1"/>
    </p:bldLst>
  </p:timing>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6686</TotalTime>
  <Words>806</Words>
  <Application>Microsoft Office PowerPoint</Application>
  <PresentationFormat>Apresentação na tela (4:3)</PresentationFormat>
  <Paragraphs>81</Paragraphs>
  <Slides>11</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11</vt:i4>
      </vt:variant>
    </vt:vector>
  </HeadingPairs>
  <TitlesOfParts>
    <vt:vector size="15" baseType="lpstr">
      <vt:lpstr>Arial</vt:lpstr>
      <vt:lpstr>Calibri</vt:lpstr>
      <vt:lpstr>Calibri Light</vt:lpstr>
      <vt:lpstr>Tema do Office</vt:lpstr>
      <vt:lpstr>AS IMPORTÂNCIAS E DESAFIOS DA IMPLANTAÇÃO E EXPANSÃO DO SERVIÇO DE ACOLHIMENTO EM FAMÍLIA ACOLHEDORA NA REGIÃO NORTE DO BRASIL:</vt:lpstr>
      <vt:lpstr>PERGUNTAS NORTEADORAS DO SEMINÁRIO Famílias acolhedoras como estratégia de proteção a crianças na primeira infância em serviços de acolhimento </vt:lpstr>
      <vt:lpstr>O CASO DE SANTARÉM/PA</vt:lpstr>
      <vt:lpstr>“Mas o que diz a lei sobre o ACOLHIMENTO?”</vt:lpstr>
      <vt:lpstr>O CASO DE SANTARÉM/PA</vt:lpstr>
      <vt:lpstr>A VIABILIDADE ECONÔMICA DO PROGRAMA FAMÍLIA ACOLHEDORA EM RELAÇÃO AO ACOLHIMENTO INSTITUCIONAL DE CRIANÇAS E ADOLESCENTES EM SANTARÉM/PA</vt:lpstr>
      <vt:lpstr>PANORAMA CAR – 22 de junho de 1999 (10 anos)</vt:lpstr>
      <vt:lpstr>PANORAMA PFA – 18 de março de 2014 (5 anos)</vt:lpstr>
      <vt:lpstr>ANÁLISE E RESULTADOS</vt:lpstr>
      <vt:lpstr>Considerações</vt:lpstr>
      <vt:lpstr>Apresentação do PowerPoint</vt:lpstr>
    </vt:vector>
  </TitlesOfParts>
  <Company>CNJ</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Marcelo Fabiano Rodrigues Gomes</dc:creator>
  <cp:lastModifiedBy>Alessandra Cristina de Jesus Teixeira</cp:lastModifiedBy>
  <cp:revision>157</cp:revision>
  <dcterms:created xsi:type="dcterms:W3CDTF">2019-07-12T21:02:42Z</dcterms:created>
  <dcterms:modified xsi:type="dcterms:W3CDTF">2019-10-03T21:45:09Z</dcterms:modified>
</cp:coreProperties>
</file>