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9" r:id="rId18"/>
    <p:sldId id="280" r:id="rId19"/>
    <p:sldId id="281" r:id="rId20"/>
    <p:sldId id="282" r:id="rId21"/>
    <p:sldId id="283" r:id="rId22"/>
    <p:sldId id="273" r:id="rId23"/>
    <p:sldId id="274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9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800" b="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Causas do Acolhimento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Plan1!$A$2</c:f>
              <c:strCache>
                <c:ptCount val="1"/>
                <c:pt idx="0">
                  <c:v>Negligência Familiar</c:v>
                </c:pt>
              </c:strCache>
            </c:strRef>
          </c:tx>
          <c:spPr>
            <a:solidFill>
              <a:schemeClr val="accent3">
                <a:shade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34D-4A17-A275-3DC8E01236AE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34D-4A17-A275-3DC8E01236A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34D-4A17-A275-3DC8E01236A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34D-4A17-A275-3DC8E01236A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34D-4A17-A275-3DC8E01236A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34D-4A17-A275-3DC8E01236A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34D-4A17-A275-3DC8E01236A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34D-4A17-A275-3DC8E01236AE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34D-4A17-A275-3DC8E01236AE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34D-4A17-A275-3DC8E01236AE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34D-4A17-A275-3DC8E01236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Plan1!$B$1:$L$1</c:f>
              <c:strCache>
                <c:ptCount val="11"/>
                <c:pt idx="0">
                  <c:v>Negligência Familiar</c:v>
                </c:pt>
                <c:pt idx="1">
                  <c:v>Maus Tratos e Abandono</c:v>
                </c:pt>
                <c:pt idx="2">
                  <c:v>Maus Tratos</c:v>
                </c:pt>
                <c:pt idx="3">
                  <c:v>Situação de Risco</c:v>
                </c:pt>
                <c:pt idx="4">
                  <c:v>Situação de Trabalho Infantil</c:v>
                </c:pt>
                <c:pt idx="5">
                  <c:v>Entregue para Adoção</c:v>
                </c:pt>
                <c:pt idx="6">
                  <c:v>Suposto abuso sexual</c:v>
                </c:pt>
                <c:pt idx="7">
                  <c:v>Situação de risco e vulnerabilidade</c:v>
                </c:pt>
                <c:pt idx="8">
                  <c:v>Situação de vulnerabilidade</c:v>
                </c:pt>
                <c:pt idx="9">
                  <c:v>Medida Protetiva</c:v>
                </c:pt>
                <c:pt idx="10">
                  <c:v>Situação de Rua e Negligência Familiar</c:v>
                </c:pt>
              </c:strCache>
            </c:strRef>
          </c:cat>
          <c:val>
            <c:numRef>
              <c:f>Plan1!$B$2:$L$2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34D-4A17-A275-3DC8E01236AE}"/>
            </c:ext>
          </c:extLst>
        </c:ser>
        <c:ser>
          <c:idx val="1"/>
          <c:order val="1"/>
          <c:tx>
            <c:strRef>
              <c:f>Plan1!$A$3</c:f>
              <c:strCache>
                <c:ptCount val="1"/>
                <c:pt idx="0">
                  <c:v>Maus Tratos e Abandono</c:v>
                </c:pt>
              </c:strCache>
            </c:strRef>
          </c:tx>
          <c:spPr>
            <a:solidFill>
              <a:schemeClr val="accent3">
                <a:shade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Plan1!$B$1:$L$1</c:f>
              <c:strCache>
                <c:ptCount val="11"/>
                <c:pt idx="0">
                  <c:v>Negligência Familiar</c:v>
                </c:pt>
                <c:pt idx="1">
                  <c:v>Maus Tratos e Abandono</c:v>
                </c:pt>
                <c:pt idx="2">
                  <c:v>Maus Tratos</c:v>
                </c:pt>
                <c:pt idx="3">
                  <c:v>Situação de Risco</c:v>
                </c:pt>
                <c:pt idx="4">
                  <c:v>Situação de Trabalho Infantil</c:v>
                </c:pt>
                <c:pt idx="5">
                  <c:v>Entregue para Adoção</c:v>
                </c:pt>
                <c:pt idx="6">
                  <c:v>Suposto abuso sexual</c:v>
                </c:pt>
                <c:pt idx="7">
                  <c:v>Situação de risco e vulnerabilidade</c:v>
                </c:pt>
                <c:pt idx="8">
                  <c:v>Situação de vulnerabilidade</c:v>
                </c:pt>
                <c:pt idx="9">
                  <c:v>Medida Protetiva</c:v>
                </c:pt>
                <c:pt idx="10">
                  <c:v>Situação de Rua e Negligência Familiar</c:v>
                </c:pt>
              </c:strCache>
            </c:strRef>
          </c:cat>
          <c:val>
            <c:numRef>
              <c:f>Plan1!$B$3:$L$3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17-834D-4A17-A275-3DC8E01236AE}"/>
            </c:ext>
          </c:extLst>
        </c:ser>
        <c:ser>
          <c:idx val="2"/>
          <c:order val="2"/>
          <c:tx>
            <c:strRef>
              <c:f>Plan1!$A$4</c:f>
              <c:strCache>
                <c:ptCount val="1"/>
                <c:pt idx="0">
                  <c:v>Maus Tratos</c:v>
                </c:pt>
              </c:strCache>
            </c:strRef>
          </c:tx>
          <c:spPr>
            <a:solidFill>
              <a:schemeClr val="accent3">
                <a:shade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Plan1!$B$1:$L$1</c:f>
              <c:strCache>
                <c:ptCount val="11"/>
                <c:pt idx="0">
                  <c:v>Negligência Familiar</c:v>
                </c:pt>
                <c:pt idx="1">
                  <c:v>Maus Tratos e Abandono</c:v>
                </c:pt>
                <c:pt idx="2">
                  <c:v>Maus Tratos</c:v>
                </c:pt>
                <c:pt idx="3">
                  <c:v>Situação de Risco</c:v>
                </c:pt>
                <c:pt idx="4">
                  <c:v>Situação de Trabalho Infantil</c:v>
                </c:pt>
                <c:pt idx="5">
                  <c:v>Entregue para Adoção</c:v>
                </c:pt>
                <c:pt idx="6">
                  <c:v>Suposto abuso sexual</c:v>
                </c:pt>
                <c:pt idx="7">
                  <c:v>Situação de risco e vulnerabilidade</c:v>
                </c:pt>
                <c:pt idx="8">
                  <c:v>Situação de vulnerabilidade</c:v>
                </c:pt>
                <c:pt idx="9">
                  <c:v>Medida Protetiva</c:v>
                </c:pt>
                <c:pt idx="10">
                  <c:v>Situação de Rua e Negligência Familiar</c:v>
                </c:pt>
              </c:strCache>
            </c:strRef>
          </c:cat>
          <c:val>
            <c:numRef>
              <c:f>Plan1!$B$4:$L$4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18-834D-4A17-A275-3DC8E01236AE}"/>
            </c:ext>
          </c:extLst>
        </c:ser>
        <c:ser>
          <c:idx val="3"/>
          <c:order val="3"/>
          <c:tx>
            <c:strRef>
              <c:f>Plan1!$A$5</c:f>
              <c:strCache>
                <c:ptCount val="1"/>
                <c:pt idx="0">
                  <c:v>Situação de Risco</c:v>
                </c:pt>
              </c:strCache>
            </c:strRef>
          </c:tx>
          <c:spPr>
            <a:solidFill>
              <a:schemeClr val="accent3">
                <a:tint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Plan1!$B$1:$L$1</c:f>
              <c:strCache>
                <c:ptCount val="11"/>
                <c:pt idx="0">
                  <c:v>Negligência Familiar</c:v>
                </c:pt>
                <c:pt idx="1">
                  <c:v>Maus Tratos e Abandono</c:v>
                </c:pt>
                <c:pt idx="2">
                  <c:v>Maus Tratos</c:v>
                </c:pt>
                <c:pt idx="3">
                  <c:v>Situação de Risco</c:v>
                </c:pt>
                <c:pt idx="4">
                  <c:v>Situação de Trabalho Infantil</c:v>
                </c:pt>
                <c:pt idx="5">
                  <c:v>Entregue para Adoção</c:v>
                </c:pt>
                <c:pt idx="6">
                  <c:v>Suposto abuso sexual</c:v>
                </c:pt>
                <c:pt idx="7">
                  <c:v>Situação de risco e vulnerabilidade</c:v>
                </c:pt>
                <c:pt idx="8">
                  <c:v>Situação de vulnerabilidade</c:v>
                </c:pt>
                <c:pt idx="9">
                  <c:v>Medida Protetiva</c:v>
                </c:pt>
                <c:pt idx="10">
                  <c:v>Situação de Rua e Negligência Familiar</c:v>
                </c:pt>
              </c:strCache>
            </c:strRef>
          </c:cat>
          <c:val>
            <c:numRef>
              <c:f>Plan1!$B$5:$L$5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19-834D-4A17-A275-3DC8E01236AE}"/>
            </c:ext>
          </c:extLst>
        </c:ser>
        <c:ser>
          <c:idx val="4"/>
          <c:order val="4"/>
          <c:tx>
            <c:strRef>
              <c:f>Plan1!$A$6</c:f>
              <c:strCache>
                <c:ptCount val="1"/>
                <c:pt idx="0">
                  <c:v>Situação de Trabalho Infantil</c:v>
                </c:pt>
              </c:strCache>
            </c:strRef>
          </c:tx>
          <c:spPr>
            <a:solidFill>
              <a:schemeClr val="accent3">
                <a:tint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Plan1!$B$1:$L$1</c:f>
              <c:strCache>
                <c:ptCount val="11"/>
                <c:pt idx="0">
                  <c:v>Negligência Familiar</c:v>
                </c:pt>
                <c:pt idx="1">
                  <c:v>Maus Tratos e Abandono</c:v>
                </c:pt>
                <c:pt idx="2">
                  <c:v>Maus Tratos</c:v>
                </c:pt>
                <c:pt idx="3">
                  <c:v>Situação de Risco</c:v>
                </c:pt>
                <c:pt idx="4">
                  <c:v>Situação de Trabalho Infantil</c:v>
                </c:pt>
                <c:pt idx="5">
                  <c:v>Entregue para Adoção</c:v>
                </c:pt>
                <c:pt idx="6">
                  <c:v>Suposto abuso sexual</c:v>
                </c:pt>
                <c:pt idx="7">
                  <c:v>Situação de risco e vulnerabilidade</c:v>
                </c:pt>
                <c:pt idx="8">
                  <c:v>Situação de vulnerabilidade</c:v>
                </c:pt>
                <c:pt idx="9">
                  <c:v>Medida Protetiva</c:v>
                </c:pt>
                <c:pt idx="10">
                  <c:v>Situação de Rua e Negligência Familiar</c:v>
                </c:pt>
              </c:strCache>
            </c:strRef>
          </c:cat>
          <c:val>
            <c:numRef>
              <c:f>Plan1!$B$6:$L$6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1A-834D-4A17-A275-3DC8E01236AE}"/>
            </c:ext>
          </c:extLst>
        </c:ser>
        <c:ser>
          <c:idx val="5"/>
          <c:order val="5"/>
          <c:tx>
            <c:strRef>
              <c:f>Plan1!$A$7</c:f>
              <c:strCache>
                <c:ptCount val="1"/>
                <c:pt idx="0">
                  <c:v>Entregue para Adoção</c:v>
                </c:pt>
              </c:strCache>
            </c:strRef>
          </c:tx>
          <c:spPr>
            <a:solidFill>
              <a:schemeClr val="accent3">
                <a:tint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Plan1!$B$1:$L$1</c:f>
              <c:strCache>
                <c:ptCount val="11"/>
                <c:pt idx="0">
                  <c:v>Negligência Familiar</c:v>
                </c:pt>
                <c:pt idx="1">
                  <c:v>Maus Tratos e Abandono</c:v>
                </c:pt>
                <c:pt idx="2">
                  <c:v>Maus Tratos</c:v>
                </c:pt>
                <c:pt idx="3">
                  <c:v>Situação de Risco</c:v>
                </c:pt>
                <c:pt idx="4">
                  <c:v>Situação de Trabalho Infantil</c:v>
                </c:pt>
                <c:pt idx="5">
                  <c:v>Entregue para Adoção</c:v>
                </c:pt>
                <c:pt idx="6">
                  <c:v>Suposto abuso sexual</c:v>
                </c:pt>
                <c:pt idx="7">
                  <c:v>Situação de risco e vulnerabilidade</c:v>
                </c:pt>
                <c:pt idx="8">
                  <c:v>Situação de vulnerabilidade</c:v>
                </c:pt>
                <c:pt idx="9">
                  <c:v>Medida Protetiva</c:v>
                </c:pt>
                <c:pt idx="10">
                  <c:v>Situação de Rua e Negligência Familiar</c:v>
                </c:pt>
              </c:strCache>
            </c:strRef>
          </c:cat>
          <c:val>
            <c:numRef>
              <c:f>Plan1!$B$7:$L$7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1B-834D-4A17-A275-3DC8E01236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72446672"/>
        <c:axId val="372447064"/>
      </c:barChart>
      <c:catAx>
        <c:axId val="37244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2447064"/>
        <c:crosses val="autoZero"/>
        <c:auto val="1"/>
        <c:lblAlgn val="ctr"/>
        <c:lblOffset val="100"/>
        <c:noMultiLvlLbl val="0"/>
      </c:catAx>
      <c:valAx>
        <c:axId val="372447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244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800" b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Faixa Etária das crianças e adolescentes</a:t>
            </a:r>
            <a:r>
              <a:rPr lang="pt-BR" sz="1800" b="1" baseline="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- EAP</a:t>
            </a:r>
            <a:endParaRPr lang="pt-BR" sz="1800" b="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0 a 5 anos </c:v>
                </c:pt>
                <c:pt idx="1">
                  <c:v>6 a 11 anos</c:v>
                </c:pt>
                <c:pt idx="2">
                  <c:v>12 a 15 anos</c:v>
                </c:pt>
                <c:pt idx="3">
                  <c:v>16 a 18 anos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89-4E6D-84F9-C0ABB6F27082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Feminino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0 a 5 anos </c:v>
                </c:pt>
                <c:pt idx="1">
                  <c:v>6 a 11 anos</c:v>
                </c:pt>
                <c:pt idx="2">
                  <c:v>12 a 15 anos</c:v>
                </c:pt>
                <c:pt idx="3">
                  <c:v>16 a 18 anos</c:v>
                </c:pt>
              </c:strCache>
            </c:strRef>
          </c:cat>
          <c:val>
            <c:numRef>
              <c:f>Plan1!$C$2:$C$5</c:f>
              <c:numCache>
                <c:formatCode>General</c:formatCode>
                <c:ptCount val="4"/>
                <c:pt idx="0">
                  <c:v>5</c:v>
                </c:pt>
                <c:pt idx="2">
                  <c:v>3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89-4E6D-84F9-C0ABB6F27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3379400"/>
        <c:axId val="373379792"/>
      </c:barChart>
      <c:lineChart>
        <c:grouping val="standard"/>
        <c:varyColors val="0"/>
        <c:ser>
          <c:idx val="2"/>
          <c:order val="2"/>
          <c:tx>
            <c:strRef>
              <c:f>Plan1!$D$1</c:f>
              <c:strCache>
                <c:ptCount val="1"/>
                <c:pt idx="0">
                  <c:v>Colunas1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Plan1!$A$2:$A$5</c:f>
              <c:strCache>
                <c:ptCount val="4"/>
                <c:pt idx="0">
                  <c:v>0 a 5 anos </c:v>
                </c:pt>
                <c:pt idx="1">
                  <c:v>6 a 11 anos</c:v>
                </c:pt>
                <c:pt idx="2">
                  <c:v>12 a 15 anos</c:v>
                </c:pt>
                <c:pt idx="3">
                  <c:v>16 a 18 anos</c:v>
                </c:pt>
              </c:strCache>
            </c:strRef>
          </c:cat>
          <c:val>
            <c:numRef>
              <c:f>Plan1!$D$2:$D$5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89-4E6D-84F9-C0ABB6F27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3379400"/>
        <c:axId val="373379792"/>
      </c:lineChart>
      <c:catAx>
        <c:axId val="373379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3379792"/>
        <c:crosses val="autoZero"/>
        <c:auto val="1"/>
        <c:lblAlgn val="ctr"/>
        <c:lblOffset val="100"/>
        <c:noMultiLvlLbl val="0"/>
      </c:catAx>
      <c:valAx>
        <c:axId val="3733797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373379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FBA71-9E93-6F49-A2EF-9C5A487F9539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B90B7F2A-B735-BF4F-861A-BB215D81F046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Iniciativa</a:t>
          </a:r>
          <a:endParaRPr lang="en-US" sz="1300" dirty="0">
            <a:latin typeface="Cambria"/>
            <a:cs typeface="Cambria"/>
          </a:endParaRPr>
        </a:p>
      </dgm:t>
    </dgm:pt>
    <dgm:pt modelId="{44CE0D67-0C78-EB46-BD11-A015A7F15D35}" type="parTrans" cxnId="{E2CAA987-BD52-D046-A306-DEB6856BFCE0}">
      <dgm:prSet/>
      <dgm:spPr/>
      <dgm:t>
        <a:bodyPr/>
        <a:lstStyle/>
        <a:p>
          <a:endParaRPr lang="en-US"/>
        </a:p>
      </dgm:t>
    </dgm:pt>
    <dgm:pt modelId="{B3BBF06C-3E54-2448-92D2-7C7CBE3BD6DD}" type="sibTrans" cxnId="{E2CAA987-BD52-D046-A306-DEB6856BFCE0}">
      <dgm:prSet/>
      <dgm:spPr/>
      <dgm:t>
        <a:bodyPr/>
        <a:lstStyle/>
        <a:p>
          <a:endParaRPr lang="en-US"/>
        </a:p>
      </dgm:t>
    </dgm:pt>
    <dgm:pt modelId="{EC32D41D-C2C6-1F4A-8E4D-1740ACCA55F1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Elaboração</a:t>
          </a:r>
          <a:r>
            <a:rPr lang="en-US" sz="1300" dirty="0" smtClean="0">
              <a:latin typeface="Cambria"/>
              <a:cs typeface="Cambria"/>
            </a:rPr>
            <a:t> do </a:t>
          </a:r>
          <a:r>
            <a:rPr lang="en-US" sz="1300" dirty="0" err="1" smtClean="0">
              <a:latin typeface="Cambria"/>
              <a:cs typeface="Cambria"/>
            </a:rPr>
            <a:t>Projeto</a:t>
          </a:r>
          <a:r>
            <a:rPr lang="en-US" sz="1300" dirty="0" smtClean="0">
              <a:latin typeface="Cambria"/>
              <a:cs typeface="Cambria"/>
            </a:rPr>
            <a:t> de Lei Municipal </a:t>
          </a:r>
          <a:endParaRPr lang="en-US" sz="1300" dirty="0">
            <a:latin typeface="Cambria"/>
            <a:cs typeface="Cambria"/>
          </a:endParaRPr>
        </a:p>
      </dgm:t>
    </dgm:pt>
    <dgm:pt modelId="{29269419-01AA-EF4C-B0C0-09F7A6F7D19F}" type="parTrans" cxnId="{66C531A5-1F79-0840-8648-92E42AF4AFE2}">
      <dgm:prSet/>
      <dgm:spPr/>
      <dgm:t>
        <a:bodyPr/>
        <a:lstStyle/>
        <a:p>
          <a:endParaRPr lang="en-US"/>
        </a:p>
      </dgm:t>
    </dgm:pt>
    <dgm:pt modelId="{E304B715-D35A-3844-AACD-F01370AD0C10}" type="sibTrans" cxnId="{66C531A5-1F79-0840-8648-92E42AF4AFE2}">
      <dgm:prSet/>
      <dgm:spPr/>
      <dgm:t>
        <a:bodyPr/>
        <a:lstStyle/>
        <a:p>
          <a:endParaRPr lang="en-US"/>
        </a:p>
      </dgm:t>
    </dgm:pt>
    <dgm:pt modelId="{B078B407-E8C6-994E-9799-5123C925625A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Aprovação</a:t>
          </a:r>
          <a:r>
            <a:rPr lang="en-US" sz="1300" dirty="0" smtClean="0">
              <a:latin typeface="Cambria"/>
              <a:cs typeface="Cambria"/>
            </a:rPr>
            <a:t>/</a:t>
          </a:r>
          <a:r>
            <a:rPr lang="en-US" sz="1300" dirty="0" err="1" smtClean="0">
              <a:latin typeface="Cambria"/>
              <a:cs typeface="Cambria"/>
            </a:rPr>
            <a:t>Promulgação</a:t>
          </a:r>
          <a:r>
            <a:rPr lang="en-US" sz="1300" dirty="0" smtClean="0">
              <a:latin typeface="Cambria"/>
              <a:cs typeface="Cambria"/>
            </a:rPr>
            <a:t>/</a:t>
          </a:r>
          <a:r>
            <a:rPr lang="en-US" sz="1300" dirty="0" err="1" smtClean="0">
              <a:latin typeface="Cambria"/>
              <a:cs typeface="Cambria"/>
            </a:rPr>
            <a:t>Publicação</a:t>
          </a:r>
          <a:r>
            <a:rPr lang="en-US" sz="1300" dirty="0" smtClean="0">
              <a:latin typeface="Cambria"/>
              <a:cs typeface="Cambria"/>
            </a:rPr>
            <a:t>/</a:t>
          </a:r>
          <a:r>
            <a:rPr lang="en-US" sz="1300" dirty="0" err="1" smtClean="0">
              <a:latin typeface="Cambria"/>
              <a:cs typeface="Cambria"/>
            </a:rPr>
            <a:t>Vigência</a:t>
          </a:r>
          <a:r>
            <a:rPr lang="en-US" sz="1300" dirty="0" smtClean="0">
              <a:latin typeface="Cambria"/>
              <a:cs typeface="Cambria"/>
            </a:rPr>
            <a:t> da Lei Municipal (Lei 17.809/2017)</a:t>
          </a:r>
          <a:endParaRPr lang="en-US" sz="1300" dirty="0">
            <a:latin typeface="Cambria"/>
            <a:cs typeface="Cambria"/>
          </a:endParaRPr>
        </a:p>
      </dgm:t>
    </dgm:pt>
    <dgm:pt modelId="{40727132-5437-6840-A6D5-D8E93F8F2D5E}" type="parTrans" cxnId="{DCA8E727-8828-2C46-A1D6-B20EF62416E4}">
      <dgm:prSet/>
      <dgm:spPr/>
      <dgm:t>
        <a:bodyPr/>
        <a:lstStyle/>
        <a:p>
          <a:endParaRPr lang="en-US"/>
        </a:p>
      </dgm:t>
    </dgm:pt>
    <dgm:pt modelId="{E3864C47-3D13-ED4E-8F8E-88905A14F814}" type="sibTrans" cxnId="{DCA8E727-8828-2C46-A1D6-B20EF62416E4}">
      <dgm:prSet/>
      <dgm:spPr/>
      <dgm:t>
        <a:bodyPr/>
        <a:lstStyle/>
        <a:p>
          <a:endParaRPr lang="en-US"/>
        </a:p>
      </dgm:t>
    </dgm:pt>
    <dgm:pt modelId="{B0BE8BD2-B91E-8847-A4B0-B01B96C21DD5}" type="pres">
      <dgm:prSet presAssocID="{6EAFBA71-9E93-6F49-A2EF-9C5A487F9539}" presName="Name0" presStyleCnt="0">
        <dgm:presLayoutVars>
          <dgm:dir/>
          <dgm:animLvl val="lvl"/>
          <dgm:resizeHandles val="exact"/>
        </dgm:presLayoutVars>
      </dgm:prSet>
      <dgm:spPr/>
    </dgm:pt>
    <dgm:pt modelId="{915B334E-C081-184E-BADD-0454A8A1BC7F}" type="pres">
      <dgm:prSet presAssocID="{B90B7F2A-B735-BF4F-861A-BB215D81F046}" presName="parTxOnly" presStyleLbl="node1" presStyleIdx="0" presStyleCnt="3" custLinFactNeighborX="-821" custLinFactNeighborY="-2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DF9A7-8313-624F-B1BC-DD48B7211072}" type="pres">
      <dgm:prSet presAssocID="{B3BBF06C-3E54-2448-92D2-7C7CBE3BD6DD}" presName="parTxOnlySpace" presStyleCnt="0"/>
      <dgm:spPr/>
    </dgm:pt>
    <dgm:pt modelId="{7C3854C3-27A1-E94D-A64E-C900E5DFF8DC}" type="pres">
      <dgm:prSet presAssocID="{EC32D41D-C2C6-1F4A-8E4D-1740ACCA55F1}" presName="parTxOnly" presStyleLbl="node1" presStyleIdx="1" presStyleCnt="3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14C655-7BB9-0A4B-91B3-2E54D0D3A650}" type="pres">
      <dgm:prSet presAssocID="{E304B715-D35A-3844-AACD-F01370AD0C10}" presName="parTxOnlySpace" presStyleCnt="0"/>
      <dgm:spPr/>
    </dgm:pt>
    <dgm:pt modelId="{579AFCC0-34FB-6148-AD7B-ACE616267CE6}" type="pres">
      <dgm:prSet presAssocID="{B078B407-E8C6-994E-9799-5123C925625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A8E727-8828-2C46-A1D6-B20EF62416E4}" srcId="{6EAFBA71-9E93-6F49-A2EF-9C5A487F9539}" destId="{B078B407-E8C6-994E-9799-5123C925625A}" srcOrd="2" destOrd="0" parTransId="{40727132-5437-6840-A6D5-D8E93F8F2D5E}" sibTransId="{E3864C47-3D13-ED4E-8F8E-88905A14F814}"/>
    <dgm:cxn modelId="{F584E3A6-02F2-40C4-9445-530F82CCDE29}" type="presOf" srcId="{EC32D41D-C2C6-1F4A-8E4D-1740ACCA55F1}" destId="{7C3854C3-27A1-E94D-A64E-C900E5DFF8DC}" srcOrd="0" destOrd="0" presId="urn:microsoft.com/office/officeart/2005/8/layout/chevron1"/>
    <dgm:cxn modelId="{2983410D-1A3C-4018-B0BC-1F40896882AD}" type="presOf" srcId="{B078B407-E8C6-994E-9799-5123C925625A}" destId="{579AFCC0-34FB-6148-AD7B-ACE616267CE6}" srcOrd="0" destOrd="0" presId="urn:microsoft.com/office/officeart/2005/8/layout/chevron1"/>
    <dgm:cxn modelId="{66C531A5-1F79-0840-8648-92E42AF4AFE2}" srcId="{6EAFBA71-9E93-6F49-A2EF-9C5A487F9539}" destId="{EC32D41D-C2C6-1F4A-8E4D-1740ACCA55F1}" srcOrd="1" destOrd="0" parTransId="{29269419-01AA-EF4C-B0C0-09F7A6F7D19F}" sibTransId="{E304B715-D35A-3844-AACD-F01370AD0C10}"/>
    <dgm:cxn modelId="{9679272C-C2F2-49B2-AB3D-52175E220BDD}" type="presOf" srcId="{6EAFBA71-9E93-6F49-A2EF-9C5A487F9539}" destId="{B0BE8BD2-B91E-8847-A4B0-B01B96C21DD5}" srcOrd="0" destOrd="0" presId="urn:microsoft.com/office/officeart/2005/8/layout/chevron1"/>
    <dgm:cxn modelId="{614E3FE4-45B5-490D-81C7-B0CC010B1A7D}" type="presOf" srcId="{B90B7F2A-B735-BF4F-861A-BB215D81F046}" destId="{915B334E-C081-184E-BADD-0454A8A1BC7F}" srcOrd="0" destOrd="0" presId="urn:microsoft.com/office/officeart/2005/8/layout/chevron1"/>
    <dgm:cxn modelId="{E2CAA987-BD52-D046-A306-DEB6856BFCE0}" srcId="{6EAFBA71-9E93-6F49-A2EF-9C5A487F9539}" destId="{B90B7F2A-B735-BF4F-861A-BB215D81F046}" srcOrd="0" destOrd="0" parTransId="{44CE0D67-0C78-EB46-BD11-A015A7F15D35}" sibTransId="{B3BBF06C-3E54-2448-92D2-7C7CBE3BD6DD}"/>
    <dgm:cxn modelId="{64EE3C60-C83C-4FDB-961F-73C65A7704D1}" type="presParOf" srcId="{B0BE8BD2-B91E-8847-A4B0-B01B96C21DD5}" destId="{915B334E-C081-184E-BADD-0454A8A1BC7F}" srcOrd="0" destOrd="0" presId="urn:microsoft.com/office/officeart/2005/8/layout/chevron1"/>
    <dgm:cxn modelId="{E6DEEEF6-299D-40DA-AE40-F1B51F3739FF}" type="presParOf" srcId="{B0BE8BD2-B91E-8847-A4B0-B01B96C21DD5}" destId="{500DF9A7-8313-624F-B1BC-DD48B7211072}" srcOrd="1" destOrd="0" presId="urn:microsoft.com/office/officeart/2005/8/layout/chevron1"/>
    <dgm:cxn modelId="{0D6CCA67-2CF8-4CF6-911D-CE051A12141B}" type="presParOf" srcId="{B0BE8BD2-B91E-8847-A4B0-B01B96C21DD5}" destId="{7C3854C3-27A1-E94D-A64E-C900E5DFF8DC}" srcOrd="2" destOrd="0" presId="urn:microsoft.com/office/officeart/2005/8/layout/chevron1"/>
    <dgm:cxn modelId="{01590857-982F-4164-A858-6A350F2CB288}" type="presParOf" srcId="{B0BE8BD2-B91E-8847-A4B0-B01B96C21DD5}" destId="{1C14C655-7BB9-0A4B-91B3-2E54D0D3A650}" srcOrd="3" destOrd="0" presId="urn:microsoft.com/office/officeart/2005/8/layout/chevron1"/>
    <dgm:cxn modelId="{E4A6FADF-58E2-4A29-9537-F6D99329D391}" type="presParOf" srcId="{B0BE8BD2-B91E-8847-A4B0-B01B96C21DD5}" destId="{579AFCC0-34FB-6148-AD7B-ACE616267CE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12D703-E6CA-9F42-B6C6-C99C0209DF49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3A32E181-D9DA-9149-8CF2-6DF7AA4A710A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Formação</a:t>
          </a:r>
          <a:r>
            <a:rPr lang="en-US" sz="1300" dirty="0" smtClean="0">
              <a:latin typeface="Cambria"/>
              <a:cs typeface="Cambria"/>
            </a:rPr>
            <a:t>/</a:t>
          </a:r>
          <a:r>
            <a:rPr lang="en-US" sz="1300" dirty="0" err="1" smtClean="0">
              <a:latin typeface="Cambria"/>
              <a:cs typeface="Cambria"/>
            </a:rPr>
            <a:t>Capacitação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Equipe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Profissonal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Mínima</a:t>
          </a:r>
          <a:r>
            <a:rPr lang="en-US" sz="1300" dirty="0" smtClean="0">
              <a:latin typeface="Cambria"/>
              <a:cs typeface="Cambria"/>
            </a:rPr>
            <a:t> (Res. </a:t>
          </a:r>
          <a:r>
            <a:rPr lang="en-US" sz="1300" dirty="0" err="1" smtClean="0">
              <a:latin typeface="Cambria"/>
              <a:cs typeface="Cambria"/>
            </a:rPr>
            <a:t>Conjunta</a:t>
          </a:r>
          <a:r>
            <a:rPr lang="en-US" sz="1300" dirty="0" smtClean="0">
              <a:latin typeface="Cambria"/>
              <a:cs typeface="Cambria"/>
            </a:rPr>
            <a:t> n. 001/2009 </a:t>
          </a:r>
          <a:r>
            <a:rPr lang="mr-IN" sz="1300" dirty="0" smtClean="0">
              <a:latin typeface="Cambria"/>
              <a:cs typeface="Cambria"/>
            </a:rPr>
            <a:t>–</a:t>
          </a:r>
          <a:r>
            <a:rPr lang="en-US" sz="1300" dirty="0" smtClean="0">
              <a:latin typeface="Cambria"/>
              <a:cs typeface="Cambria"/>
            </a:rPr>
            <a:t> CONANDA/CNAS)</a:t>
          </a:r>
          <a:endParaRPr lang="en-US" sz="1300" dirty="0">
            <a:latin typeface="Cambria"/>
            <a:cs typeface="Cambria"/>
          </a:endParaRPr>
        </a:p>
      </dgm:t>
    </dgm:pt>
    <dgm:pt modelId="{FF0B698C-7C61-4A46-986D-9FAF5CC0871C}" type="parTrans" cxnId="{1164779C-DFA1-9540-9054-FCC409824F53}">
      <dgm:prSet/>
      <dgm:spPr/>
      <dgm:t>
        <a:bodyPr/>
        <a:lstStyle/>
        <a:p>
          <a:endParaRPr lang="en-US"/>
        </a:p>
      </dgm:t>
    </dgm:pt>
    <dgm:pt modelId="{183D6772-0FA7-2B4C-ABCE-28020938219F}" type="sibTrans" cxnId="{1164779C-DFA1-9540-9054-FCC409824F53}">
      <dgm:prSet/>
      <dgm:spPr/>
      <dgm:t>
        <a:bodyPr/>
        <a:lstStyle/>
        <a:p>
          <a:endParaRPr lang="en-US"/>
        </a:p>
      </dgm:t>
    </dgm:pt>
    <dgm:pt modelId="{AC425DBB-5991-6148-8A1C-7A9C69937CF4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Divulgação</a:t>
          </a:r>
          <a:r>
            <a:rPr lang="en-US" sz="1300" dirty="0" smtClean="0">
              <a:latin typeface="Cambria"/>
              <a:cs typeface="Cambria"/>
            </a:rPr>
            <a:t> SAF</a:t>
          </a:r>
          <a:endParaRPr lang="en-US" sz="1300" dirty="0">
            <a:latin typeface="Cambria"/>
            <a:cs typeface="Cambria"/>
          </a:endParaRPr>
        </a:p>
      </dgm:t>
    </dgm:pt>
    <dgm:pt modelId="{EFD77CCE-0EB6-6B45-BEB5-F37870D8081D}" type="parTrans" cxnId="{1ED60051-DB79-2547-A4F3-E22ACC8AB0FD}">
      <dgm:prSet/>
      <dgm:spPr/>
      <dgm:t>
        <a:bodyPr/>
        <a:lstStyle/>
        <a:p>
          <a:endParaRPr lang="en-US"/>
        </a:p>
      </dgm:t>
    </dgm:pt>
    <dgm:pt modelId="{780893D3-8EFC-BF4A-AF12-5289DED40A48}" type="sibTrans" cxnId="{1ED60051-DB79-2547-A4F3-E22ACC8AB0FD}">
      <dgm:prSet/>
      <dgm:spPr/>
      <dgm:t>
        <a:bodyPr/>
        <a:lstStyle/>
        <a:p>
          <a:endParaRPr lang="en-US"/>
        </a:p>
      </dgm:t>
    </dgm:pt>
    <dgm:pt modelId="{46CA86E2-F238-3B4A-943A-41E3DC6164D4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Inscrição</a:t>
          </a:r>
          <a:r>
            <a:rPr lang="en-US" sz="1300" dirty="0" smtClean="0">
              <a:latin typeface="Cambria"/>
              <a:cs typeface="Cambria"/>
            </a:rPr>
            <a:t> no SAF</a:t>
          </a:r>
        </a:p>
        <a:p>
          <a:r>
            <a:rPr lang="en-US" sz="1300" dirty="0" smtClean="0">
              <a:latin typeface="Cambria"/>
              <a:cs typeface="Cambria"/>
            </a:rPr>
            <a:t>(</a:t>
          </a:r>
          <a:r>
            <a:rPr lang="en-US" sz="1300" dirty="0" err="1" smtClean="0">
              <a:latin typeface="Cambria"/>
              <a:cs typeface="Cambria"/>
            </a:rPr>
            <a:t>acompanhada</a:t>
          </a:r>
          <a:r>
            <a:rPr lang="en-US" sz="1300" dirty="0" smtClean="0">
              <a:latin typeface="Cambria"/>
              <a:cs typeface="Cambria"/>
            </a:rPr>
            <a:t> de </a:t>
          </a:r>
          <a:r>
            <a:rPr lang="en-US" sz="1300" dirty="0" err="1" smtClean="0">
              <a:latin typeface="Cambria"/>
              <a:cs typeface="Cambria"/>
            </a:rPr>
            <a:t>documentos</a:t>
          </a:r>
          <a:r>
            <a:rPr lang="en-US" sz="1300" dirty="0" smtClean="0">
              <a:latin typeface="Cambria"/>
              <a:cs typeface="Cambria"/>
            </a:rPr>
            <a:t>)</a:t>
          </a:r>
          <a:endParaRPr lang="en-US" sz="1300" dirty="0">
            <a:latin typeface="Cambria"/>
            <a:cs typeface="Cambria"/>
          </a:endParaRPr>
        </a:p>
      </dgm:t>
    </dgm:pt>
    <dgm:pt modelId="{CBD4F4A8-5A23-CA4D-9935-22AAE91A574D}" type="parTrans" cxnId="{CDCE1696-1F54-A344-8F22-4A9B0DBA806B}">
      <dgm:prSet/>
      <dgm:spPr/>
      <dgm:t>
        <a:bodyPr/>
        <a:lstStyle/>
        <a:p>
          <a:endParaRPr lang="en-US"/>
        </a:p>
      </dgm:t>
    </dgm:pt>
    <dgm:pt modelId="{E693BB69-042E-6F49-9019-5FEF198A4299}" type="sibTrans" cxnId="{CDCE1696-1F54-A344-8F22-4A9B0DBA806B}">
      <dgm:prSet/>
      <dgm:spPr/>
      <dgm:t>
        <a:bodyPr/>
        <a:lstStyle/>
        <a:p>
          <a:endParaRPr lang="en-US"/>
        </a:p>
      </dgm:t>
    </dgm:pt>
    <dgm:pt modelId="{35B5D7C8-BA11-AD4B-A3AB-F9639F8180A9}" type="pres">
      <dgm:prSet presAssocID="{2312D703-E6CA-9F42-B6C6-C99C0209DF49}" presName="Name0" presStyleCnt="0">
        <dgm:presLayoutVars>
          <dgm:dir/>
          <dgm:animLvl val="lvl"/>
          <dgm:resizeHandles val="exact"/>
        </dgm:presLayoutVars>
      </dgm:prSet>
      <dgm:spPr/>
    </dgm:pt>
    <dgm:pt modelId="{CB878994-90DD-CF49-A333-72B91A562FC9}" type="pres">
      <dgm:prSet presAssocID="{3A32E181-D9DA-9149-8CF2-6DF7AA4A710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64459-8F42-AF44-88D1-C278DDB029BF}" type="pres">
      <dgm:prSet presAssocID="{183D6772-0FA7-2B4C-ABCE-28020938219F}" presName="parTxOnlySpace" presStyleCnt="0"/>
      <dgm:spPr/>
    </dgm:pt>
    <dgm:pt modelId="{3322B084-FC81-ED4D-9953-3FCC81408A15}" type="pres">
      <dgm:prSet presAssocID="{AC425DBB-5991-6148-8A1C-7A9C69937CF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29E9E-46A0-DF43-B1B5-C02852C270A4}" type="pres">
      <dgm:prSet presAssocID="{780893D3-8EFC-BF4A-AF12-5289DED40A48}" presName="parTxOnlySpace" presStyleCnt="0"/>
      <dgm:spPr/>
    </dgm:pt>
    <dgm:pt modelId="{FF5488ED-4E17-1B49-A511-103C4330850E}" type="pres">
      <dgm:prSet presAssocID="{46CA86E2-F238-3B4A-943A-41E3DC6164D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D60051-DB79-2547-A4F3-E22ACC8AB0FD}" srcId="{2312D703-E6CA-9F42-B6C6-C99C0209DF49}" destId="{AC425DBB-5991-6148-8A1C-7A9C69937CF4}" srcOrd="1" destOrd="0" parTransId="{EFD77CCE-0EB6-6B45-BEB5-F37870D8081D}" sibTransId="{780893D3-8EFC-BF4A-AF12-5289DED40A48}"/>
    <dgm:cxn modelId="{9A20032B-3CD8-40A3-B7BB-7B2752FC40B8}" type="presOf" srcId="{2312D703-E6CA-9F42-B6C6-C99C0209DF49}" destId="{35B5D7C8-BA11-AD4B-A3AB-F9639F8180A9}" srcOrd="0" destOrd="0" presId="urn:microsoft.com/office/officeart/2005/8/layout/chevron1"/>
    <dgm:cxn modelId="{53085A96-8670-4D48-AA55-DEA17A7B7128}" type="presOf" srcId="{3A32E181-D9DA-9149-8CF2-6DF7AA4A710A}" destId="{CB878994-90DD-CF49-A333-72B91A562FC9}" srcOrd="0" destOrd="0" presId="urn:microsoft.com/office/officeart/2005/8/layout/chevron1"/>
    <dgm:cxn modelId="{CDCE1696-1F54-A344-8F22-4A9B0DBA806B}" srcId="{2312D703-E6CA-9F42-B6C6-C99C0209DF49}" destId="{46CA86E2-F238-3B4A-943A-41E3DC6164D4}" srcOrd="2" destOrd="0" parTransId="{CBD4F4A8-5A23-CA4D-9935-22AAE91A574D}" sibTransId="{E693BB69-042E-6F49-9019-5FEF198A4299}"/>
    <dgm:cxn modelId="{1164779C-DFA1-9540-9054-FCC409824F53}" srcId="{2312D703-E6CA-9F42-B6C6-C99C0209DF49}" destId="{3A32E181-D9DA-9149-8CF2-6DF7AA4A710A}" srcOrd="0" destOrd="0" parTransId="{FF0B698C-7C61-4A46-986D-9FAF5CC0871C}" sibTransId="{183D6772-0FA7-2B4C-ABCE-28020938219F}"/>
    <dgm:cxn modelId="{A479EFC4-BB70-41E2-901C-754067948F1B}" type="presOf" srcId="{46CA86E2-F238-3B4A-943A-41E3DC6164D4}" destId="{FF5488ED-4E17-1B49-A511-103C4330850E}" srcOrd="0" destOrd="0" presId="urn:microsoft.com/office/officeart/2005/8/layout/chevron1"/>
    <dgm:cxn modelId="{9FC5A407-6056-4F96-A67A-87F261D26188}" type="presOf" srcId="{AC425DBB-5991-6148-8A1C-7A9C69937CF4}" destId="{3322B084-FC81-ED4D-9953-3FCC81408A15}" srcOrd="0" destOrd="0" presId="urn:microsoft.com/office/officeart/2005/8/layout/chevron1"/>
    <dgm:cxn modelId="{ED4487C9-6A24-4847-B097-FA5C0C96E4FB}" type="presParOf" srcId="{35B5D7C8-BA11-AD4B-A3AB-F9639F8180A9}" destId="{CB878994-90DD-CF49-A333-72B91A562FC9}" srcOrd="0" destOrd="0" presId="urn:microsoft.com/office/officeart/2005/8/layout/chevron1"/>
    <dgm:cxn modelId="{487D9DB0-AA48-4E67-8B1B-A74AF35F202D}" type="presParOf" srcId="{35B5D7C8-BA11-AD4B-A3AB-F9639F8180A9}" destId="{5C964459-8F42-AF44-88D1-C278DDB029BF}" srcOrd="1" destOrd="0" presId="urn:microsoft.com/office/officeart/2005/8/layout/chevron1"/>
    <dgm:cxn modelId="{36CDE305-DAE7-4F82-BC64-58BD99176B7F}" type="presParOf" srcId="{35B5D7C8-BA11-AD4B-A3AB-F9639F8180A9}" destId="{3322B084-FC81-ED4D-9953-3FCC81408A15}" srcOrd="2" destOrd="0" presId="urn:microsoft.com/office/officeart/2005/8/layout/chevron1"/>
    <dgm:cxn modelId="{AC19E412-A1C9-4AA1-9BC1-8570C7E84884}" type="presParOf" srcId="{35B5D7C8-BA11-AD4B-A3AB-F9639F8180A9}" destId="{A1C29E9E-46A0-DF43-B1B5-C02852C270A4}" srcOrd="3" destOrd="0" presId="urn:microsoft.com/office/officeart/2005/8/layout/chevron1"/>
    <dgm:cxn modelId="{7B2DBD77-AA22-4C47-ACE4-31CBC00A40A3}" type="presParOf" srcId="{35B5D7C8-BA11-AD4B-A3AB-F9639F8180A9}" destId="{FF5488ED-4E17-1B49-A511-103C4330850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AD4046-B537-3342-B7F5-828DE79FD413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1C97A623-B61D-7341-BBDE-1BE756993913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Visita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domiciliar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Equipe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Técnica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à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pretensa</a:t>
          </a:r>
          <a:r>
            <a:rPr lang="en-US" sz="1300" dirty="0" smtClean="0">
              <a:latin typeface="Cambria"/>
              <a:cs typeface="Cambria"/>
            </a:rPr>
            <a:t> F.A.</a:t>
          </a:r>
        </a:p>
        <a:p>
          <a:r>
            <a:rPr lang="en-US" sz="1300" dirty="0" smtClean="0">
              <a:latin typeface="Cambria"/>
              <a:cs typeface="Cambria"/>
            </a:rPr>
            <a:t>(</a:t>
          </a:r>
          <a:r>
            <a:rPr lang="en-US" sz="1300" dirty="0" err="1" smtClean="0">
              <a:latin typeface="Cambria"/>
              <a:cs typeface="Cambria"/>
            </a:rPr>
            <a:t>avaliação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psicossocial</a:t>
          </a:r>
          <a:r>
            <a:rPr lang="en-US" sz="1300" dirty="0" smtClean="0">
              <a:latin typeface="Cambria"/>
              <a:cs typeface="Cambria"/>
            </a:rPr>
            <a:t>)</a:t>
          </a:r>
          <a:endParaRPr lang="en-US" sz="1300" dirty="0">
            <a:latin typeface="Cambria"/>
            <a:cs typeface="Cambria"/>
          </a:endParaRPr>
        </a:p>
      </dgm:t>
    </dgm:pt>
    <dgm:pt modelId="{F10560B6-8C5C-4A4D-83E7-AC6953269B55}" type="parTrans" cxnId="{89212C67-29A6-E442-88B2-DD4015A29CC1}">
      <dgm:prSet/>
      <dgm:spPr/>
      <dgm:t>
        <a:bodyPr/>
        <a:lstStyle/>
        <a:p>
          <a:endParaRPr lang="en-US"/>
        </a:p>
      </dgm:t>
    </dgm:pt>
    <dgm:pt modelId="{7FEC9491-D5A9-C042-AC08-7838A23847DA}" type="sibTrans" cxnId="{89212C67-29A6-E442-88B2-DD4015A29CC1}">
      <dgm:prSet/>
      <dgm:spPr/>
      <dgm:t>
        <a:bodyPr/>
        <a:lstStyle/>
        <a:p>
          <a:endParaRPr lang="en-US"/>
        </a:p>
      </dgm:t>
    </dgm:pt>
    <dgm:pt modelId="{6699E3C2-BFC8-664E-98C0-75B05B09606A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Relatório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Psicossocial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Favorável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Equipe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Técnica</a:t>
          </a:r>
          <a:r>
            <a:rPr lang="en-US" sz="1300" dirty="0" smtClean="0">
              <a:latin typeface="Cambria"/>
              <a:cs typeface="Cambria"/>
            </a:rPr>
            <a:t> - </a:t>
          </a:r>
          <a:r>
            <a:rPr lang="en-US" sz="1300" dirty="0" err="1" smtClean="0">
              <a:latin typeface="Cambria"/>
              <a:cs typeface="Cambria"/>
            </a:rPr>
            <a:t>Habilitados</a:t>
          </a:r>
          <a:endParaRPr lang="en-US" sz="1300" dirty="0">
            <a:latin typeface="Cambria"/>
            <a:cs typeface="Cambria"/>
          </a:endParaRPr>
        </a:p>
      </dgm:t>
    </dgm:pt>
    <dgm:pt modelId="{5EC76343-006D-5246-969A-FE4E60B44DF0}" type="parTrans" cxnId="{10336B37-44B0-094F-9404-01DAEAF18EE4}">
      <dgm:prSet/>
      <dgm:spPr/>
      <dgm:t>
        <a:bodyPr/>
        <a:lstStyle/>
        <a:p>
          <a:endParaRPr lang="en-US"/>
        </a:p>
      </dgm:t>
    </dgm:pt>
    <dgm:pt modelId="{9A3CAD07-1608-7E4F-A021-73F30DE8675E}" type="sibTrans" cxnId="{10336B37-44B0-094F-9404-01DAEAF18EE4}">
      <dgm:prSet/>
      <dgm:spPr/>
      <dgm:t>
        <a:bodyPr/>
        <a:lstStyle/>
        <a:p>
          <a:endParaRPr lang="en-US"/>
        </a:p>
      </dgm:t>
    </dgm:pt>
    <dgm:pt modelId="{7034E135-BE28-F542-9E92-724A7EA2D2A5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Capacitação</a:t>
          </a:r>
          <a:r>
            <a:rPr lang="en-US" sz="1300" dirty="0" smtClean="0">
              <a:latin typeface="Cambria"/>
              <a:cs typeface="Cambria"/>
            </a:rPr>
            <a:t> das </a:t>
          </a:r>
          <a:r>
            <a:rPr lang="en-US" sz="1300" dirty="0" err="1" smtClean="0">
              <a:latin typeface="Cambria"/>
              <a:cs typeface="Cambria"/>
            </a:rPr>
            <a:t>Famílias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Acolhedoras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Habilitadas</a:t>
          </a:r>
          <a:endParaRPr lang="en-US" sz="1300" dirty="0">
            <a:latin typeface="Cambria"/>
            <a:cs typeface="Cambria"/>
          </a:endParaRPr>
        </a:p>
      </dgm:t>
    </dgm:pt>
    <dgm:pt modelId="{3676ABFE-3C7E-2540-BD2B-0F93F0422D29}" type="parTrans" cxnId="{2F60D616-609C-6743-88CF-C394E4435AEE}">
      <dgm:prSet/>
      <dgm:spPr/>
      <dgm:t>
        <a:bodyPr/>
        <a:lstStyle/>
        <a:p>
          <a:endParaRPr lang="en-US"/>
        </a:p>
      </dgm:t>
    </dgm:pt>
    <dgm:pt modelId="{AB7B86AA-2674-CA48-B6EA-C03F8968DF1E}" type="sibTrans" cxnId="{2F60D616-609C-6743-88CF-C394E4435AEE}">
      <dgm:prSet/>
      <dgm:spPr/>
      <dgm:t>
        <a:bodyPr/>
        <a:lstStyle/>
        <a:p>
          <a:endParaRPr lang="en-US"/>
        </a:p>
      </dgm:t>
    </dgm:pt>
    <dgm:pt modelId="{90981F32-9F6A-7E49-BF68-12FE8CBE6DD6}" type="pres">
      <dgm:prSet presAssocID="{A5AD4046-B537-3342-B7F5-828DE79FD413}" presName="Name0" presStyleCnt="0">
        <dgm:presLayoutVars>
          <dgm:dir/>
          <dgm:animLvl val="lvl"/>
          <dgm:resizeHandles val="exact"/>
        </dgm:presLayoutVars>
      </dgm:prSet>
      <dgm:spPr/>
    </dgm:pt>
    <dgm:pt modelId="{04CA910A-BABB-4B42-9B6D-DE50F1BE9EAD}" type="pres">
      <dgm:prSet presAssocID="{1C97A623-B61D-7341-BBDE-1BE75699391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00F96A-A58A-BB43-AF98-82B0F3EC986A}" type="pres">
      <dgm:prSet presAssocID="{7FEC9491-D5A9-C042-AC08-7838A23847DA}" presName="parTxOnlySpace" presStyleCnt="0"/>
      <dgm:spPr/>
    </dgm:pt>
    <dgm:pt modelId="{0443A5B4-ACD6-2841-9BF2-64172AA49D5A}" type="pres">
      <dgm:prSet presAssocID="{6699E3C2-BFC8-664E-98C0-75B05B09606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3BEEF-F852-8C43-9D02-D7D5296F5B04}" type="pres">
      <dgm:prSet presAssocID="{9A3CAD07-1608-7E4F-A021-73F30DE8675E}" presName="parTxOnlySpace" presStyleCnt="0"/>
      <dgm:spPr/>
    </dgm:pt>
    <dgm:pt modelId="{67412BD8-66DF-594D-97BB-D10F27C4D74E}" type="pres">
      <dgm:prSet presAssocID="{7034E135-BE28-F542-9E92-724A7EA2D2A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60D616-609C-6743-88CF-C394E4435AEE}" srcId="{A5AD4046-B537-3342-B7F5-828DE79FD413}" destId="{7034E135-BE28-F542-9E92-724A7EA2D2A5}" srcOrd="2" destOrd="0" parTransId="{3676ABFE-3C7E-2540-BD2B-0F93F0422D29}" sibTransId="{AB7B86AA-2674-CA48-B6EA-C03F8968DF1E}"/>
    <dgm:cxn modelId="{43AB0D8F-5B92-49FE-AA50-D29AB8B2BD98}" type="presOf" srcId="{A5AD4046-B537-3342-B7F5-828DE79FD413}" destId="{90981F32-9F6A-7E49-BF68-12FE8CBE6DD6}" srcOrd="0" destOrd="0" presId="urn:microsoft.com/office/officeart/2005/8/layout/chevron1"/>
    <dgm:cxn modelId="{5B71E3BA-EC14-4762-8DE0-19166A2B1087}" type="presOf" srcId="{7034E135-BE28-F542-9E92-724A7EA2D2A5}" destId="{67412BD8-66DF-594D-97BB-D10F27C4D74E}" srcOrd="0" destOrd="0" presId="urn:microsoft.com/office/officeart/2005/8/layout/chevron1"/>
    <dgm:cxn modelId="{10336B37-44B0-094F-9404-01DAEAF18EE4}" srcId="{A5AD4046-B537-3342-B7F5-828DE79FD413}" destId="{6699E3C2-BFC8-664E-98C0-75B05B09606A}" srcOrd="1" destOrd="0" parTransId="{5EC76343-006D-5246-969A-FE4E60B44DF0}" sibTransId="{9A3CAD07-1608-7E4F-A021-73F30DE8675E}"/>
    <dgm:cxn modelId="{2888D982-9552-4F15-973F-70DABF2129C4}" type="presOf" srcId="{6699E3C2-BFC8-664E-98C0-75B05B09606A}" destId="{0443A5B4-ACD6-2841-9BF2-64172AA49D5A}" srcOrd="0" destOrd="0" presId="urn:microsoft.com/office/officeart/2005/8/layout/chevron1"/>
    <dgm:cxn modelId="{89212C67-29A6-E442-88B2-DD4015A29CC1}" srcId="{A5AD4046-B537-3342-B7F5-828DE79FD413}" destId="{1C97A623-B61D-7341-BBDE-1BE756993913}" srcOrd="0" destOrd="0" parTransId="{F10560B6-8C5C-4A4D-83E7-AC6953269B55}" sibTransId="{7FEC9491-D5A9-C042-AC08-7838A23847DA}"/>
    <dgm:cxn modelId="{5DDD0EDF-D5D9-449A-84EF-4EF75AEBA3D9}" type="presOf" srcId="{1C97A623-B61D-7341-BBDE-1BE756993913}" destId="{04CA910A-BABB-4B42-9B6D-DE50F1BE9EAD}" srcOrd="0" destOrd="0" presId="urn:microsoft.com/office/officeart/2005/8/layout/chevron1"/>
    <dgm:cxn modelId="{C98D2EDF-8777-45BA-A679-67DDAD5C7068}" type="presParOf" srcId="{90981F32-9F6A-7E49-BF68-12FE8CBE6DD6}" destId="{04CA910A-BABB-4B42-9B6D-DE50F1BE9EAD}" srcOrd="0" destOrd="0" presId="urn:microsoft.com/office/officeart/2005/8/layout/chevron1"/>
    <dgm:cxn modelId="{E82EB393-1534-430B-9AAF-0043231C9886}" type="presParOf" srcId="{90981F32-9F6A-7E49-BF68-12FE8CBE6DD6}" destId="{3300F96A-A58A-BB43-AF98-82B0F3EC986A}" srcOrd="1" destOrd="0" presId="urn:microsoft.com/office/officeart/2005/8/layout/chevron1"/>
    <dgm:cxn modelId="{2F980040-6F5C-41E1-99A7-AFC1D5AA3A10}" type="presParOf" srcId="{90981F32-9F6A-7E49-BF68-12FE8CBE6DD6}" destId="{0443A5B4-ACD6-2841-9BF2-64172AA49D5A}" srcOrd="2" destOrd="0" presId="urn:microsoft.com/office/officeart/2005/8/layout/chevron1"/>
    <dgm:cxn modelId="{EA2D88F3-0F04-41D2-BA45-AF5CF5DA94AA}" type="presParOf" srcId="{90981F32-9F6A-7E49-BF68-12FE8CBE6DD6}" destId="{01F3BEEF-F852-8C43-9D02-D7D5296F5B04}" srcOrd="3" destOrd="0" presId="urn:microsoft.com/office/officeart/2005/8/layout/chevron1"/>
    <dgm:cxn modelId="{0BA0AD5C-B1EB-4896-A239-8D8C9134BB26}" type="presParOf" srcId="{90981F32-9F6A-7E49-BF68-12FE8CBE6DD6}" destId="{67412BD8-66DF-594D-97BB-D10F27C4D74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816C81-492D-FC4A-A347-A186418CC85A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D1150DE1-571C-3A47-92B5-118DB81AF9E3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Relatório</a:t>
          </a:r>
          <a:r>
            <a:rPr lang="en-US" sz="1300" dirty="0" smtClean="0">
              <a:latin typeface="Cambria"/>
              <a:cs typeface="Cambria"/>
            </a:rPr>
            <a:t> Final </a:t>
          </a:r>
          <a:r>
            <a:rPr lang="en-US" sz="1300" dirty="0" err="1" smtClean="0">
              <a:latin typeface="Cambria"/>
              <a:cs typeface="Cambria"/>
            </a:rPr>
            <a:t>Favorável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Equipe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Técnica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mr-IN" sz="1300" dirty="0" smtClean="0">
              <a:latin typeface="Cambria"/>
              <a:cs typeface="Cambria"/>
            </a:rPr>
            <a:t>–</a:t>
          </a:r>
          <a:r>
            <a:rPr lang="en-US" sz="1300" dirty="0" smtClean="0">
              <a:latin typeface="Cambria"/>
              <a:cs typeface="Cambria"/>
            </a:rPr>
            <a:t> F.A. </a:t>
          </a:r>
          <a:r>
            <a:rPr lang="en-US" sz="1300" dirty="0" err="1" smtClean="0">
              <a:latin typeface="Cambria"/>
              <a:cs typeface="Cambria"/>
            </a:rPr>
            <a:t>Cadastrada</a:t>
          </a:r>
          <a:endParaRPr lang="en-US" sz="1300" dirty="0">
            <a:latin typeface="Cambria"/>
            <a:cs typeface="Cambria"/>
          </a:endParaRPr>
        </a:p>
      </dgm:t>
    </dgm:pt>
    <dgm:pt modelId="{BBD9EFA3-C8C5-6945-A1A5-C27AB8993E73}" type="parTrans" cxnId="{C52511D3-7E2E-4043-B6D4-D73E4709307E}">
      <dgm:prSet/>
      <dgm:spPr/>
      <dgm:t>
        <a:bodyPr/>
        <a:lstStyle/>
        <a:p>
          <a:endParaRPr lang="en-US"/>
        </a:p>
      </dgm:t>
    </dgm:pt>
    <dgm:pt modelId="{23EFC939-0315-5144-9AEE-D2D80BB0F767}" type="sibTrans" cxnId="{C52511D3-7E2E-4043-B6D4-D73E4709307E}">
      <dgm:prSet/>
      <dgm:spPr/>
      <dgm:t>
        <a:bodyPr/>
        <a:lstStyle/>
        <a:p>
          <a:endParaRPr lang="en-US"/>
        </a:p>
      </dgm:t>
    </dgm:pt>
    <dgm:pt modelId="{34C1D5A3-23C3-AB46-B9F9-52DF30B28093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Comunicação</a:t>
          </a:r>
          <a:r>
            <a:rPr lang="en-US" sz="1300" dirty="0" smtClean="0">
              <a:latin typeface="Cambria"/>
              <a:cs typeface="Cambria"/>
            </a:rPr>
            <a:t> à </a:t>
          </a:r>
          <a:r>
            <a:rPr lang="en-US" sz="1300" dirty="0" err="1" smtClean="0">
              <a:latin typeface="Cambria"/>
              <a:cs typeface="Cambria"/>
            </a:rPr>
            <a:t>Vara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Infância</a:t>
          </a:r>
          <a:r>
            <a:rPr lang="en-US" sz="1300" dirty="0" smtClean="0">
              <a:latin typeface="Cambria"/>
              <a:cs typeface="Cambria"/>
            </a:rPr>
            <a:t> e </a:t>
          </a:r>
          <a:r>
            <a:rPr lang="en-US" sz="1300" dirty="0" err="1" smtClean="0">
              <a:latin typeface="Cambria"/>
              <a:cs typeface="Cambria"/>
            </a:rPr>
            <a:t>Juventude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sobre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cadatro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Família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Acolhedora</a:t>
          </a:r>
          <a:endParaRPr lang="en-US" sz="1300" dirty="0">
            <a:latin typeface="Cambria"/>
            <a:cs typeface="Cambria"/>
          </a:endParaRPr>
        </a:p>
      </dgm:t>
    </dgm:pt>
    <dgm:pt modelId="{65DDCB3F-153E-444E-AD72-7111612E2200}" type="parTrans" cxnId="{66E6A749-EC9E-0040-A98C-944DF0AC14C0}">
      <dgm:prSet/>
      <dgm:spPr/>
      <dgm:t>
        <a:bodyPr/>
        <a:lstStyle/>
        <a:p>
          <a:endParaRPr lang="en-US"/>
        </a:p>
      </dgm:t>
    </dgm:pt>
    <dgm:pt modelId="{3DAAD566-BB8E-554E-8B3C-74B006DB0580}" type="sibTrans" cxnId="{66E6A749-EC9E-0040-A98C-944DF0AC14C0}">
      <dgm:prSet/>
      <dgm:spPr/>
      <dgm:t>
        <a:bodyPr/>
        <a:lstStyle/>
        <a:p>
          <a:endParaRPr lang="en-US"/>
        </a:p>
      </dgm:t>
    </dgm:pt>
    <dgm:pt modelId="{A9E5C8E9-AE68-A04D-8E8A-A67CC7EC60EC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Reuniões</a:t>
          </a:r>
          <a:r>
            <a:rPr lang="en-US" sz="1300" dirty="0" smtClean="0">
              <a:latin typeface="Cambria"/>
              <a:cs typeface="Cambria"/>
            </a:rPr>
            <a:t> e </a:t>
          </a:r>
          <a:r>
            <a:rPr lang="en-US" sz="1300" dirty="0" err="1" smtClean="0">
              <a:latin typeface="Cambria"/>
              <a:cs typeface="Cambria"/>
            </a:rPr>
            <a:t>Capacitações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Periódicas</a:t>
          </a:r>
          <a:r>
            <a:rPr lang="en-US" sz="1300" dirty="0" smtClean="0">
              <a:latin typeface="Cambria"/>
              <a:cs typeface="Cambria"/>
            </a:rPr>
            <a:t> com F.A.</a:t>
          </a:r>
          <a:endParaRPr lang="en-US" sz="1300" dirty="0">
            <a:latin typeface="Cambria"/>
            <a:cs typeface="Cambria"/>
          </a:endParaRPr>
        </a:p>
      </dgm:t>
    </dgm:pt>
    <dgm:pt modelId="{5876D09D-421D-7F45-B9A3-3E022AE1B2EF}" type="parTrans" cxnId="{E86AA7DD-27F3-E045-895F-A1A75C8C9FDF}">
      <dgm:prSet/>
      <dgm:spPr/>
      <dgm:t>
        <a:bodyPr/>
        <a:lstStyle/>
        <a:p>
          <a:endParaRPr lang="en-US"/>
        </a:p>
      </dgm:t>
    </dgm:pt>
    <dgm:pt modelId="{2136C874-358F-4849-871E-1BC648A699CF}" type="sibTrans" cxnId="{E86AA7DD-27F3-E045-895F-A1A75C8C9FDF}">
      <dgm:prSet/>
      <dgm:spPr/>
      <dgm:t>
        <a:bodyPr/>
        <a:lstStyle/>
        <a:p>
          <a:endParaRPr lang="en-US"/>
        </a:p>
      </dgm:t>
    </dgm:pt>
    <dgm:pt modelId="{E23CA09B-651A-3A45-8BE2-550A3A4EE869}" type="pres">
      <dgm:prSet presAssocID="{03816C81-492D-FC4A-A347-A186418CC85A}" presName="Name0" presStyleCnt="0">
        <dgm:presLayoutVars>
          <dgm:dir/>
          <dgm:animLvl val="lvl"/>
          <dgm:resizeHandles val="exact"/>
        </dgm:presLayoutVars>
      </dgm:prSet>
      <dgm:spPr/>
    </dgm:pt>
    <dgm:pt modelId="{CA92D0C3-A43E-1E4B-9449-82D03B6F1D4E}" type="pres">
      <dgm:prSet presAssocID="{D1150DE1-571C-3A47-92B5-118DB81AF9E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D37BC0-3B23-3C46-85B2-7984ADC2A71A}" type="pres">
      <dgm:prSet presAssocID="{23EFC939-0315-5144-9AEE-D2D80BB0F767}" presName="parTxOnlySpace" presStyleCnt="0"/>
      <dgm:spPr/>
    </dgm:pt>
    <dgm:pt modelId="{29FEE3D8-D166-BC4F-81B8-D3F10877923D}" type="pres">
      <dgm:prSet presAssocID="{34C1D5A3-23C3-AB46-B9F9-52DF30B2809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43E210-0509-8049-9029-26EA10B07526}" type="pres">
      <dgm:prSet presAssocID="{3DAAD566-BB8E-554E-8B3C-74B006DB0580}" presName="parTxOnlySpace" presStyleCnt="0"/>
      <dgm:spPr/>
    </dgm:pt>
    <dgm:pt modelId="{F0F4C8F2-2AAD-6241-A82E-827734E180BD}" type="pres">
      <dgm:prSet presAssocID="{A9E5C8E9-AE68-A04D-8E8A-A67CC7EC60EC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000BC5-CE8C-45DD-8312-8DC91D5AA34B}" type="presOf" srcId="{A9E5C8E9-AE68-A04D-8E8A-A67CC7EC60EC}" destId="{F0F4C8F2-2AAD-6241-A82E-827734E180BD}" srcOrd="0" destOrd="0" presId="urn:microsoft.com/office/officeart/2005/8/layout/chevron1"/>
    <dgm:cxn modelId="{C52511D3-7E2E-4043-B6D4-D73E4709307E}" srcId="{03816C81-492D-FC4A-A347-A186418CC85A}" destId="{D1150DE1-571C-3A47-92B5-118DB81AF9E3}" srcOrd="0" destOrd="0" parTransId="{BBD9EFA3-C8C5-6945-A1A5-C27AB8993E73}" sibTransId="{23EFC939-0315-5144-9AEE-D2D80BB0F767}"/>
    <dgm:cxn modelId="{E86AA7DD-27F3-E045-895F-A1A75C8C9FDF}" srcId="{03816C81-492D-FC4A-A347-A186418CC85A}" destId="{A9E5C8E9-AE68-A04D-8E8A-A67CC7EC60EC}" srcOrd="2" destOrd="0" parTransId="{5876D09D-421D-7F45-B9A3-3E022AE1B2EF}" sibTransId="{2136C874-358F-4849-871E-1BC648A699CF}"/>
    <dgm:cxn modelId="{66E6A749-EC9E-0040-A98C-944DF0AC14C0}" srcId="{03816C81-492D-FC4A-A347-A186418CC85A}" destId="{34C1D5A3-23C3-AB46-B9F9-52DF30B28093}" srcOrd="1" destOrd="0" parTransId="{65DDCB3F-153E-444E-AD72-7111612E2200}" sibTransId="{3DAAD566-BB8E-554E-8B3C-74B006DB0580}"/>
    <dgm:cxn modelId="{4A08C845-563C-46DA-8D24-DBE91542ED70}" type="presOf" srcId="{34C1D5A3-23C3-AB46-B9F9-52DF30B28093}" destId="{29FEE3D8-D166-BC4F-81B8-D3F10877923D}" srcOrd="0" destOrd="0" presId="urn:microsoft.com/office/officeart/2005/8/layout/chevron1"/>
    <dgm:cxn modelId="{96A59796-58BD-4489-B6DB-59DFE4B8EF3B}" type="presOf" srcId="{D1150DE1-571C-3A47-92B5-118DB81AF9E3}" destId="{CA92D0C3-A43E-1E4B-9449-82D03B6F1D4E}" srcOrd="0" destOrd="0" presId="urn:microsoft.com/office/officeart/2005/8/layout/chevron1"/>
    <dgm:cxn modelId="{E0AE6176-490B-4D84-9868-D88DC1C4B138}" type="presOf" srcId="{03816C81-492D-FC4A-A347-A186418CC85A}" destId="{E23CA09B-651A-3A45-8BE2-550A3A4EE869}" srcOrd="0" destOrd="0" presId="urn:microsoft.com/office/officeart/2005/8/layout/chevron1"/>
    <dgm:cxn modelId="{86CCDEBB-A931-4385-9165-A2981BE2C130}" type="presParOf" srcId="{E23CA09B-651A-3A45-8BE2-550A3A4EE869}" destId="{CA92D0C3-A43E-1E4B-9449-82D03B6F1D4E}" srcOrd="0" destOrd="0" presId="urn:microsoft.com/office/officeart/2005/8/layout/chevron1"/>
    <dgm:cxn modelId="{C7BD62AF-06A0-4BD0-960A-C591D69EF12C}" type="presParOf" srcId="{E23CA09B-651A-3A45-8BE2-550A3A4EE869}" destId="{6AD37BC0-3B23-3C46-85B2-7984ADC2A71A}" srcOrd="1" destOrd="0" presId="urn:microsoft.com/office/officeart/2005/8/layout/chevron1"/>
    <dgm:cxn modelId="{27683C8C-DF6A-4560-BFAD-AC1AFA7CBB3E}" type="presParOf" srcId="{E23CA09B-651A-3A45-8BE2-550A3A4EE869}" destId="{29FEE3D8-D166-BC4F-81B8-D3F10877923D}" srcOrd="2" destOrd="0" presId="urn:microsoft.com/office/officeart/2005/8/layout/chevron1"/>
    <dgm:cxn modelId="{DA9E71BA-D801-4FD8-88FF-02A416428F81}" type="presParOf" srcId="{E23CA09B-651A-3A45-8BE2-550A3A4EE869}" destId="{0043E210-0509-8049-9029-26EA10B07526}" srcOrd="3" destOrd="0" presId="urn:microsoft.com/office/officeart/2005/8/layout/chevron1"/>
    <dgm:cxn modelId="{43DF078D-EACA-47C3-923E-B6B259A430D0}" type="presParOf" srcId="{E23CA09B-651A-3A45-8BE2-550A3A4EE869}" destId="{F0F4C8F2-2AAD-6241-A82E-827734E180B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88096C-4FDA-364A-A4D8-CCDBBF282283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6D2E4189-EE6B-9A41-9750-65E930B1898D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smtClean="0">
              <a:latin typeface="Cambria"/>
              <a:cs typeface="Cambria"/>
            </a:rPr>
            <a:t>E.T. </a:t>
          </a:r>
          <a:r>
            <a:rPr lang="en-US" sz="1300" dirty="0" err="1" smtClean="0">
              <a:latin typeface="Cambria"/>
              <a:cs typeface="Cambria"/>
            </a:rPr>
            <a:t>encaminha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pedido</a:t>
          </a:r>
          <a:r>
            <a:rPr lang="en-US" sz="1300" dirty="0" smtClean="0">
              <a:latin typeface="Cambria"/>
              <a:cs typeface="Cambria"/>
            </a:rPr>
            <a:t> de A.F. </a:t>
          </a:r>
          <a:r>
            <a:rPr lang="en-US" sz="1300" dirty="0" err="1" smtClean="0">
              <a:latin typeface="Cambria"/>
              <a:cs typeface="Cambria"/>
            </a:rPr>
            <a:t>à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Vara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Infância</a:t>
          </a:r>
          <a:r>
            <a:rPr lang="en-US" sz="1300" dirty="0" smtClean="0">
              <a:latin typeface="Cambria"/>
              <a:cs typeface="Cambria"/>
            </a:rPr>
            <a:t> e </a:t>
          </a:r>
          <a:r>
            <a:rPr lang="en-US" sz="1300" dirty="0" err="1" smtClean="0">
              <a:latin typeface="Cambria"/>
              <a:cs typeface="Cambria"/>
            </a:rPr>
            <a:t>Juventude</a:t>
          </a:r>
          <a:endParaRPr lang="en-US" sz="1300" dirty="0">
            <a:latin typeface="Cambria"/>
            <a:cs typeface="Cambria"/>
          </a:endParaRPr>
        </a:p>
      </dgm:t>
    </dgm:pt>
    <dgm:pt modelId="{3AADA321-2828-B146-BF07-D70854BCEC25}" type="parTrans" cxnId="{8B28506C-90A3-514C-B07E-D67E7870AACA}">
      <dgm:prSet/>
      <dgm:spPr/>
      <dgm:t>
        <a:bodyPr/>
        <a:lstStyle/>
        <a:p>
          <a:endParaRPr lang="en-US"/>
        </a:p>
      </dgm:t>
    </dgm:pt>
    <dgm:pt modelId="{BB133EDA-564F-F14E-9226-6150294CFB04}" type="sibTrans" cxnId="{8B28506C-90A3-514C-B07E-D67E7870AACA}">
      <dgm:prSet/>
      <dgm:spPr/>
      <dgm:t>
        <a:bodyPr/>
        <a:lstStyle/>
        <a:p>
          <a:endParaRPr lang="en-US"/>
        </a:p>
      </dgm:t>
    </dgm:pt>
    <dgm:pt modelId="{B1B060FD-7AD6-A84B-B7FB-F463123FF24F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Relatório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Equipe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Psicossocial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Vara</a:t>
          </a:r>
          <a:r>
            <a:rPr lang="en-US" sz="1300" dirty="0" smtClean="0">
              <a:latin typeface="Cambria"/>
              <a:cs typeface="Cambria"/>
            </a:rPr>
            <a:t> da </a:t>
          </a:r>
          <a:r>
            <a:rPr lang="en-US" sz="1300" dirty="0" err="1" smtClean="0">
              <a:latin typeface="Cambria"/>
              <a:cs typeface="Cambria"/>
            </a:rPr>
            <a:t>Infância</a:t>
          </a:r>
          <a:r>
            <a:rPr lang="en-US" sz="1300" dirty="0" smtClean="0">
              <a:latin typeface="Cambria"/>
              <a:cs typeface="Cambria"/>
            </a:rPr>
            <a:t> e </a:t>
          </a:r>
          <a:r>
            <a:rPr lang="en-US" sz="1300" dirty="0" err="1" smtClean="0">
              <a:latin typeface="Cambria"/>
              <a:cs typeface="Cambria"/>
            </a:rPr>
            <a:t>Juventude</a:t>
          </a:r>
          <a:endParaRPr lang="en-US" sz="1300" dirty="0">
            <a:latin typeface="Cambria"/>
            <a:cs typeface="Cambria"/>
          </a:endParaRPr>
        </a:p>
      </dgm:t>
    </dgm:pt>
    <dgm:pt modelId="{0A79B076-A381-EC42-B555-FC96A4BAC657}" type="parTrans" cxnId="{EE9F5A2F-4C31-2748-9451-2A5172B1A921}">
      <dgm:prSet/>
      <dgm:spPr/>
      <dgm:t>
        <a:bodyPr/>
        <a:lstStyle/>
        <a:p>
          <a:endParaRPr lang="en-US"/>
        </a:p>
      </dgm:t>
    </dgm:pt>
    <dgm:pt modelId="{6BA48CDA-D42B-4A40-8E04-8CE4F82408A5}" type="sibTrans" cxnId="{EE9F5A2F-4C31-2748-9451-2A5172B1A921}">
      <dgm:prSet/>
      <dgm:spPr/>
      <dgm:t>
        <a:bodyPr/>
        <a:lstStyle/>
        <a:p>
          <a:endParaRPr lang="en-US"/>
        </a:p>
      </dgm:t>
    </dgm:pt>
    <dgm:pt modelId="{46355DD3-F9A8-A84C-9160-1868DB5A390D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Manifestação</a:t>
          </a:r>
          <a:r>
            <a:rPr lang="en-US" sz="1300" dirty="0" smtClean="0">
              <a:latin typeface="Cambria"/>
              <a:cs typeface="Cambria"/>
            </a:rPr>
            <a:t> do </a:t>
          </a:r>
          <a:r>
            <a:rPr lang="en-US" sz="1300" dirty="0" err="1" smtClean="0">
              <a:latin typeface="Cambria"/>
              <a:cs typeface="Cambria"/>
            </a:rPr>
            <a:t>Ministério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Público</a:t>
          </a:r>
          <a:endParaRPr lang="en-US" sz="1300" u="sng" dirty="0">
            <a:latin typeface="Cambria"/>
            <a:cs typeface="Cambria"/>
          </a:endParaRPr>
        </a:p>
      </dgm:t>
    </dgm:pt>
    <dgm:pt modelId="{EE863199-8213-044D-AF92-C0E0C43FD127}" type="parTrans" cxnId="{221E5640-805F-9141-BFD4-19277E9B6185}">
      <dgm:prSet/>
      <dgm:spPr/>
      <dgm:t>
        <a:bodyPr/>
        <a:lstStyle/>
        <a:p>
          <a:endParaRPr lang="en-US"/>
        </a:p>
      </dgm:t>
    </dgm:pt>
    <dgm:pt modelId="{C29466E4-129B-AE42-87A9-7A22F59CFFC5}" type="sibTrans" cxnId="{221E5640-805F-9141-BFD4-19277E9B6185}">
      <dgm:prSet/>
      <dgm:spPr/>
      <dgm:t>
        <a:bodyPr/>
        <a:lstStyle/>
        <a:p>
          <a:endParaRPr lang="en-US"/>
        </a:p>
      </dgm:t>
    </dgm:pt>
    <dgm:pt modelId="{9EB19218-8E7F-CC4A-859B-63E4AC8E74F7}" type="pres">
      <dgm:prSet presAssocID="{CC88096C-4FDA-364A-A4D8-CCDBBF282283}" presName="Name0" presStyleCnt="0">
        <dgm:presLayoutVars>
          <dgm:dir/>
          <dgm:animLvl val="lvl"/>
          <dgm:resizeHandles val="exact"/>
        </dgm:presLayoutVars>
      </dgm:prSet>
      <dgm:spPr/>
    </dgm:pt>
    <dgm:pt modelId="{E951F72C-F7F6-5649-9623-06BF9DF2B6B1}" type="pres">
      <dgm:prSet presAssocID="{6D2E4189-EE6B-9A41-9750-65E930B1898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118FD-AFE1-9845-8165-9956F2622829}" type="pres">
      <dgm:prSet presAssocID="{BB133EDA-564F-F14E-9226-6150294CFB04}" presName="parTxOnlySpace" presStyleCnt="0"/>
      <dgm:spPr/>
    </dgm:pt>
    <dgm:pt modelId="{87266FA4-591E-D14B-A6BE-28AABD1CE863}" type="pres">
      <dgm:prSet presAssocID="{B1B060FD-7AD6-A84B-B7FB-F463123FF24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11699B-555B-D949-8513-BCC4E228B8CF}" type="pres">
      <dgm:prSet presAssocID="{6BA48CDA-D42B-4A40-8E04-8CE4F82408A5}" presName="parTxOnlySpace" presStyleCnt="0"/>
      <dgm:spPr/>
    </dgm:pt>
    <dgm:pt modelId="{31159C6A-1013-C44B-AD5E-B637B8DCA9B7}" type="pres">
      <dgm:prSet presAssocID="{46355DD3-F9A8-A84C-9160-1868DB5A390D}" presName="parTxOnly" presStyleLbl="node1" presStyleIdx="2" presStyleCnt="3" custLinFactNeighborX="14193" custLinFactNeighborY="27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3A177E-8801-4705-B6B5-D62EFB1D5B4F}" type="presOf" srcId="{CC88096C-4FDA-364A-A4D8-CCDBBF282283}" destId="{9EB19218-8E7F-CC4A-859B-63E4AC8E74F7}" srcOrd="0" destOrd="0" presId="urn:microsoft.com/office/officeart/2005/8/layout/chevron1"/>
    <dgm:cxn modelId="{8B28506C-90A3-514C-B07E-D67E7870AACA}" srcId="{CC88096C-4FDA-364A-A4D8-CCDBBF282283}" destId="{6D2E4189-EE6B-9A41-9750-65E930B1898D}" srcOrd="0" destOrd="0" parTransId="{3AADA321-2828-B146-BF07-D70854BCEC25}" sibTransId="{BB133EDA-564F-F14E-9226-6150294CFB04}"/>
    <dgm:cxn modelId="{C011F996-2CBD-445A-BC26-6CDD90C78038}" type="presOf" srcId="{6D2E4189-EE6B-9A41-9750-65E930B1898D}" destId="{E951F72C-F7F6-5649-9623-06BF9DF2B6B1}" srcOrd="0" destOrd="0" presId="urn:microsoft.com/office/officeart/2005/8/layout/chevron1"/>
    <dgm:cxn modelId="{EE9F5A2F-4C31-2748-9451-2A5172B1A921}" srcId="{CC88096C-4FDA-364A-A4D8-CCDBBF282283}" destId="{B1B060FD-7AD6-A84B-B7FB-F463123FF24F}" srcOrd="1" destOrd="0" parTransId="{0A79B076-A381-EC42-B555-FC96A4BAC657}" sibTransId="{6BA48CDA-D42B-4A40-8E04-8CE4F82408A5}"/>
    <dgm:cxn modelId="{A9ACD74F-F7C9-4FC7-82E7-93616CD61B01}" type="presOf" srcId="{46355DD3-F9A8-A84C-9160-1868DB5A390D}" destId="{31159C6A-1013-C44B-AD5E-B637B8DCA9B7}" srcOrd="0" destOrd="0" presId="urn:microsoft.com/office/officeart/2005/8/layout/chevron1"/>
    <dgm:cxn modelId="{C2561111-3417-443B-9F3F-89EA3F76BEBA}" type="presOf" srcId="{B1B060FD-7AD6-A84B-B7FB-F463123FF24F}" destId="{87266FA4-591E-D14B-A6BE-28AABD1CE863}" srcOrd="0" destOrd="0" presId="urn:microsoft.com/office/officeart/2005/8/layout/chevron1"/>
    <dgm:cxn modelId="{221E5640-805F-9141-BFD4-19277E9B6185}" srcId="{CC88096C-4FDA-364A-A4D8-CCDBBF282283}" destId="{46355DD3-F9A8-A84C-9160-1868DB5A390D}" srcOrd="2" destOrd="0" parTransId="{EE863199-8213-044D-AF92-C0E0C43FD127}" sibTransId="{C29466E4-129B-AE42-87A9-7A22F59CFFC5}"/>
    <dgm:cxn modelId="{6FE6994E-5D46-4EA0-A157-3502A8940FFB}" type="presParOf" srcId="{9EB19218-8E7F-CC4A-859B-63E4AC8E74F7}" destId="{E951F72C-F7F6-5649-9623-06BF9DF2B6B1}" srcOrd="0" destOrd="0" presId="urn:microsoft.com/office/officeart/2005/8/layout/chevron1"/>
    <dgm:cxn modelId="{D12FDF9D-9525-4F34-B7E0-6C77451757DB}" type="presParOf" srcId="{9EB19218-8E7F-CC4A-859B-63E4AC8E74F7}" destId="{D35118FD-AFE1-9845-8165-9956F2622829}" srcOrd="1" destOrd="0" presId="urn:microsoft.com/office/officeart/2005/8/layout/chevron1"/>
    <dgm:cxn modelId="{DB07B251-63EB-4313-BBD5-1D782B50E076}" type="presParOf" srcId="{9EB19218-8E7F-CC4A-859B-63E4AC8E74F7}" destId="{87266FA4-591E-D14B-A6BE-28AABD1CE863}" srcOrd="2" destOrd="0" presId="urn:microsoft.com/office/officeart/2005/8/layout/chevron1"/>
    <dgm:cxn modelId="{DFCFA21A-EC0A-485E-9719-A7FB2A2B6DA7}" type="presParOf" srcId="{9EB19218-8E7F-CC4A-859B-63E4AC8E74F7}" destId="{F011699B-555B-D949-8513-BCC4E228B8CF}" srcOrd="3" destOrd="0" presId="urn:microsoft.com/office/officeart/2005/8/layout/chevron1"/>
    <dgm:cxn modelId="{BC33F61A-2618-4FE0-8831-5578A585A16B}" type="presParOf" srcId="{9EB19218-8E7F-CC4A-859B-63E4AC8E74F7}" destId="{31159C6A-1013-C44B-AD5E-B637B8DCA9B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F51246-96D9-194E-BD78-C17D5F8931C6}" type="doc">
      <dgm:prSet loTypeId="urn:microsoft.com/office/officeart/2005/8/layout/lProcess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728F55-4E1B-5C46-8053-114F0568DFC1}">
      <dgm:prSet phldrT="[Text]" custT="1"/>
      <dgm:spPr>
        <a:solidFill>
          <a:srgbClr val="FA958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Decisão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Judicial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Favorável</a:t>
          </a:r>
          <a:endParaRPr lang="en-US" sz="1300" dirty="0" smtClean="0">
            <a:solidFill>
              <a:srgbClr val="000000"/>
            </a:solidFill>
            <a:latin typeface="Cambria"/>
            <a:cs typeface="Cambria"/>
          </a:endParaRPr>
        </a:p>
        <a:p>
          <a:r>
            <a:rPr lang="en-US" sz="1300" u="sng" dirty="0" err="1" smtClean="0">
              <a:solidFill>
                <a:srgbClr val="000000"/>
              </a:solidFill>
              <a:latin typeface="Cambria"/>
              <a:cs typeface="Cambria"/>
            </a:rPr>
            <a:t>Expedição</a:t>
          </a:r>
          <a:r>
            <a:rPr lang="en-US" sz="1300" u="sng" dirty="0" smtClean="0">
              <a:solidFill>
                <a:srgbClr val="000000"/>
              </a:solidFill>
              <a:latin typeface="Cambria"/>
              <a:cs typeface="Cambria"/>
            </a:rPr>
            <a:t> de </a:t>
          </a:r>
          <a:r>
            <a:rPr lang="en-US" sz="1300" u="sng" dirty="0" err="1" smtClean="0">
              <a:solidFill>
                <a:srgbClr val="000000"/>
              </a:solidFill>
              <a:latin typeface="Cambria"/>
              <a:cs typeface="Cambria"/>
            </a:rPr>
            <a:t>Guia</a:t>
          </a:r>
          <a:r>
            <a:rPr lang="en-US" sz="1300" u="sng" dirty="0" smtClean="0">
              <a:solidFill>
                <a:srgbClr val="000000"/>
              </a:solidFill>
              <a:latin typeface="Cambria"/>
              <a:cs typeface="Cambria"/>
            </a:rPr>
            <a:t> de </a:t>
          </a:r>
          <a:r>
            <a:rPr lang="en-US" sz="1300" u="sng" dirty="0" err="1" smtClean="0">
              <a:solidFill>
                <a:srgbClr val="000000"/>
              </a:solidFill>
              <a:latin typeface="Cambria"/>
              <a:cs typeface="Cambria"/>
            </a:rPr>
            <a:t>Acolhimento</a:t>
          </a:r>
          <a:endParaRPr lang="en-US" sz="1300" dirty="0">
            <a:solidFill>
              <a:srgbClr val="000000"/>
            </a:solidFill>
            <a:latin typeface="Cambria"/>
            <a:cs typeface="Cambria"/>
          </a:endParaRPr>
        </a:p>
      </dgm:t>
    </dgm:pt>
    <dgm:pt modelId="{D5B4F467-4898-CC47-A6E5-134BE3A9D598}" type="parTrans" cxnId="{9B493237-3598-7F42-86BF-1CA21B42404C}">
      <dgm:prSet/>
      <dgm:spPr/>
      <dgm:t>
        <a:bodyPr/>
        <a:lstStyle/>
        <a:p>
          <a:endParaRPr lang="en-US"/>
        </a:p>
      </dgm:t>
    </dgm:pt>
    <dgm:pt modelId="{7AE66C45-383D-E849-95E9-973B3990AABB}" type="sibTrans" cxnId="{9B493237-3598-7F42-86BF-1CA21B42404C}">
      <dgm:prSet/>
      <dgm:spPr/>
      <dgm:t>
        <a:bodyPr/>
        <a:lstStyle/>
        <a:p>
          <a:endParaRPr lang="en-US"/>
        </a:p>
      </dgm:t>
    </dgm:pt>
    <dgm:pt modelId="{FA35D85B-8D4F-E947-856B-6C51D34B8F39}">
      <dgm:prSet phldrT="[Text]" custT="1"/>
      <dgm:spPr>
        <a:solidFill>
          <a:srgbClr val="FA958A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Criança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/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Adolescente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encaminhado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à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F.A. com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perfil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para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recebê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-lo.</a:t>
          </a:r>
          <a:endParaRPr lang="en-US" sz="1300" dirty="0">
            <a:latin typeface="Cambria"/>
            <a:cs typeface="Cambria"/>
          </a:endParaRPr>
        </a:p>
      </dgm:t>
    </dgm:pt>
    <dgm:pt modelId="{DA84C19A-C73E-8E43-900E-8D00ADECF944}" type="parTrans" cxnId="{3C51769E-6B0C-E945-807F-0D35C6067402}">
      <dgm:prSet/>
      <dgm:spPr/>
      <dgm:t>
        <a:bodyPr/>
        <a:lstStyle/>
        <a:p>
          <a:endParaRPr lang="en-US"/>
        </a:p>
      </dgm:t>
    </dgm:pt>
    <dgm:pt modelId="{2ECFE06E-3B97-2442-9AFF-0CC59A1A5458}" type="sibTrans" cxnId="{3C51769E-6B0C-E945-807F-0D35C6067402}">
      <dgm:prSet/>
      <dgm:spPr/>
      <dgm:t>
        <a:bodyPr/>
        <a:lstStyle/>
        <a:p>
          <a:endParaRPr lang="en-US"/>
        </a:p>
      </dgm:t>
    </dgm:pt>
    <dgm:pt modelId="{79743FFC-AF51-E44C-BA57-D7A275F7F946}">
      <dgm:prSet phldrT="[Text]" custT="1"/>
      <dgm:spPr>
        <a:solidFill>
          <a:srgbClr val="FA958A">
            <a:alpha val="90000"/>
          </a:srgbClr>
        </a:solidFill>
        <a:ln>
          <a:solidFill>
            <a:srgbClr val="000000">
              <a:alpha val="90000"/>
            </a:srgbClr>
          </a:solidFill>
        </a:ln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Priorizar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contato</a:t>
          </a:r>
          <a:r>
            <a:rPr lang="en-US" sz="1300" dirty="0" smtClean="0">
              <a:latin typeface="Cambria"/>
              <a:cs typeface="Cambria"/>
            </a:rPr>
            <a:t> com a </a:t>
          </a:r>
          <a:r>
            <a:rPr lang="en-US" sz="1300" dirty="0" err="1" smtClean="0">
              <a:latin typeface="Cambria"/>
              <a:cs typeface="Cambria"/>
            </a:rPr>
            <a:t>família</a:t>
          </a:r>
          <a:r>
            <a:rPr lang="en-US" sz="1300" dirty="0" smtClean="0">
              <a:latin typeface="Cambria"/>
              <a:cs typeface="Cambria"/>
            </a:rPr>
            <a:t> de </a:t>
          </a:r>
          <a:r>
            <a:rPr lang="en-US" sz="1300" dirty="0" err="1" smtClean="0">
              <a:latin typeface="Cambria"/>
              <a:cs typeface="Cambria"/>
            </a:rPr>
            <a:t>origem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ou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extensa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para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breve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reintegração</a:t>
          </a:r>
          <a:r>
            <a:rPr lang="en-US" sz="1300" dirty="0" smtClean="0">
              <a:latin typeface="Cambria"/>
              <a:cs typeface="Cambria"/>
            </a:rPr>
            <a:t>.</a:t>
          </a:r>
          <a:endParaRPr lang="en-US" sz="1300" dirty="0">
            <a:latin typeface="Cambria"/>
            <a:cs typeface="Cambria"/>
          </a:endParaRPr>
        </a:p>
      </dgm:t>
    </dgm:pt>
    <dgm:pt modelId="{FEB2B78C-772E-8D40-94EA-CD81851DBFA5}" type="parTrans" cxnId="{8DE56DF3-B782-1E48-B60A-9E816277BCEF}">
      <dgm:prSet/>
      <dgm:spPr/>
      <dgm:t>
        <a:bodyPr/>
        <a:lstStyle/>
        <a:p>
          <a:endParaRPr lang="en-US"/>
        </a:p>
      </dgm:t>
    </dgm:pt>
    <dgm:pt modelId="{DB05255A-BB67-864C-BC36-4895F1441FAE}" type="sibTrans" cxnId="{8DE56DF3-B782-1E48-B60A-9E816277BCEF}">
      <dgm:prSet/>
      <dgm:spPr/>
      <dgm:t>
        <a:bodyPr/>
        <a:lstStyle/>
        <a:p>
          <a:endParaRPr lang="en-US"/>
        </a:p>
      </dgm:t>
    </dgm:pt>
    <dgm:pt modelId="{C1AA4E48-7618-C643-93E7-B8401048C906}">
      <dgm:prSet phldrT="[Text]" custT="1"/>
      <dgm:spPr>
        <a:solidFill>
          <a:srgbClr val="FA958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Acompanhamento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da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família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de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origem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ou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extensa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pela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rede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socioassitencial</a:t>
          </a:r>
          <a:r>
            <a:rPr lang="en-US" sz="1300" dirty="0" smtClean="0">
              <a:solidFill>
                <a:srgbClr val="000000"/>
              </a:solidFill>
              <a:latin typeface="Cambria"/>
              <a:cs typeface="Cambria"/>
            </a:rPr>
            <a:t> do </a:t>
          </a:r>
          <a:r>
            <a:rPr lang="en-US" sz="1300" dirty="0" err="1" smtClean="0">
              <a:solidFill>
                <a:srgbClr val="000000"/>
              </a:solidFill>
              <a:latin typeface="Cambria"/>
              <a:cs typeface="Cambria"/>
            </a:rPr>
            <a:t>município</a:t>
          </a:r>
          <a:endParaRPr lang="en-US" sz="1300" dirty="0">
            <a:solidFill>
              <a:srgbClr val="000000"/>
            </a:solidFill>
            <a:latin typeface="Cambria"/>
            <a:cs typeface="Cambria"/>
          </a:endParaRPr>
        </a:p>
      </dgm:t>
    </dgm:pt>
    <dgm:pt modelId="{35948F06-FFAB-4743-8FBF-13391225E885}" type="parTrans" cxnId="{4E946B6D-AAED-AD42-BDE3-534243907413}">
      <dgm:prSet/>
      <dgm:spPr/>
      <dgm:t>
        <a:bodyPr/>
        <a:lstStyle/>
        <a:p>
          <a:endParaRPr lang="en-US"/>
        </a:p>
      </dgm:t>
    </dgm:pt>
    <dgm:pt modelId="{7E01BF66-10E5-E244-B38D-EDD05B1BA660}" type="sibTrans" cxnId="{4E946B6D-AAED-AD42-BDE3-534243907413}">
      <dgm:prSet/>
      <dgm:spPr/>
      <dgm:t>
        <a:bodyPr/>
        <a:lstStyle/>
        <a:p>
          <a:endParaRPr lang="en-US"/>
        </a:p>
      </dgm:t>
    </dgm:pt>
    <dgm:pt modelId="{11A2C421-3A32-B144-9ECD-2D2B344B9005}">
      <dgm:prSet phldrT="[Text]" custT="1"/>
      <dgm:spPr>
        <a:solidFill>
          <a:srgbClr val="FA958A">
            <a:alpha val="90000"/>
          </a:srgbClr>
        </a:solidFill>
        <a:ln>
          <a:solidFill>
            <a:srgbClr val="000000">
              <a:alpha val="90000"/>
            </a:srgbClr>
          </a:solidFill>
        </a:ln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Reavaliação</a:t>
          </a:r>
          <a:r>
            <a:rPr lang="en-US" sz="1300" dirty="0" smtClean="0">
              <a:latin typeface="Cambria"/>
              <a:cs typeface="Cambria"/>
            </a:rPr>
            <a:t> do </a:t>
          </a:r>
          <a:r>
            <a:rPr lang="en-US" sz="1300" dirty="0" err="1" smtClean="0">
              <a:latin typeface="Cambria"/>
              <a:cs typeface="Cambria"/>
            </a:rPr>
            <a:t>Acolhimento</a:t>
          </a:r>
          <a:r>
            <a:rPr lang="en-US" sz="1300" dirty="0" smtClean="0">
              <a:latin typeface="Cambria"/>
              <a:cs typeface="Cambria"/>
            </a:rPr>
            <a:t> Familiar </a:t>
          </a:r>
          <a:r>
            <a:rPr lang="en-US" sz="1300" dirty="0" err="1" smtClean="0">
              <a:latin typeface="Cambria"/>
              <a:cs typeface="Cambria"/>
            </a:rPr>
            <a:t>pelo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prazo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máx</a:t>
          </a:r>
          <a:r>
            <a:rPr lang="en-US" sz="1300" dirty="0" smtClean="0">
              <a:latin typeface="Cambria"/>
              <a:cs typeface="Cambria"/>
            </a:rPr>
            <a:t>. de 3 </a:t>
          </a:r>
          <a:r>
            <a:rPr lang="en-US" sz="1300" dirty="0" err="1" smtClean="0">
              <a:latin typeface="Cambria"/>
              <a:cs typeface="Cambria"/>
            </a:rPr>
            <a:t>meses</a:t>
          </a:r>
          <a:r>
            <a:rPr lang="en-US" sz="1300" dirty="0" smtClean="0">
              <a:latin typeface="Cambria"/>
              <a:cs typeface="Cambria"/>
            </a:rPr>
            <a:t> (ECA)</a:t>
          </a:r>
          <a:endParaRPr lang="en-US" sz="1300" dirty="0">
            <a:latin typeface="Cambria"/>
            <a:cs typeface="Cambria"/>
          </a:endParaRPr>
        </a:p>
      </dgm:t>
    </dgm:pt>
    <dgm:pt modelId="{58705779-5C32-7248-8529-DD4BB50FD48C}" type="parTrans" cxnId="{75F5B580-4B19-0440-898F-1BB2405D0AF6}">
      <dgm:prSet/>
      <dgm:spPr/>
      <dgm:t>
        <a:bodyPr/>
        <a:lstStyle/>
        <a:p>
          <a:endParaRPr lang="en-US"/>
        </a:p>
      </dgm:t>
    </dgm:pt>
    <dgm:pt modelId="{9262074D-A29F-9440-BF8E-FA9B4CA6D52B}" type="sibTrans" cxnId="{75F5B580-4B19-0440-898F-1BB2405D0AF6}">
      <dgm:prSet/>
      <dgm:spPr/>
      <dgm:t>
        <a:bodyPr/>
        <a:lstStyle/>
        <a:p>
          <a:endParaRPr lang="en-US"/>
        </a:p>
      </dgm:t>
    </dgm:pt>
    <dgm:pt modelId="{BEFFB5BA-765E-5C49-AECB-DE3835F1E8C7}">
      <dgm:prSet phldrT="[Text]" custT="1"/>
      <dgm:spPr>
        <a:solidFill>
          <a:srgbClr val="FA958A">
            <a:alpha val="90000"/>
          </a:srgbClr>
        </a:solidFill>
        <a:ln>
          <a:solidFill>
            <a:srgbClr val="000000">
              <a:alpha val="90000"/>
            </a:srgbClr>
          </a:solidFill>
        </a:ln>
      </dgm:spPr>
      <dgm:t>
        <a:bodyPr/>
        <a:lstStyle/>
        <a:p>
          <a:r>
            <a:rPr lang="en-US" sz="1300" dirty="0" err="1" smtClean="0">
              <a:latin typeface="Cambria"/>
              <a:cs typeface="Cambria"/>
            </a:rPr>
            <a:t>Não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havendo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possibilidade</a:t>
          </a:r>
          <a:r>
            <a:rPr lang="en-US" sz="1300" dirty="0" smtClean="0">
              <a:latin typeface="Cambria"/>
              <a:cs typeface="Cambria"/>
            </a:rPr>
            <a:t> de </a:t>
          </a:r>
          <a:r>
            <a:rPr lang="en-US" sz="1300" dirty="0" err="1" smtClean="0">
              <a:latin typeface="Cambria"/>
              <a:cs typeface="Cambria"/>
            </a:rPr>
            <a:t>reintegração</a:t>
          </a:r>
          <a:r>
            <a:rPr lang="en-US" sz="1300" dirty="0" smtClean="0">
              <a:latin typeface="Cambria"/>
              <a:cs typeface="Cambria"/>
            </a:rPr>
            <a:t> familiar, </a:t>
          </a:r>
          <a:r>
            <a:rPr lang="en-US" sz="1300" dirty="0" err="1" smtClean="0">
              <a:latin typeface="Cambria"/>
              <a:cs typeface="Cambria"/>
            </a:rPr>
            <a:t>providenciar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colocação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em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família</a:t>
          </a:r>
          <a:r>
            <a:rPr lang="en-US" sz="1300" dirty="0" smtClean="0">
              <a:latin typeface="Cambria"/>
              <a:cs typeface="Cambria"/>
            </a:rPr>
            <a:t> </a:t>
          </a:r>
          <a:r>
            <a:rPr lang="en-US" sz="1300" dirty="0" err="1" smtClean="0">
              <a:latin typeface="Cambria"/>
              <a:cs typeface="Cambria"/>
            </a:rPr>
            <a:t>substituta</a:t>
          </a:r>
          <a:r>
            <a:rPr lang="en-US" sz="1300" dirty="0" smtClean="0">
              <a:latin typeface="Cambria"/>
              <a:cs typeface="Cambria"/>
            </a:rPr>
            <a:t> (</a:t>
          </a:r>
          <a:r>
            <a:rPr lang="en-US" sz="1300" dirty="0" err="1" smtClean="0">
              <a:latin typeface="Cambria"/>
              <a:cs typeface="Cambria"/>
            </a:rPr>
            <a:t>guarda</a:t>
          </a:r>
          <a:r>
            <a:rPr lang="en-US" sz="1300" dirty="0" smtClean="0">
              <a:latin typeface="Cambria"/>
              <a:cs typeface="Cambria"/>
            </a:rPr>
            <a:t>/</a:t>
          </a:r>
          <a:r>
            <a:rPr lang="en-US" sz="1300" dirty="0" err="1" smtClean="0">
              <a:latin typeface="Cambria"/>
              <a:cs typeface="Cambria"/>
            </a:rPr>
            <a:t>adoção</a:t>
          </a:r>
          <a:r>
            <a:rPr lang="en-US" sz="1300" dirty="0" smtClean="0">
              <a:latin typeface="Cambria"/>
              <a:cs typeface="Cambria"/>
            </a:rPr>
            <a:t>)</a:t>
          </a:r>
          <a:endParaRPr lang="en-US" sz="1300" dirty="0">
            <a:latin typeface="Cambria"/>
            <a:cs typeface="Cambria"/>
          </a:endParaRPr>
        </a:p>
      </dgm:t>
    </dgm:pt>
    <dgm:pt modelId="{DD5826E2-E278-7048-8AA2-CC0B763EEE8E}" type="parTrans" cxnId="{4DEEC6BB-1730-B049-845D-575C416E8D55}">
      <dgm:prSet/>
      <dgm:spPr/>
      <dgm:t>
        <a:bodyPr/>
        <a:lstStyle/>
        <a:p>
          <a:endParaRPr lang="en-US"/>
        </a:p>
      </dgm:t>
    </dgm:pt>
    <dgm:pt modelId="{4028F707-C160-1842-A9AB-0AF1A3ED9017}" type="sibTrans" cxnId="{4DEEC6BB-1730-B049-845D-575C416E8D55}">
      <dgm:prSet/>
      <dgm:spPr/>
      <dgm:t>
        <a:bodyPr/>
        <a:lstStyle/>
        <a:p>
          <a:endParaRPr lang="en-US"/>
        </a:p>
      </dgm:t>
    </dgm:pt>
    <dgm:pt modelId="{DF2C5EFB-8A10-0F4B-B47A-341270689302}" type="pres">
      <dgm:prSet presAssocID="{8EF51246-96D9-194E-BD78-C17D5F8931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0DBD18-5A20-F14C-8ADE-7037CA83EDD4}" type="pres">
      <dgm:prSet presAssocID="{FA728F55-4E1B-5C46-8053-114F0568DFC1}" presName="vertFlow" presStyleCnt="0"/>
      <dgm:spPr/>
    </dgm:pt>
    <dgm:pt modelId="{5BF5DC63-8BA6-6945-B975-32F68B76ACBF}" type="pres">
      <dgm:prSet presAssocID="{FA728F55-4E1B-5C46-8053-114F0568DFC1}" presName="header" presStyleLbl="node1" presStyleIdx="0" presStyleCnt="2"/>
      <dgm:spPr/>
      <dgm:t>
        <a:bodyPr/>
        <a:lstStyle/>
        <a:p>
          <a:endParaRPr lang="en-US"/>
        </a:p>
      </dgm:t>
    </dgm:pt>
    <dgm:pt modelId="{FA646574-727C-1041-9A2A-0FAF224FDF6D}" type="pres">
      <dgm:prSet presAssocID="{DA84C19A-C73E-8E43-900E-8D00ADECF944}" presName="parTrans" presStyleLbl="sibTrans2D1" presStyleIdx="0" presStyleCnt="4"/>
      <dgm:spPr/>
      <dgm:t>
        <a:bodyPr/>
        <a:lstStyle/>
        <a:p>
          <a:endParaRPr lang="en-US"/>
        </a:p>
      </dgm:t>
    </dgm:pt>
    <dgm:pt modelId="{B855B418-3ADB-8B40-9DBB-B86A61E0D3AD}" type="pres">
      <dgm:prSet presAssocID="{FA35D85B-8D4F-E947-856B-6C51D34B8F39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7252D1-D93E-F845-9E4E-5B107BBEBE26}" type="pres">
      <dgm:prSet presAssocID="{2ECFE06E-3B97-2442-9AFF-0CC59A1A5458}" presName="sibTrans" presStyleLbl="sibTrans2D1" presStyleIdx="1" presStyleCnt="4"/>
      <dgm:spPr/>
      <dgm:t>
        <a:bodyPr/>
        <a:lstStyle/>
        <a:p>
          <a:endParaRPr lang="en-US"/>
        </a:p>
      </dgm:t>
    </dgm:pt>
    <dgm:pt modelId="{F6759401-3578-D947-8C14-70D1273283CE}" type="pres">
      <dgm:prSet presAssocID="{79743FFC-AF51-E44C-BA57-D7A275F7F946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A8059E-1189-6A4C-846E-718256B6D4BD}" type="pres">
      <dgm:prSet presAssocID="{FA728F55-4E1B-5C46-8053-114F0568DFC1}" presName="hSp" presStyleCnt="0"/>
      <dgm:spPr/>
    </dgm:pt>
    <dgm:pt modelId="{80FFD2DF-5522-1B4F-8CB5-CB66C1DD6CD1}" type="pres">
      <dgm:prSet presAssocID="{C1AA4E48-7618-C643-93E7-B8401048C906}" presName="vertFlow" presStyleCnt="0"/>
      <dgm:spPr/>
    </dgm:pt>
    <dgm:pt modelId="{3C70BA03-F3F0-E44A-B392-4DE0689E85C0}" type="pres">
      <dgm:prSet presAssocID="{C1AA4E48-7618-C643-93E7-B8401048C906}" presName="header" presStyleLbl="node1" presStyleIdx="1" presStyleCnt="2"/>
      <dgm:spPr/>
      <dgm:t>
        <a:bodyPr/>
        <a:lstStyle/>
        <a:p>
          <a:endParaRPr lang="en-US"/>
        </a:p>
      </dgm:t>
    </dgm:pt>
    <dgm:pt modelId="{4B2FD3A1-58C4-A74C-A5E9-FB3A3FB911E2}" type="pres">
      <dgm:prSet presAssocID="{58705779-5C32-7248-8529-DD4BB50FD48C}" presName="parTrans" presStyleLbl="sibTrans2D1" presStyleIdx="2" presStyleCnt="4"/>
      <dgm:spPr/>
      <dgm:t>
        <a:bodyPr/>
        <a:lstStyle/>
        <a:p>
          <a:endParaRPr lang="en-US"/>
        </a:p>
      </dgm:t>
    </dgm:pt>
    <dgm:pt modelId="{77B158F2-BBAC-C54D-A051-472CD88E0483}" type="pres">
      <dgm:prSet presAssocID="{11A2C421-3A32-B144-9ECD-2D2B344B9005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40A287-DC2D-FE4B-BC8A-AEBD8A83C339}" type="pres">
      <dgm:prSet presAssocID="{9262074D-A29F-9440-BF8E-FA9B4CA6D52B}" presName="sibTrans" presStyleLbl="sibTrans2D1" presStyleIdx="3" presStyleCnt="4"/>
      <dgm:spPr/>
      <dgm:t>
        <a:bodyPr/>
        <a:lstStyle/>
        <a:p>
          <a:endParaRPr lang="en-US"/>
        </a:p>
      </dgm:t>
    </dgm:pt>
    <dgm:pt modelId="{E73ED324-BB71-4849-9DFB-5EC08BDC504C}" type="pres">
      <dgm:prSet presAssocID="{BEFFB5BA-765E-5C49-AECB-DE3835F1E8C7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3C46A0-720D-4067-85BB-B71161077100}" type="presOf" srcId="{DA84C19A-C73E-8E43-900E-8D00ADECF944}" destId="{FA646574-727C-1041-9A2A-0FAF224FDF6D}" srcOrd="0" destOrd="0" presId="urn:microsoft.com/office/officeart/2005/8/layout/lProcess1"/>
    <dgm:cxn modelId="{26674147-B0C5-4CDC-847B-423F0696A97E}" type="presOf" srcId="{8EF51246-96D9-194E-BD78-C17D5F8931C6}" destId="{DF2C5EFB-8A10-0F4B-B47A-341270689302}" srcOrd="0" destOrd="0" presId="urn:microsoft.com/office/officeart/2005/8/layout/lProcess1"/>
    <dgm:cxn modelId="{DA3738E0-4FBD-480B-97F3-FA35E46627E8}" type="presOf" srcId="{BEFFB5BA-765E-5C49-AECB-DE3835F1E8C7}" destId="{E73ED324-BB71-4849-9DFB-5EC08BDC504C}" srcOrd="0" destOrd="0" presId="urn:microsoft.com/office/officeart/2005/8/layout/lProcess1"/>
    <dgm:cxn modelId="{F963C7F1-D972-45F1-8EDF-E3F23388AC0F}" type="presOf" srcId="{11A2C421-3A32-B144-9ECD-2D2B344B9005}" destId="{77B158F2-BBAC-C54D-A051-472CD88E0483}" srcOrd="0" destOrd="0" presId="urn:microsoft.com/office/officeart/2005/8/layout/lProcess1"/>
    <dgm:cxn modelId="{1588762F-6330-4635-A874-C35CBFB58CE5}" type="presOf" srcId="{FA35D85B-8D4F-E947-856B-6C51D34B8F39}" destId="{B855B418-3ADB-8B40-9DBB-B86A61E0D3AD}" srcOrd="0" destOrd="0" presId="urn:microsoft.com/office/officeart/2005/8/layout/lProcess1"/>
    <dgm:cxn modelId="{5D29AB7B-87EA-4326-88DE-A8E22138D9A5}" type="presOf" srcId="{79743FFC-AF51-E44C-BA57-D7A275F7F946}" destId="{F6759401-3578-D947-8C14-70D1273283CE}" srcOrd="0" destOrd="0" presId="urn:microsoft.com/office/officeart/2005/8/layout/lProcess1"/>
    <dgm:cxn modelId="{4121836F-F4C7-415A-ABE5-CB93DAAC4808}" type="presOf" srcId="{58705779-5C32-7248-8529-DD4BB50FD48C}" destId="{4B2FD3A1-58C4-A74C-A5E9-FB3A3FB911E2}" srcOrd="0" destOrd="0" presId="urn:microsoft.com/office/officeart/2005/8/layout/lProcess1"/>
    <dgm:cxn modelId="{B86274AE-3F73-47EC-9D40-FDE82C1B1EFD}" type="presOf" srcId="{C1AA4E48-7618-C643-93E7-B8401048C906}" destId="{3C70BA03-F3F0-E44A-B392-4DE0689E85C0}" srcOrd="0" destOrd="0" presId="urn:microsoft.com/office/officeart/2005/8/layout/lProcess1"/>
    <dgm:cxn modelId="{3C51769E-6B0C-E945-807F-0D35C6067402}" srcId="{FA728F55-4E1B-5C46-8053-114F0568DFC1}" destId="{FA35D85B-8D4F-E947-856B-6C51D34B8F39}" srcOrd="0" destOrd="0" parTransId="{DA84C19A-C73E-8E43-900E-8D00ADECF944}" sibTransId="{2ECFE06E-3B97-2442-9AFF-0CC59A1A5458}"/>
    <dgm:cxn modelId="{75F5B580-4B19-0440-898F-1BB2405D0AF6}" srcId="{C1AA4E48-7618-C643-93E7-B8401048C906}" destId="{11A2C421-3A32-B144-9ECD-2D2B344B9005}" srcOrd="0" destOrd="0" parTransId="{58705779-5C32-7248-8529-DD4BB50FD48C}" sibTransId="{9262074D-A29F-9440-BF8E-FA9B4CA6D52B}"/>
    <dgm:cxn modelId="{8DE56DF3-B782-1E48-B60A-9E816277BCEF}" srcId="{FA728F55-4E1B-5C46-8053-114F0568DFC1}" destId="{79743FFC-AF51-E44C-BA57-D7A275F7F946}" srcOrd="1" destOrd="0" parTransId="{FEB2B78C-772E-8D40-94EA-CD81851DBFA5}" sibTransId="{DB05255A-BB67-864C-BC36-4895F1441FAE}"/>
    <dgm:cxn modelId="{8D16B8E8-4951-43D6-B4E2-69BB1B40AC45}" type="presOf" srcId="{9262074D-A29F-9440-BF8E-FA9B4CA6D52B}" destId="{2040A287-DC2D-FE4B-BC8A-AEBD8A83C339}" srcOrd="0" destOrd="0" presId="urn:microsoft.com/office/officeart/2005/8/layout/lProcess1"/>
    <dgm:cxn modelId="{4E946B6D-AAED-AD42-BDE3-534243907413}" srcId="{8EF51246-96D9-194E-BD78-C17D5F8931C6}" destId="{C1AA4E48-7618-C643-93E7-B8401048C906}" srcOrd="1" destOrd="0" parTransId="{35948F06-FFAB-4743-8FBF-13391225E885}" sibTransId="{7E01BF66-10E5-E244-B38D-EDD05B1BA660}"/>
    <dgm:cxn modelId="{9B493237-3598-7F42-86BF-1CA21B42404C}" srcId="{8EF51246-96D9-194E-BD78-C17D5F8931C6}" destId="{FA728F55-4E1B-5C46-8053-114F0568DFC1}" srcOrd="0" destOrd="0" parTransId="{D5B4F467-4898-CC47-A6E5-134BE3A9D598}" sibTransId="{7AE66C45-383D-E849-95E9-973B3990AABB}"/>
    <dgm:cxn modelId="{90E7B4F0-6337-4237-BD89-7CBF6799119A}" type="presOf" srcId="{2ECFE06E-3B97-2442-9AFF-0CC59A1A5458}" destId="{BE7252D1-D93E-F845-9E4E-5B107BBEBE26}" srcOrd="0" destOrd="0" presId="urn:microsoft.com/office/officeart/2005/8/layout/lProcess1"/>
    <dgm:cxn modelId="{698E9100-09D0-440E-BB54-B5AA17087CE5}" type="presOf" srcId="{FA728F55-4E1B-5C46-8053-114F0568DFC1}" destId="{5BF5DC63-8BA6-6945-B975-32F68B76ACBF}" srcOrd="0" destOrd="0" presId="urn:microsoft.com/office/officeart/2005/8/layout/lProcess1"/>
    <dgm:cxn modelId="{4DEEC6BB-1730-B049-845D-575C416E8D55}" srcId="{C1AA4E48-7618-C643-93E7-B8401048C906}" destId="{BEFFB5BA-765E-5C49-AECB-DE3835F1E8C7}" srcOrd="1" destOrd="0" parTransId="{DD5826E2-E278-7048-8AA2-CC0B763EEE8E}" sibTransId="{4028F707-C160-1842-A9AB-0AF1A3ED9017}"/>
    <dgm:cxn modelId="{309C8B1B-3DBB-473F-AA50-C9803CD14FF9}" type="presParOf" srcId="{DF2C5EFB-8A10-0F4B-B47A-341270689302}" destId="{410DBD18-5A20-F14C-8ADE-7037CA83EDD4}" srcOrd="0" destOrd="0" presId="urn:microsoft.com/office/officeart/2005/8/layout/lProcess1"/>
    <dgm:cxn modelId="{195BEDD5-06BE-4577-8A7B-B2E61F1B35D9}" type="presParOf" srcId="{410DBD18-5A20-F14C-8ADE-7037CA83EDD4}" destId="{5BF5DC63-8BA6-6945-B975-32F68B76ACBF}" srcOrd="0" destOrd="0" presId="urn:microsoft.com/office/officeart/2005/8/layout/lProcess1"/>
    <dgm:cxn modelId="{3ED4BF48-CF02-4047-A689-609ADB6B4D59}" type="presParOf" srcId="{410DBD18-5A20-F14C-8ADE-7037CA83EDD4}" destId="{FA646574-727C-1041-9A2A-0FAF224FDF6D}" srcOrd="1" destOrd="0" presId="urn:microsoft.com/office/officeart/2005/8/layout/lProcess1"/>
    <dgm:cxn modelId="{B6663F63-AAD9-4D2A-8BB4-CB06087F07E8}" type="presParOf" srcId="{410DBD18-5A20-F14C-8ADE-7037CA83EDD4}" destId="{B855B418-3ADB-8B40-9DBB-B86A61E0D3AD}" srcOrd="2" destOrd="0" presId="urn:microsoft.com/office/officeart/2005/8/layout/lProcess1"/>
    <dgm:cxn modelId="{14521CA2-DC62-453D-9334-0DCD1A069160}" type="presParOf" srcId="{410DBD18-5A20-F14C-8ADE-7037CA83EDD4}" destId="{BE7252D1-D93E-F845-9E4E-5B107BBEBE26}" srcOrd="3" destOrd="0" presId="urn:microsoft.com/office/officeart/2005/8/layout/lProcess1"/>
    <dgm:cxn modelId="{7FE3C833-7872-4D73-9EF2-BE6D9E8B6989}" type="presParOf" srcId="{410DBD18-5A20-F14C-8ADE-7037CA83EDD4}" destId="{F6759401-3578-D947-8C14-70D1273283CE}" srcOrd="4" destOrd="0" presId="urn:microsoft.com/office/officeart/2005/8/layout/lProcess1"/>
    <dgm:cxn modelId="{D7C61C01-F7FE-46F5-B49E-62B7353C190C}" type="presParOf" srcId="{DF2C5EFB-8A10-0F4B-B47A-341270689302}" destId="{C1A8059E-1189-6A4C-846E-718256B6D4BD}" srcOrd="1" destOrd="0" presId="urn:microsoft.com/office/officeart/2005/8/layout/lProcess1"/>
    <dgm:cxn modelId="{2FEC694D-9A2C-46E1-ADD8-70A6B167F5C3}" type="presParOf" srcId="{DF2C5EFB-8A10-0F4B-B47A-341270689302}" destId="{80FFD2DF-5522-1B4F-8CB5-CB66C1DD6CD1}" srcOrd="2" destOrd="0" presId="urn:microsoft.com/office/officeart/2005/8/layout/lProcess1"/>
    <dgm:cxn modelId="{6C188AD6-B669-4B08-BE82-88AF5264B45A}" type="presParOf" srcId="{80FFD2DF-5522-1B4F-8CB5-CB66C1DD6CD1}" destId="{3C70BA03-F3F0-E44A-B392-4DE0689E85C0}" srcOrd="0" destOrd="0" presId="urn:microsoft.com/office/officeart/2005/8/layout/lProcess1"/>
    <dgm:cxn modelId="{CF1AFE72-47A4-4A8F-A1CA-00618F4C9174}" type="presParOf" srcId="{80FFD2DF-5522-1B4F-8CB5-CB66C1DD6CD1}" destId="{4B2FD3A1-58C4-A74C-A5E9-FB3A3FB911E2}" srcOrd="1" destOrd="0" presId="urn:microsoft.com/office/officeart/2005/8/layout/lProcess1"/>
    <dgm:cxn modelId="{A1ECCC8E-D70D-4CBD-ACA4-8A09429422AF}" type="presParOf" srcId="{80FFD2DF-5522-1B4F-8CB5-CB66C1DD6CD1}" destId="{77B158F2-BBAC-C54D-A051-472CD88E0483}" srcOrd="2" destOrd="0" presId="urn:microsoft.com/office/officeart/2005/8/layout/lProcess1"/>
    <dgm:cxn modelId="{39CF9B31-875B-4BC3-B102-D7923EF4AE9A}" type="presParOf" srcId="{80FFD2DF-5522-1B4F-8CB5-CB66C1DD6CD1}" destId="{2040A287-DC2D-FE4B-BC8A-AEBD8A83C339}" srcOrd="3" destOrd="0" presId="urn:microsoft.com/office/officeart/2005/8/layout/lProcess1"/>
    <dgm:cxn modelId="{0EA3515C-39FA-46BD-8452-E1978AF62583}" type="presParOf" srcId="{80FFD2DF-5522-1B4F-8CB5-CB66C1DD6CD1}" destId="{E73ED324-BB71-4849-9DFB-5EC08BDC504C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B334E-C081-184E-BADD-0454A8A1BC7F}">
      <dsp:nvSpPr>
        <dsp:cNvPr id="0" name=""/>
        <dsp:cNvSpPr/>
      </dsp:nvSpPr>
      <dsp:spPr>
        <a:xfrm>
          <a:off x="0" y="1389472"/>
          <a:ext cx="2815028" cy="1126011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Iniciativa</a:t>
          </a:r>
          <a:endParaRPr lang="en-US" sz="1300" kern="1200" dirty="0">
            <a:latin typeface="Cambria"/>
            <a:cs typeface="Cambria"/>
          </a:endParaRPr>
        </a:p>
      </dsp:txBody>
      <dsp:txXfrm>
        <a:off x="563006" y="1389472"/>
        <a:ext cx="1689017" cy="1126011"/>
      </dsp:txXfrm>
    </dsp:sp>
    <dsp:sp modelId="{7C3854C3-27A1-E94D-A64E-C900E5DFF8DC}">
      <dsp:nvSpPr>
        <dsp:cNvPr id="0" name=""/>
        <dsp:cNvSpPr/>
      </dsp:nvSpPr>
      <dsp:spPr>
        <a:xfrm>
          <a:off x="2535835" y="1414875"/>
          <a:ext cx="2815028" cy="1126011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Elaboração</a:t>
          </a:r>
          <a:r>
            <a:rPr lang="en-US" sz="1300" kern="1200" dirty="0" smtClean="0">
              <a:latin typeface="Cambria"/>
              <a:cs typeface="Cambria"/>
            </a:rPr>
            <a:t> do </a:t>
          </a:r>
          <a:r>
            <a:rPr lang="en-US" sz="1300" kern="1200" dirty="0" err="1" smtClean="0">
              <a:latin typeface="Cambria"/>
              <a:cs typeface="Cambria"/>
            </a:rPr>
            <a:t>Projeto</a:t>
          </a:r>
          <a:r>
            <a:rPr lang="en-US" sz="1300" kern="1200" dirty="0" smtClean="0">
              <a:latin typeface="Cambria"/>
              <a:cs typeface="Cambria"/>
            </a:rPr>
            <a:t> de Lei Municipal </a:t>
          </a:r>
          <a:endParaRPr lang="en-US" sz="1300" kern="1200" dirty="0">
            <a:latin typeface="Cambria"/>
            <a:cs typeface="Cambria"/>
          </a:endParaRPr>
        </a:p>
      </dsp:txBody>
      <dsp:txXfrm>
        <a:off x="3098841" y="1414875"/>
        <a:ext cx="1689017" cy="1126011"/>
      </dsp:txXfrm>
    </dsp:sp>
    <dsp:sp modelId="{579AFCC0-34FB-6148-AD7B-ACE616267CE6}">
      <dsp:nvSpPr>
        <dsp:cNvPr id="0" name=""/>
        <dsp:cNvSpPr/>
      </dsp:nvSpPr>
      <dsp:spPr>
        <a:xfrm>
          <a:off x="5069361" y="1414875"/>
          <a:ext cx="2815028" cy="1126011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Aprovação</a:t>
          </a:r>
          <a:r>
            <a:rPr lang="en-US" sz="1300" kern="1200" dirty="0" smtClean="0">
              <a:latin typeface="Cambria"/>
              <a:cs typeface="Cambria"/>
            </a:rPr>
            <a:t>/</a:t>
          </a:r>
          <a:r>
            <a:rPr lang="en-US" sz="1300" kern="1200" dirty="0" err="1" smtClean="0">
              <a:latin typeface="Cambria"/>
              <a:cs typeface="Cambria"/>
            </a:rPr>
            <a:t>Promulgação</a:t>
          </a:r>
          <a:r>
            <a:rPr lang="en-US" sz="1300" kern="1200" dirty="0" smtClean="0">
              <a:latin typeface="Cambria"/>
              <a:cs typeface="Cambria"/>
            </a:rPr>
            <a:t>/</a:t>
          </a:r>
          <a:r>
            <a:rPr lang="en-US" sz="1300" kern="1200" dirty="0" err="1" smtClean="0">
              <a:latin typeface="Cambria"/>
              <a:cs typeface="Cambria"/>
            </a:rPr>
            <a:t>Publicação</a:t>
          </a:r>
          <a:r>
            <a:rPr lang="en-US" sz="1300" kern="1200" dirty="0" smtClean="0">
              <a:latin typeface="Cambria"/>
              <a:cs typeface="Cambria"/>
            </a:rPr>
            <a:t>/</a:t>
          </a:r>
          <a:r>
            <a:rPr lang="en-US" sz="1300" kern="1200" dirty="0" err="1" smtClean="0">
              <a:latin typeface="Cambria"/>
              <a:cs typeface="Cambria"/>
            </a:rPr>
            <a:t>Vigência</a:t>
          </a:r>
          <a:r>
            <a:rPr lang="en-US" sz="1300" kern="1200" dirty="0" smtClean="0">
              <a:latin typeface="Cambria"/>
              <a:cs typeface="Cambria"/>
            </a:rPr>
            <a:t> da Lei Municipal (Lei 17.809/2017)</a:t>
          </a:r>
          <a:endParaRPr lang="en-US" sz="1300" kern="1200" dirty="0">
            <a:latin typeface="Cambria"/>
            <a:cs typeface="Cambria"/>
          </a:endParaRPr>
        </a:p>
      </dsp:txBody>
      <dsp:txXfrm>
        <a:off x="5632367" y="1414875"/>
        <a:ext cx="1689017" cy="11260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78994-90DD-CF49-A333-72B91A562FC9}">
      <dsp:nvSpPr>
        <dsp:cNvPr id="0" name=""/>
        <dsp:cNvSpPr/>
      </dsp:nvSpPr>
      <dsp:spPr>
        <a:xfrm>
          <a:off x="2257" y="98047"/>
          <a:ext cx="2750121" cy="1100048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Formação</a:t>
          </a:r>
          <a:r>
            <a:rPr lang="en-US" sz="1300" kern="1200" dirty="0" smtClean="0">
              <a:latin typeface="Cambria"/>
              <a:cs typeface="Cambria"/>
            </a:rPr>
            <a:t>/</a:t>
          </a:r>
          <a:r>
            <a:rPr lang="en-US" sz="1300" kern="1200" dirty="0" err="1" smtClean="0">
              <a:latin typeface="Cambria"/>
              <a:cs typeface="Cambria"/>
            </a:rPr>
            <a:t>Capacitação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Equipe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Profissonal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Mínima</a:t>
          </a:r>
          <a:r>
            <a:rPr lang="en-US" sz="1300" kern="1200" dirty="0" smtClean="0">
              <a:latin typeface="Cambria"/>
              <a:cs typeface="Cambria"/>
            </a:rPr>
            <a:t> (Res. </a:t>
          </a:r>
          <a:r>
            <a:rPr lang="en-US" sz="1300" kern="1200" dirty="0" err="1" smtClean="0">
              <a:latin typeface="Cambria"/>
              <a:cs typeface="Cambria"/>
            </a:rPr>
            <a:t>Conjunta</a:t>
          </a:r>
          <a:r>
            <a:rPr lang="en-US" sz="1300" kern="1200" dirty="0" smtClean="0">
              <a:latin typeface="Cambria"/>
              <a:cs typeface="Cambria"/>
            </a:rPr>
            <a:t> n. 001/2009 </a:t>
          </a:r>
          <a:r>
            <a:rPr lang="mr-IN" sz="1300" kern="1200" dirty="0" smtClean="0">
              <a:latin typeface="Cambria"/>
              <a:cs typeface="Cambria"/>
            </a:rPr>
            <a:t>–</a:t>
          </a:r>
          <a:r>
            <a:rPr lang="en-US" sz="1300" kern="1200" dirty="0" smtClean="0">
              <a:latin typeface="Cambria"/>
              <a:cs typeface="Cambria"/>
            </a:rPr>
            <a:t> CONANDA/CNAS)</a:t>
          </a:r>
          <a:endParaRPr lang="en-US" sz="1300" kern="1200" dirty="0">
            <a:latin typeface="Cambria"/>
            <a:cs typeface="Cambria"/>
          </a:endParaRPr>
        </a:p>
      </dsp:txBody>
      <dsp:txXfrm>
        <a:off x="552281" y="98047"/>
        <a:ext cx="1650073" cy="1100048"/>
      </dsp:txXfrm>
    </dsp:sp>
    <dsp:sp modelId="{3322B084-FC81-ED4D-9953-3FCC81408A15}">
      <dsp:nvSpPr>
        <dsp:cNvPr id="0" name=""/>
        <dsp:cNvSpPr/>
      </dsp:nvSpPr>
      <dsp:spPr>
        <a:xfrm>
          <a:off x="2477367" y="98047"/>
          <a:ext cx="2750121" cy="1100048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Divulgação</a:t>
          </a:r>
          <a:r>
            <a:rPr lang="en-US" sz="1300" kern="1200" dirty="0" smtClean="0">
              <a:latin typeface="Cambria"/>
              <a:cs typeface="Cambria"/>
            </a:rPr>
            <a:t> SAF</a:t>
          </a:r>
          <a:endParaRPr lang="en-US" sz="1300" kern="1200" dirty="0">
            <a:latin typeface="Cambria"/>
            <a:cs typeface="Cambria"/>
          </a:endParaRPr>
        </a:p>
      </dsp:txBody>
      <dsp:txXfrm>
        <a:off x="3027391" y="98047"/>
        <a:ext cx="1650073" cy="1100048"/>
      </dsp:txXfrm>
    </dsp:sp>
    <dsp:sp modelId="{FF5488ED-4E17-1B49-A511-103C4330850E}">
      <dsp:nvSpPr>
        <dsp:cNvPr id="0" name=""/>
        <dsp:cNvSpPr/>
      </dsp:nvSpPr>
      <dsp:spPr>
        <a:xfrm>
          <a:off x="4952476" y="98047"/>
          <a:ext cx="2750121" cy="1100048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Inscrição</a:t>
          </a:r>
          <a:r>
            <a:rPr lang="en-US" sz="1300" kern="1200" dirty="0" smtClean="0">
              <a:latin typeface="Cambria"/>
              <a:cs typeface="Cambria"/>
            </a:rPr>
            <a:t> no SAF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mbria"/>
              <a:cs typeface="Cambria"/>
            </a:rPr>
            <a:t>(</a:t>
          </a:r>
          <a:r>
            <a:rPr lang="en-US" sz="1300" kern="1200" dirty="0" err="1" smtClean="0">
              <a:latin typeface="Cambria"/>
              <a:cs typeface="Cambria"/>
            </a:rPr>
            <a:t>acompanhada</a:t>
          </a:r>
          <a:r>
            <a:rPr lang="en-US" sz="1300" kern="1200" dirty="0" smtClean="0">
              <a:latin typeface="Cambria"/>
              <a:cs typeface="Cambria"/>
            </a:rPr>
            <a:t> de </a:t>
          </a:r>
          <a:r>
            <a:rPr lang="en-US" sz="1300" kern="1200" dirty="0" err="1" smtClean="0">
              <a:latin typeface="Cambria"/>
              <a:cs typeface="Cambria"/>
            </a:rPr>
            <a:t>documentos</a:t>
          </a:r>
          <a:r>
            <a:rPr lang="en-US" sz="1300" kern="1200" dirty="0" smtClean="0">
              <a:latin typeface="Cambria"/>
              <a:cs typeface="Cambria"/>
            </a:rPr>
            <a:t>)</a:t>
          </a:r>
          <a:endParaRPr lang="en-US" sz="1300" kern="1200" dirty="0">
            <a:latin typeface="Cambria"/>
            <a:cs typeface="Cambria"/>
          </a:endParaRPr>
        </a:p>
      </dsp:txBody>
      <dsp:txXfrm>
        <a:off x="5502500" y="98047"/>
        <a:ext cx="1650073" cy="11000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A910A-BABB-4B42-9B6D-DE50F1BE9EAD}">
      <dsp:nvSpPr>
        <dsp:cNvPr id="0" name=""/>
        <dsp:cNvSpPr/>
      </dsp:nvSpPr>
      <dsp:spPr>
        <a:xfrm>
          <a:off x="2236" y="121254"/>
          <a:ext cx="2724419" cy="1089767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Visita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domiciliar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Equipe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Técnica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à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pretensa</a:t>
          </a:r>
          <a:r>
            <a:rPr lang="en-US" sz="1300" kern="1200" dirty="0" smtClean="0">
              <a:latin typeface="Cambria"/>
              <a:cs typeface="Cambria"/>
            </a:rPr>
            <a:t> F.A.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mbria"/>
              <a:cs typeface="Cambria"/>
            </a:rPr>
            <a:t>(</a:t>
          </a:r>
          <a:r>
            <a:rPr lang="en-US" sz="1300" kern="1200" dirty="0" err="1" smtClean="0">
              <a:latin typeface="Cambria"/>
              <a:cs typeface="Cambria"/>
            </a:rPr>
            <a:t>avaliação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psicossocial</a:t>
          </a:r>
          <a:r>
            <a:rPr lang="en-US" sz="1300" kern="1200" dirty="0" smtClean="0">
              <a:latin typeface="Cambria"/>
              <a:cs typeface="Cambria"/>
            </a:rPr>
            <a:t>)</a:t>
          </a:r>
          <a:endParaRPr lang="en-US" sz="1300" kern="1200" dirty="0">
            <a:latin typeface="Cambria"/>
            <a:cs typeface="Cambria"/>
          </a:endParaRPr>
        </a:p>
      </dsp:txBody>
      <dsp:txXfrm>
        <a:off x="547120" y="121254"/>
        <a:ext cx="1634652" cy="1089767"/>
      </dsp:txXfrm>
    </dsp:sp>
    <dsp:sp modelId="{0443A5B4-ACD6-2841-9BF2-64172AA49D5A}">
      <dsp:nvSpPr>
        <dsp:cNvPr id="0" name=""/>
        <dsp:cNvSpPr/>
      </dsp:nvSpPr>
      <dsp:spPr>
        <a:xfrm>
          <a:off x="2454214" y="121254"/>
          <a:ext cx="2724419" cy="1089767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Relatório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Psicossocial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Favorável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Equipe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Técnica</a:t>
          </a:r>
          <a:r>
            <a:rPr lang="en-US" sz="1300" kern="1200" dirty="0" smtClean="0">
              <a:latin typeface="Cambria"/>
              <a:cs typeface="Cambria"/>
            </a:rPr>
            <a:t> - </a:t>
          </a:r>
          <a:r>
            <a:rPr lang="en-US" sz="1300" kern="1200" dirty="0" err="1" smtClean="0">
              <a:latin typeface="Cambria"/>
              <a:cs typeface="Cambria"/>
            </a:rPr>
            <a:t>Habilitados</a:t>
          </a:r>
          <a:endParaRPr lang="en-US" sz="1300" kern="1200" dirty="0">
            <a:latin typeface="Cambria"/>
            <a:cs typeface="Cambria"/>
          </a:endParaRPr>
        </a:p>
      </dsp:txBody>
      <dsp:txXfrm>
        <a:off x="2999098" y="121254"/>
        <a:ext cx="1634652" cy="1089767"/>
      </dsp:txXfrm>
    </dsp:sp>
    <dsp:sp modelId="{67412BD8-66DF-594D-97BB-D10F27C4D74E}">
      <dsp:nvSpPr>
        <dsp:cNvPr id="0" name=""/>
        <dsp:cNvSpPr/>
      </dsp:nvSpPr>
      <dsp:spPr>
        <a:xfrm>
          <a:off x="4906191" y="121254"/>
          <a:ext cx="2724419" cy="1089767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Capacitação</a:t>
          </a:r>
          <a:r>
            <a:rPr lang="en-US" sz="1300" kern="1200" dirty="0" smtClean="0">
              <a:latin typeface="Cambria"/>
              <a:cs typeface="Cambria"/>
            </a:rPr>
            <a:t> das </a:t>
          </a:r>
          <a:r>
            <a:rPr lang="en-US" sz="1300" kern="1200" dirty="0" err="1" smtClean="0">
              <a:latin typeface="Cambria"/>
              <a:cs typeface="Cambria"/>
            </a:rPr>
            <a:t>Famílias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Acolhedoras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Habilitadas</a:t>
          </a:r>
          <a:endParaRPr lang="en-US" sz="1300" kern="1200" dirty="0">
            <a:latin typeface="Cambria"/>
            <a:cs typeface="Cambria"/>
          </a:endParaRPr>
        </a:p>
      </dsp:txBody>
      <dsp:txXfrm>
        <a:off x="5451075" y="121254"/>
        <a:ext cx="1634652" cy="10897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2D0C3-A43E-1E4B-9449-82D03B6F1D4E}">
      <dsp:nvSpPr>
        <dsp:cNvPr id="0" name=""/>
        <dsp:cNvSpPr/>
      </dsp:nvSpPr>
      <dsp:spPr>
        <a:xfrm>
          <a:off x="2203" y="79949"/>
          <a:ext cx="2684652" cy="1073861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Relatório</a:t>
          </a:r>
          <a:r>
            <a:rPr lang="en-US" sz="1300" kern="1200" dirty="0" smtClean="0">
              <a:latin typeface="Cambria"/>
              <a:cs typeface="Cambria"/>
            </a:rPr>
            <a:t> Final </a:t>
          </a:r>
          <a:r>
            <a:rPr lang="en-US" sz="1300" kern="1200" dirty="0" err="1" smtClean="0">
              <a:latin typeface="Cambria"/>
              <a:cs typeface="Cambria"/>
            </a:rPr>
            <a:t>Favorável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Equipe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Técnica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mr-IN" sz="1300" kern="1200" dirty="0" smtClean="0">
              <a:latin typeface="Cambria"/>
              <a:cs typeface="Cambria"/>
            </a:rPr>
            <a:t>–</a:t>
          </a:r>
          <a:r>
            <a:rPr lang="en-US" sz="1300" kern="1200" dirty="0" smtClean="0">
              <a:latin typeface="Cambria"/>
              <a:cs typeface="Cambria"/>
            </a:rPr>
            <a:t> F.A. </a:t>
          </a:r>
          <a:r>
            <a:rPr lang="en-US" sz="1300" kern="1200" dirty="0" err="1" smtClean="0">
              <a:latin typeface="Cambria"/>
              <a:cs typeface="Cambria"/>
            </a:rPr>
            <a:t>Cadastrada</a:t>
          </a:r>
          <a:endParaRPr lang="en-US" sz="1300" kern="1200" dirty="0">
            <a:latin typeface="Cambria"/>
            <a:cs typeface="Cambria"/>
          </a:endParaRPr>
        </a:p>
      </dsp:txBody>
      <dsp:txXfrm>
        <a:off x="539134" y="79949"/>
        <a:ext cx="1610791" cy="1073861"/>
      </dsp:txXfrm>
    </dsp:sp>
    <dsp:sp modelId="{29FEE3D8-D166-BC4F-81B8-D3F10877923D}">
      <dsp:nvSpPr>
        <dsp:cNvPr id="0" name=""/>
        <dsp:cNvSpPr/>
      </dsp:nvSpPr>
      <dsp:spPr>
        <a:xfrm>
          <a:off x="2418391" y="79949"/>
          <a:ext cx="2684652" cy="1073861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Comunicação</a:t>
          </a:r>
          <a:r>
            <a:rPr lang="en-US" sz="1300" kern="1200" dirty="0" smtClean="0">
              <a:latin typeface="Cambria"/>
              <a:cs typeface="Cambria"/>
            </a:rPr>
            <a:t> à </a:t>
          </a:r>
          <a:r>
            <a:rPr lang="en-US" sz="1300" kern="1200" dirty="0" err="1" smtClean="0">
              <a:latin typeface="Cambria"/>
              <a:cs typeface="Cambria"/>
            </a:rPr>
            <a:t>Vara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Infância</a:t>
          </a:r>
          <a:r>
            <a:rPr lang="en-US" sz="1300" kern="1200" dirty="0" smtClean="0">
              <a:latin typeface="Cambria"/>
              <a:cs typeface="Cambria"/>
            </a:rPr>
            <a:t> e </a:t>
          </a:r>
          <a:r>
            <a:rPr lang="en-US" sz="1300" kern="1200" dirty="0" err="1" smtClean="0">
              <a:latin typeface="Cambria"/>
              <a:cs typeface="Cambria"/>
            </a:rPr>
            <a:t>Juventude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sobre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cadatro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Família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Acolhedora</a:t>
          </a:r>
          <a:endParaRPr lang="en-US" sz="1300" kern="1200" dirty="0">
            <a:latin typeface="Cambria"/>
            <a:cs typeface="Cambria"/>
          </a:endParaRPr>
        </a:p>
      </dsp:txBody>
      <dsp:txXfrm>
        <a:off x="2955322" y="79949"/>
        <a:ext cx="1610791" cy="1073861"/>
      </dsp:txXfrm>
    </dsp:sp>
    <dsp:sp modelId="{F0F4C8F2-2AAD-6241-A82E-827734E180BD}">
      <dsp:nvSpPr>
        <dsp:cNvPr id="0" name=""/>
        <dsp:cNvSpPr/>
      </dsp:nvSpPr>
      <dsp:spPr>
        <a:xfrm>
          <a:off x="4834578" y="79949"/>
          <a:ext cx="2684652" cy="1073861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Reuniões</a:t>
          </a:r>
          <a:r>
            <a:rPr lang="en-US" sz="1300" kern="1200" dirty="0" smtClean="0">
              <a:latin typeface="Cambria"/>
              <a:cs typeface="Cambria"/>
            </a:rPr>
            <a:t> e </a:t>
          </a:r>
          <a:r>
            <a:rPr lang="en-US" sz="1300" kern="1200" dirty="0" err="1" smtClean="0">
              <a:latin typeface="Cambria"/>
              <a:cs typeface="Cambria"/>
            </a:rPr>
            <a:t>Capacitações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Periódicas</a:t>
          </a:r>
          <a:r>
            <a:rPr lang="en-US" sz="1300" kern="1200" dirty="0" smtClean="0">
              <a:latin typeface="Cambria"/>
              <a:cs typeface="Cambria"/>
            </a:rPr>
            <a:t> com F.A.</a:t>
          </a:r>
          <a:endParaRPr lang="en-US" sz="1300" kern="1200" dirty="0">
            <a:latin typeface="Cambria"/>
            <a:cs typeface="Cambria"/>
          </a:endParaRPr>
        </a:p>
      </dsp:txBody>
      <dsp:txXfrm>
        <a:off x="5371509" y="79949"/>
        <a:ext cx="1610791" cy="10738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51F72C-F7F6-5649-9623-06BF9DF2B6B1}">
      <dsp:nvSpPr>
        <dsp:cNvPr id="0" name=""/>
        <dsp:cNvSpPr/>
      </dsp:nvSpPr>
      <dsp:spPr>
        <a:xfrm>
          <a:off x="2345" y="920102"/>
          <a:ext cx="2858092" cy="1143236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Cambria"/>
              <a:cs typeface="Cambria"/>
            </a:rPr>
            <a:t>E.T. </a:t>
          </a:r>
          <a:r>
            <a:rPr lang="en-US" sz="1300" kern="1200" dirty="0" err="1" smtClean="0">
              <a:latin typeface="Cambria"/>
              <a:cs typeface="Cambria"/>
            </a:rPr>
            <a:t>encaminha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pedido</a:t>
          </a:r>
          <a:r>
            <a:rPr lang="en-US" sz="1300" kern="1200" dirty="0" smtClean="0">
              <a:latin typeface="Cambria"/>
              <a:cs typeface="Cambria"/>
            </a:rPr>
            <a:t> de A.F. </a:t>
          </a:r>
          <a:r>
            <a:rPr lang="en-US" sz="1300" kern="1200" dirty="0" err="1" smtClean="0">
              <a:latin typeface="Cambria"/>
              <a:cs typeface="Cambria"/>
            </a:rPr>
            <a:t>à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Vara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Infância</a:t>
          </a:r>
          <a:r>
            <a:rPr lang="en-US" sz="1300" kern="1200" dirty="0" smtClean="0">
              <a:latin typeface="Cambria"/>
              <a:cs typeface="Cambria"/>
            </a:rPr>
            <a:t> e </a:t>
          </a:r>
          <a:r>
            <a:rPr lang="en-US" sz="1300" kern="1200" dirty="0" err="1" smtClean="0">
              <a:latin typeface="Cambria"/>
              <a:cs typeface="Cambria"/>
            </a:rPr>
            <a:t>Juventude</a:t>
          </a:r>
          <a:endParaRPr lang="en-US" sz="1300" kern="1200" dirty="0">
            <a:latin typeface="Cambria"/>
            <a:cs typeface="Cambria"/>
          </a:endParaRPr>
        </a:p>
      </dsp:txBody>
      <dsp:txXfrm>
        <a:off x="573963" y="920102"/>
        <a:ext cx="1714856" cy="1143236"/>
      </dsp:txXfrm>
    </dsp:sp>
    <dsp:sp modelId="{87266FA4-591E-D14B-A6BE-28AABD1CE863}">
      <dsp:nvSpPr>
        <dsp:cNvPr id="0" name=""/>
        <dsp:cNvSpPr/>
      </dsp:nvSpPr>
      <dsp:spPr>
        <a:xfrm>
          <a:off x="2574628" y="920102"/>
          <a:ext cx="2858092" cy="1143236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Relatório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Equipe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Psicossocial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Vara</a:t>
          </a:r>
          <a:r>
            <a:rPr lang="en-US" sz="1300" kern="1200" dirty="0" smtClean="0">
              <a:latin typeface="Cambria"/>
              <a:cs typeface="Cambria"/>
            </a:rPr>
            <a:t> da </a:t>
          </a:r>
          <a:r>
            <a:rPr lang="en-US" sz="1300" kern="1200" dirty="0" err="1" smtClean="0">
              <a:latin typeface="Cambria"/>
              <a:cs typeface="Cambria"/>
            </a:rPr>
            <a:t>Infância</a:t>
          </a:r>
          <a:r>
            <a:rPr lang="en-US" sz="1300" kern="1200" dirty="0" smtClean="0">
              <a:latin typeface="Cambria"/>
              <a:cs typeface="Cambria"/>
            </a:rPr>
            <a:t> e </a:t>
          </a:r>
          <a:r>
            <a:rPr lang="en-US" sz="1300" kern="1200" dirty="0" err="1" smtClean="0">
              <a:latin typeface="Cambria"/>
              <a:cs typeface="Cambria"/>
            </a:rPr>
            <a:t>Juventude</a:t>
          </a:r>
          <a:endParaRPr lang="en-US" sz="1300" kern="1200" dirty="0">
            <a:latin typeface="Cambria"/>
            <a:cs typeface="Cambria"/>
          </a:endParaRPr>
        </a:p>
      </dsp:txBody>
      <dsp:txXfrm>
        <a:off x="3146246" y="920102"/>
        <a:ext cx="1714856" cy="1143236"/>
      </dsp:txXfrm>
    </dsp:sp>
    <dsp:sp modelId="{31159C6A-1013-C44B-AD5E-B637B8DCA9B7}">
      <dsp:nvSpPr>
        <dsp:cNvPr id="0" name=""/>
        <dsp:cNvSpPr/>
      </dsp:nvSpPr>
      <dsp:spPr>
        <a:xfrm>
          <a:off x="5149257" y="951358"/>
          <a:ext cx="2858092" cy="1143236"/>
        </a:xfrm>
        <a:prstGeom prst="chevron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Manifestação</a:t>
          </a:r>
          <a:r>
            <a:rPr lang="en-US" sz="1300" kern="1200" dirty="0" smtClean="0">
              <a:latin typeface="Cambria"/>
              <a:cs typeface="Cambria"/>
            </a:rPr>
            <a:t> do </a:t>
          </a:r>
          <a:r>
            <a:rPr lang="en-US" sz="1300" kern="1200" dirty="0" err="1" smtClean="0">
              <a:latin typeface="Cambria"/>
              <a:cs typeface="Cambria"/>
            </a:rPr>
            <a:t>Ministério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Público</a:t>
          </a:r>
          <a:endParaRPr lang="en-US" sz="1300" u="sng" kern="1200" dirty="0">
            <a:latin typeface="Cambria"/>
            <a:cs typeface="Cambria"/>
          </a:endParaRPr>
        </a:p>
      </dsp:txBody>
      <dsp:txXfrm>
        <a:off x="5720875" y="951358"/>
        <a:ext cx="1714856" cy="11432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5DC63-8BA6-6945-B975-32F68B76ACBF}">
      <dsp:nvSpPr>
        <dsp:cNvPr id="0" name=""/>
        <dsp:cNvSpPr/>
      </dsp:nvSpPr>
      <dsp:spPr>
        <a:xfrm>
          <a:off x="4098" y="24847"/>
          <a:ext cx="2774777" cy="693694"/>
        </a:xfrm>
        <a:prstGeom prst="roundRect">
          <a:avLst>
            <a:gd name="adj" fmla="val 10000"/>
          </a:avLst>
        </a:prstGeom>
        <a:solidFill>
          <a:srgbClr val="FA958A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Decisão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Judicial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Favorável</a:t>
          </a:r>
          <a:endParaRPr lang="en-US" sz="1300" kern="1200" dirty="0" smtClean="0">
            <a:solidFill>
              <a:srgbClr val="000000"/>
            </a:solidFill>
            <a:latin typeface="Cambria"/>
            <a:cs typeface="Cambria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u="sng" kern="1200" dirty="0" err="1" smtClean="0">
              <a:solidFill>
                <a:srgbClr val="000000"/>
              </a:solidFill>
              <a:latin typeface="Cambria"/>
              <a:cs typeface="Cambria"/>
            </a:rPr>
            <a:t>Expedição</a:t>
          </a:r>
          <a:r>
            <a:rPr lang="en-US" sz="1300" u="sng" kern="1200" dirty="0" smtClean="0">
              <a:solidFill>
                <a:srgbClr val="000000"/>
              </a:solidFill>
              <a:latin typeface="Cambria"/>
              <a:cs typeface="Cambria"/>
            </a:rPr>
            <a:t> de </a:t>
          </a:r>
          <a:r>
            <a:rPr lang="en-US" sz="1300" u="sng" kern="1200" dirty="0" err="1" smtClean="0">
              <a:solidFill>
                <a:srgbClr val="000000"/>
              </a:solidFill>
              <a:latin typeface="Cambria"/>
              <a:cs typeface="Cambria"/>
            </a:rPr>
            <a:t>Guia</a:t>
          </a:r>
          <a:r>
            <a:rPr lang="en-US" sz="1300" u="sng" kern="1200" dirty="0" smtClean="0">
              <a:solidFill>
                <a:srgbClr val="000000"/>
              </a:solidFill>
              <a:latin typeface="Cambria"/>
              <a:cs typeface="Cambria"/>
            </a:rPr>
            <a:t> de </a:t>
          </a:r>
          <a:r>
            <a:rPr lang="en-US" sz="1300" u="sng" kern="1200" dirty="0" err="1" smtClean="0">
              <a:solidFill>
                <a:srgbClr val="000000"/>
              </a:solidFill>
              <a:latin typeface="Cambria"/>
              <a:cs typeface="Cambria"/>
            </a:rPr>
            <a:t>Acolhimento</a:t>
          </a:r>
          <a:endParaRPr lang="en-US" sz="1300" kern="1200" dirty="0">
            <a:solidFill>
              <a:srgbClr val="000000"/>
            </a:solidFill>
            <a:latin typeface="Cambria"/>
            <a:cs typeface="Cambria"/>
          </a:endParaRPr>
        </a:p>
      </dsp:txBody>
      <dsp:txXfrm>
        <a:off x="24416" y="45165"/>
        <a:ext cx="2734141" cy="653058"/>
      </dsp:txXfrm>
    </dsp:sp>
    <dsp:sp modelId="{FA646574-727C-1041-9A2A-0FAF224FDF6D}">
      <dsp:nvSpPr>
        <dsp:cNvPr id="0" name=""/>
        <dsp:cNvSpPr/>
      </dsp:nvSpPr>
      <dsp:spPr>
        <a:xfrm rot="5400000">
          <a:off x="1330788" y="779240"/>
          <a:ext cx="121396" cy="12139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55B418-3ADB-8B40-9DBB-B86A61E0D3AD}">
      <dsp:nvSpPr>
        <dsp:cNvPr id="0" name=""/>
        <dsp:cNvSpPr/>
      </dsp:nvSpPr>
      <dsp:spPr>
        <a:xfrm>
          <a:off x="4098" y="961335"/>
          <a:ext cx="2774777" cy="693694"/>
        </a:xfrm>
        <a:prstGeom prst="roundRect">
          <a:avLst>
            <a:gd name="adj" fmla="val 10000"/>
          </a:avLst>
        </a:prstGeom>
        <a:solidFill>
          <a:srgbClr val="FA958A">
            <a:alpha val="90000"/>
          </a:srgbClr>
        </a:solidFill>
        <a:ln w="635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Criança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/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Adolescente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encaminhado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à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F.A. com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perfil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para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recebê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-lo.</a:t>
          </a:r>
          <a:endParaRPr lang="en-US" sz="1300" kern="1200" dirty="0">
            <a:latin typeface="Cambria"/>
            <a:cs typeface="Cambria"/>
          </a:endParaRPr>
        </a:p>
      </dsp:txBody>
      <dsp:txXfrm>
        <a:off x="24416" y="981653"/>
        <a:ext cx="2734141" cy="653058"/>
      </dsp:txXfrm>
    </dsp:sp>
    <dsp:sp modelId="{BE7252D1-D93E-F845-9E4E-5B107BBEBE26}">
      <dsp:nvSpPr>
        <dsp:cNvPr id="0" name=""/>
        <dsp:cNvSpPr/>
      </dsp:nvSpPr>
      <dsp:spPr>
        <a:xfrm rot="5400000">
          <a:off x="1330788" y="1715727"/>
          <a:ext cx="121396" cy="12139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759401-3578-D947-8C14-70D1273283CE}">
      <dsp:nvSpPr>
        <dsp:cNvPr id="0" name=""/>
        <dsp:cNvSpPr/>
      </dsp:nvSpPr>
      <dsp:spPr>
        <a:xfrm>
          <a:off x="4098" y="1897822"/>
          <a:ext cx="2774777" cy="693694"/>
        </a:xfrm>
        <a:prstGeom prst="roundRect">
          <a:avLst>
            <a:gd name="adj" fmla="val 10000"/>
          </a:avLst>
        </a:prstGeom>
        <a:solidFill>
          <a:srgbClr val="FA958A">
            <a:alpha val="90000"/>
          </a:srgbClr>
        </a:solidFill>
        <a:ln w="6350" cap="flat" cmpd="sng" algn="ctr">
          <a:solidFill>
            <a:srgbClr val="000000">
              <a:alpha val="9000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Priorizar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contato</a:t>
          </a:r>
          <a:r>
            <a:rPr lang="en-US" sz="1300" kern="1200" dirty="0" smtClean="0">
              <a:latin typeface="Cambria"/>
              <a:cs typeface="Cambria"/>
            </a:rPr>
            <a:t> com a </a:t>
          </a:r>
          <a:r>
            <a:rPr lang="en-US" sz="1300" kern="1200" dirty="0" err="1" smtClean="0">
              <a:latin typeface="Cambria"/>
              <a:cs typeface="Cambria"/>
            </a:rPr>
            <a:t>família</a:t>
          </a:r>
          <a:r>
            <a:rPr lang="en-US" sz="1300" kern="1200" dirty="0" smtClean="0">
              <a:latin typeface="Cambria"/>
              <a:cs typeface="Cambria"/>
            </a:rPr>
            <a:t> de </a:t>
          </a:r>
          <a:r>
            <a:rPr lang="en-US" sz="1300" kern="1200" dirty="0" err="1" smtClean="0">
              <a:latin typeface="Cambria"/>
              <a:cs typeface="Cambria"/>
            </a:rPr>
            <a:t>origem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ou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extensa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para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breve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reintegração</a:t>
          </a:r>
          <a:r>
            <a:rPr lang="en-US" sz="1300" kern="1200" dirty="0" smtClean="0">
              <a:latin typeface="Cambria"/>
              <a:cs typeface="Cambria"/>
            </a:rPr>
            <a:t>.</a:t>
          </a:r>
          <a:endParaRPr lang="en-US" sz="1300" kern="1200" dirty="0">
            <a:latin typeface="Cambria"/>
            <a:cs typeface="Cambria"/>
          </a:endParaRPr>
        </a:p>
      </dsp:txBody>
      <dsp:txXfrm>
        <a:off x="24416" y="1918140"/>
        <a:ext cx="2734141" cy="653058"/>
      </dsp:txXfrm>
    </dsp:sp>
    <dsp:sp modelId="{3C70BA03-F3F0-E44A-B392-4DE0689E85C0}">
      <dsp:nvSpPr>
        <dsp:cNvPr id="0" name=""/>
        <dsp:cNvSpPr/>
      </dsp:nvSpPr>
      <dsp:spPr>
        <a:xfrm>
          <a:off x="3167344" y="24847"/>
          <a:ext cx="2774777" cy="693694"/>
        </a:xfrm>
        <a:prstGeom prst="roundRect">
          <a:avLst>
            <a:gd name="adj" fmla="val 10000"/>
          </a:avLst>
        </a:prstGeom>
        <a:solidFill>
          <a:srgbClr val="FA958A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Acompanhamento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da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família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de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origem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ou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extensa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pela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rede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socioassitencial</a:t>
          </a:r>
          <a:r>
            <a:rPr lang="en-US" sz="1300" kern="1200" dirty="0" smtClean="0">
              <a:solidFill>
                <a:srgbClr val="000000"/>
              </a:solidFill>
              <a:latin typeface="Cambria"/>
              <a:cs typeface="Cambria"/>
            </a:rPr>
            <a:t> do </a:t>
          </a:r>
          <a:r>
            <a:rPr lang="en-US" sz="1300" kern="1200" dirty="0" err="1" smtClean="0">
              <a:solidFill>
                <a:srgbClr val="000000"/>
              </a:solidFill>
              <a:latin typeface="Cambria"/>
              <a:cs typeface="Cambria"/>
            </a:rPr>
            <a:t>município</a:t>
          </a:r>
          <a:endParaRPr lang="en-US" sz="1300" kern="1200" dirty="0">
            <a:solidFill>
              <a:srgbClr val="000000"/>
            </a:solidFill>
            <a:latin typeface="Cambria"/>
            <a:cs typeface="Cambria"/>
          </a:endParaRPr>
        </a:p>
      </dsp:txBody>
      <dsp:txXfrm>
        <a:off x="3187662" y="45165"/>
        <a:ext cx="2734141" cy="653058"/>
      </dsp:txXfrm>
    </dsp:sp>
    <dsp:sp modelId="{4B2FD3A1-58C4-A74C-A5E9-FB3A3FB911E2}">
      <dsp:nvSpPr>
        <dsp:cNvPr id="0" name=""/>
        <dsp:cNvSpPr/>
      </dsp:nvSpPr>
      <dsp:spPr>
        <a:xfrm rot="5400000">
          <a:off x="4494035" y="779240"/>
          <a:ext cx="121396" cy="12139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B158F2-BBAC-C54D-A051-472CD88E0483}">
      <dsp:nvSpPr>
        <dsp:cNvPr id="0" name=""/>
        <dsp:cNvSpPr/>
      </dsp:nvSpPr>
      <dsp:spPr>
        <a:xfrm>
          <a:off x="3167344" y="961335"/>
          <a:ext cx="2774777" cy="693694"/>
        </a:xfrm>
        <a:prstGeom prst="roundRect">
          <a:avLst>
            <a:gd name="adj" fmla="val 10000"/>
          </a:avLst>
        </a:prstGeom>
        <a:solidFill>
          <a:srgbClr val="FA958A">
            <a:alpha val="90000"/>
          </a:srgbClr>
        </a:solidFill>
        <a:ln w="6350" cap="flat" cmpd="sng" algn="ctr">
          <a:solidFill>
            <a:srgbClr val="000000">
              <a:alpha val="9000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Reavaliação</a:t>
          </a:r>
          <a:r>
            <a:rPr lang="en-US" sz="1300" kern="1200" dirty="0" smtClean="0">
              <a:latin typeface="Cambria"/>
              <a:cs typeface="Cambria"/>
            </a:rPr>
            <a:t> do </a:t>
          </a:r>
          <a:r>
            <a:rPr lang="en-US" sz="1300" kern="1200" dirty="0" err="1" smtClean="0">
              <a:latin typeface="Cambria"/>
              <a:cs typeface="Cambria"/>
            </a:rPr>
            <a:t>Acolhimento</a:t>
          </a:r>
          <a:r>
            <a:rPr lang="en-US" sz="1300" kern="1200" dirty="0" smtClean="0">
              <a:latin typeface="Cambria"/>
              <a:cs typeface="Cambria"/>
            </a:rPr>
            <a:t> Familiar </a:t>
          </a:r>
          <a:r>
            <a:rPr lang="en-US" sz="1300" kern="1200" dirty="0" err="1" smtClean="0">
              <a:latin typeface="Cambria"/>
              <a:cs typeface="Cambria"/>
            </a:rPr>
            <a:t>pelo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prazo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máx</a:t>
          </a:r>
          <a:r>
            <a:rPr lang="en-US" sz="1300" kern="1200" dirty="0" smtClean="0">
              <a:latin typeface="Cambria"/>
              <a:cs typeface="Cambria"/>
            </a:rPr>
            <a:t>. de 3 </a:t>
          </a:r>
          <a:r>
            <a:rPr lang="en-US" sz="1300" kern="1200" dirty="0" err="1" smtClean="0">
              <a:latin typeface="Cambria"/>
              <a:cs typeface="Cambria"/>
            </a:rPr>
            <a:t>meses</a:t>
          </a:r>
          <a:r>
            <a:rPr lang="en-US" sz="1300" kern="1200" dirty="0" smtClean="0">
              <a:latin typeface="Cambria"/>
              <a:cs typeface="Cambria"/>
            </a:rPr>
            <a:t> (ECA)</a:t>
          </a:r>
          <a:endParaRPr lang="en-US" sz="1300" kern="1200" dirty="0">
            <a:latin typeface="Cambria"/>
            <a:cs typeface="Cambria"/>
          </a:endParaRPr>
        </a:p>
      </dsp:txBody>
      <dsp:txXfrm>
        <a:off x="3187662" y="981653"/>
        <a:ext cx="2734141" cy="653058"/>
      </dsp:txXfrm>
    </dsp:sp>
    <dsp:sp modelId="{2040A287-DC2D-FE4B-BC8A-AEBD8A83C339}">
      <dsp:nvSpPr>
        <dsp:cNvPr id="0" name=""/>
        <dsp:cNvSpPr/>
      </dsp:nvSpPr>
      <dsp:spPr>
        <a:xfrm rot="5400000">
          <a:off x="4494035" y="1715727"/>
          <a:ext cx="121396" cy="121396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3ED324-BB71-4849-9DFB-5EC08BDC504C}">
      <dsp:nvSpPr>
        <dsp:cNvPr id="0" name=""/>
        <dsp:cNvSpPr/>
      </dsp:nvSpPr>
      <dsp:spPr>
        <a:xfrm>
          <a:off x="3167344" y="1897822"/>
          <a:ext cx="2774777" cy="693694"/>
        </a:xfrm>
        <a:prstGeom prst="roundRect">
          <a:avLst>
            <a:gd name="adj" fmla="val 10000"/>
          </a:avLst>
        </a:prstGeom>
        <a:solidFill>
          <a:srgbClr val="FA958A">
            <a:alpha val="90000"/>
          </a:srgbClr>
        </a:solidFill>
        <a:ln w="6350" cap="flat" cmpd="sng" algn="ctr">
          <a:solidFill>
            <a:srgbClr val="000000">
              <a:alpha val="9000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latin typeface="Cambria"/>
              <a:cs typeface="Cambria"/>
            </a:rPr>
            <a:t>Não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havendo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possibilidade</a:t>
          </a:r>
          <a:r>
            <a:rPr lang="en-US" sz="1300" kern="1200" dirty="0" smtClean="0">
              <a:latin typeface="Cambria"/>
              <a:cs typeface="Cambria"/>
            </a:rPr>
            <a:t> de </a:t>
          </a:r>
          <a:r>
            <a:rPr lang="en-US" sz="1300" kern="1200" dirty="0" err="1" smtClean="0">
              <a:latin typeface="Cambria"/>
              <a:cs typeface="Cambria"/>
            </a:rPr>
            <a:t>reintegração</a:t>
          </a:r>
          <a:r>
            <a:rPr lang="en-US" sz="1300" kern="1200" dirty="0" smtClean="0">
              <a:latin typeface="Cambria"/>
              <a:cs typeface="Cambria"/>
            </a:rPr>
            <a:t> familiar, </a:t>
          </a:r>
          <a:r>
            <a:rPr lang="en-US" sz="1300" kern="1200" dirty="0" err="1" smtClean="0">
              <a:latin typeface="Cambria"/>
              <a:cs typeface="Cambria"/>
            </a:rPr>
            <a:t>providenciar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colocação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em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família</a:t>
          </a:r>
          <a:r>
            <a:rPr lang="en-US" sz="1300" kern="1200" dirty="0" smtClean="0">
              <a:latin typeface="Cambria"/>
              <a:cs typeface="Cambria"/>
            </a:rPr>
            <a:t> </a:t>
          </a:r>
          <a:r>
            <a:rPr lang="en-US" sz="1300" kern="1200" dirty="0" err="1" smtClean="0">
              <a:latin typeface="Cambria"/>
              <a:cs typeface="Cambria"/>
            </a:rPr>
            <a:t>substituta</a:t>
          </a:r>
          <a:r>
            <a:rPr lang="en-US" sz="1300" kern="1200" dirty="0" smtClean="0">
              <a:latin typeface="Cambria"/>
              <a:cs typeface="Cambria"/>
            </a:rPr>
            <a:t> (</a:t>
          </a:r>
          <a:r>
            <a:rPr lang="en-US" sz="1300" kern="1200" dirty="0" err="1" smtClean="0">
              <a:latin typeface="Cambria"/>
              <a:cs typeface="Cambria"/>
            </a:rPr>
            <a:t>guarda</a:t>
          </a:r>
          <a:r>
            <a:rPr lang="en-US" sz="1300" kern="1200" dirty="0" smtClean="0">
              <a:latin typeface="Cambria"/>
              <a:cs typeface="Cambria"/>
            </a:rPr>
            <a:t>/</a:t>
          </a:r>
          <a:r>
            <a:rPr lang="en-US" sz="1300" kern="1200" dirty="0" err="1" smtClean="0">
              <a:latin typeface="Cambria"/>
              <a:cs typeface="Cambria"/>
            </a:rPr>
            <a:t>adoção</a:t>
          </a:r>
          <a:r>
            <a:rPr lang="en-US" sz="1300" kern="1200" dirty="0" smtClean="0">
              <a:latin typeface="Cambria"/>
              <a:cs typeface="Cambria"/>
            </a:rPr>
            <a:t>)</a:t>
          </a:r>
          <a:endParaRPr lang="en-US" sz="1300" kern="1200" dirty="0">
            <a:latin typeface="Cambria"/>
            <a:cs typeface="Cambria"/>
          </a:endParaRPr>
        </a:p>
      </dsp:txBody>
      <dsp:txXfrm>
        <a:off x="3187662" y="1918140"/>
        <a:ext cx="2734141" cy="653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6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90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72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629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09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82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15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95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36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13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48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17CFC-927E-40EF-915C-8EAE969CE168}" type="datetimeFigureOut">
              <a:rPr lang="pt-BR" smtClean="0"/>
              <a:pPr/>
              <a:t>03/10/2019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15C9-9BF5-4B51-BDB9-769E2E0F4F5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miliaacolhedora.maraba.pa.gov.b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miliaacolhedora.maraba.pa.gov.b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5001" y="1854200"/>
            <a:ext cx="8034867" cy="36406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000" b="1" u="sng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PACTO NACIONAL PELA PRIMEIRA INFÂNCIA - Região Norte</a:t>
            </a:r>
            <a:br>
              <a:rPr lang="pt-BR" sz="2000" b="1" u="sng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pt-BR" sz="2000" b="1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000" b="1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pt-BR" sz="2000" b="1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“Implantação do Serviço de </a:t>
            </a:r>
            <a:r>
              <a:rPr lang="pt-BR" sz="2000" b="1" spc="145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Acolhimento Familiar </a:t>
            </a:r>
            <a:r>
              <a:rPr lang="pt-BR" sz="2000" b="1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em Marabá: Avanços e Desafios” </a:t>
            </a:r>
            <a:br>
              <a:rPr lang="pt-BR" sz="2000" b="1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pt-BR" sz="2000" b="1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10ª Promotoria da </a:t>
            </a:r>
            <a:r>
              <a:rPr lang="pt-BR" sz="2000" b="1" spc="145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Infância </a:t>
            </a:r>
            <a:r>
              <a:rPr lang="pt-BR" sz="2000" b="1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e Juventude de Marabá</a:t>
            </a:r>
            <a: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pt-BR" sz="2000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Promotora de Justiça: </a:t>
            </a:r>
            <a:r>
              <a:rPr lang="pt-BR" sz="2000" b="1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Ligia valente do Couto de Andrade Ferreira</a:t>
            </a:r>
            <a: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pt-BR" sz="2000" b="1" spc="145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Manaus/AM, 20 de Setembro de 2019.</a:t>
            </a:r>
            <a: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endParaRPr lang="pt-B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63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r>
              <a:rPr lang="en-US" b="1" u="sng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Equipe</a:t>
            </a:r>
            <a:r>
              <a:rPr lang="en-US" b="1" u="sng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b="1" u="sng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Profissional</a:t>
            </a:r>
            <a:r>
              <a:rPr lang="en-US" b="1" u="sng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b="1" u="sng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Mínima</a:t>
            </a:r>
            <a:r>
              <a:rPr lang="en-US" b="1" u="sng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: </a:t>
            </a:r>
            <a:br>
              <a:rPr lang="en-US" b="1" u="sng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b="1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Resolução</a:t>
            </a: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b="1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Técnica</a:t>
            </a: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b="1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Conjunta</a:t>
            </a: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CONANDA/CNAS n. 001/2009 </a:t>
            </a:r>
            <a:b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b="1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Normas</a:t>
            </a: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b="1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Operacionais</a:t>
            </a: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b="1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Básicas</a:t>
            </a: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b="1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Recursos</a:t>
            </a: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b="1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Humanos</a:t>
            </a: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mr-IN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–</a:t>
            </a: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NOB-RH/SUAS</a:t>
            </a:r>
            <a:b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/>
            </a:r>
            <a:br>
              <a:rPr lang="en-US" b="1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1.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Coordenador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Equipe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Técnica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exclusivos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para o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familiar;</a:t>
            </a:r>
            <a:b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/>
            </a:r>
            <a:b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2.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Composição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para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coordenação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Equipe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Técnica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: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todos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tem que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ter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no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mínimo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nível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superior e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experiência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em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função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congênere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a saber:</a:t>
            </a:r>
            <a:b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/>
            </a:r>
            <a:b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- 01 (um)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coordenador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  <a:b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- 02 (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dois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)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profissionais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de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preferência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psicólogo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assistente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social (NOB-RH/SUAS*);</a:t>
            </a:r>
            <a:b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-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Cada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equipe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técnica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atenderá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até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15 (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quinze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)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famílias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acolhedoras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15 (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quinze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)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famílias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origem</a:t>
            </a:r>
            <a: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. </a:t>
            </a:r>
            <a:br>
              <a:rPr lang="en-US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sz="1400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/>
            </a:r>
            <a:br>
              <a:rPr lang="en-US" sz="1400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</a:br>
            <a:r>
              <a:rPr lang="en-US" sz="1400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*</a:t>
            </a:r>
            <a:r>
              <a:rPr lang="en-US" sz="1400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Normas</a:t>
            </a:r>
            <a:r>
              <a:rPr lang="en-US" sz="1400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Operacionais</a:t>
            </a:r>
            <a:r>
              <a:rPr lang="en-US" sz="1400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Básicas</a:t>
            </a:r>
            <a:r>
              <a:rPr lang="en-US" sz="1400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Recursos</a:t>
            </a:r>
            <a:r>
              <a:rPr lang="en-US" sz="1400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kern="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Humanos</a:t>
            </a:r>
            <a:r>
              <a:rPr lang="en-US" sz="1400" kern="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.</a:t>
            </a:r>
            <a:endParaRPr lang="en-US" sz="1400" b="1" kern="0" dirty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65318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513408" y="2056912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2912" lvl="1" algn="just"/>
            <a:r>
              <a:rPr lang="pt-BR" sz="1700" b="1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Da divulgação:</a:t>
            </a:r>
          </a:p>
          <a:p>
            <a:pPr marL="442912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</a:p>
          <a:p>
            <a:pPr marL="0" lvl="1" indent="180975" algn="just">
              <a:buFont typeface="Arial" panose="020B0604020202020204" pitchFamily="34" charset="0"/>
              <a:buChar char="•"/>
            </a:pP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 divulgação do SAF se dá através de divulgações em: 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1 - </a:t>
            </a:r>
            <a:r>
              <a:rPr lang="pt-BR" sz="17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M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ídias (jornais - escrito e falado);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2 - rádio comunitária e de circulação municipal;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3 - redes sociais; 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4 - </a:t>
            </a:r>
            <a:r>
              <a:rPr lang="pt-BR" sz="17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fixação de cartazes em prédios públicos e privados de grande circulação de pessoas, nos órgãos do SGD, restaurantes, postos de gasolina, transportes coletivos e instituições com programas voltados ao atendimento de crianças e adolescentes); 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5 - palestras </a:t>
            </a:r>
            <a:r>
              <a:rPr lang="pt-BR" sz="17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em espaços religiosos (igrejas, maçonarias, templos, </a:t>
            </a:r>
            <a:r>
              <a:rPr lang="pt-BR" sz="1700" spc="-1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etc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);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6 - realização </a:t>
            </a:r>
            <a:r>
              <a:rPr lang="pt-BR" sz="17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de cursos sobre o 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SAF;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7 </a:t>
            </a:r>
            <a:r>
              <a:rPr lang="mr-IN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–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criação de site do SAC </a:t>
            </a:r>
            <a:r>
              <a:rPr lang="mr-IN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–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hlinkClick r:id="rId2"/>
              </a:rPr>
              <a:t>www.familiaacolhedora.maraba.pa.gov.br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;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8 </a:t>
            </a:r>
            <a:r>
              <a:rPr lang="mr-IN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–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criação de link com a página do SAF na site da Prefeitura Municipal para facilitar a divulgação e o acesso;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9- </a:t>
            </a:r>
            <a:r>
              <a:rPr lang="pt-BR" sz="1700" spc="-1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Whatsapp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, página no </a:t>
            </a:r>
            <a:r>
              <a:rPr lang="pt-BR" sz="1700" spc="-1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facebook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e </a:t>
            </a:r>
            <a:r>
              <a:rPr lang="pt-BR" sz="1700" spc="-1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instagram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do SAF;</a:t>
            </a:r>
          </a:p>
          <a:p>
            <a:pPr marL="0" lvl="1" algn="just"/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10 </a:t>
            </a:r>
            <a:r>
              <a:rPr lang="mr-IN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–</a:t>
            </a:r>
            <a:r>
              <a:rPr lang="pt-BR" sz="17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Elaboração de vídeos e documentários sobre o serviço.</a:t>
            </a: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556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513408" y="2056912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/>
              <a:buChar char="•"/>
            </a:pPr>
            <a:r>
              <a:rPr lang="en-US" sz="1400" b="1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Inscrições</a:t>
            </a: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:</a:t>
            </a:r>
          </a:p>
          <a:p>
            <a:pPr marL="285750" indent="-285750">
              <a:buFont typeface="Arial"/>
              <a:buChar char="•"/>
            </a:pPr>
            <a:endParaRPr lang="en-US" sz="1400" b="1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1. Na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Secretaria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Assistência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Social;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2. No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Familiar (com 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equipe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técnica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);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3.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Pelo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site: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  <a:hlinkClick r:id="rId2"/>
              </a:rPr>
              <a:t>www.familiaacolhedora.maraba.pa.gov.br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via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whatsapp</a:t>
            </a:r>
            <a:endParaRPr lang="en-US" sz="14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endParaRPr lang="en-US" sz="14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P. S. 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inscrição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deve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vir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acompanhada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dos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documentos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mínimos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exigidos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lei municipal (art. 14, lei n. 17.809/2017), a saber:</a:t>
            </a:r>
          </a:p>
          <a:p>
            <a:endParaRPr lang="en-US" sz="14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marL="342900" indent="-342900">
              <a:buFontTx/>
              <a:buAutoNum type="arabicPeriod"/>
            </a:pP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RG e CPF;</a:t>
            </a:r>
          </a:p>
          <a:p>
            <a:pPr marL="342900" indent="-342900">
              <a:buFontTx/>
              <a:buAutoNum type="arabicPeriod"/>
            </a:pP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Título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Eleitor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com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inscrição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no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domicílio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eleitoral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há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no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mínimo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02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anos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marL="342900" indent="-342900">
              <a:buFontTx/>
              <a:buAutoNum type="arabicPeriod"/>
            </a:pP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Certidão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casamento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se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forem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casados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marL="342900" indent="-342900">
              <a:buFontTx/>
              <a:buAutoNum type="arabicPeriod"/>
            </a:pP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Comprovante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residência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marL="342900" indent="-342900">
              <a:buFontTx/>
              <a:buAutoNum type="arabicPeriod"/>
            </a:pP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Comprovante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rendimentos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marL="342900" indent="-342900">
              <a:buFontTx/>
              <a:buAutoNum type="arabicPeriod"/>
            </a:pP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Atestado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saúde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física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mental dos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requerentes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marL="342900" indent="-342900">
              <a:buFontTx/>
              <a:buAutoNum type="arabicPeriod"/>
            </a:pP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Certidão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negativa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antecedentes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criminais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todos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os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integrantes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família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maiores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18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anos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.</a:t>
            </a:r>
          </a:p>
          <a:p>
            <a:endParaRPr lang="en-US" sz="14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marL="285750" indent="-285750">
              <a:buFont typeface="Arial"/>
              <a:buChar char="•"/>
            </a:pPr>
            <a:r>
              <a:rPr lang="en-US" sz="1400" b="1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Visitas</a:t>
            </a: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:</a:t>
            </a:r>
          </a:p>
          <a:p>
            <a:pPr marL="285750" indent="-285750">
              <a:buFont typeface="Arial"/>
              <a:buChar char="•"/>
            </a:pPr>
            <a:endParaRPr lang="en-US" sz="14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Após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inscrição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equipe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técnica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agenda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visita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residência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da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pretensa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família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acolhedora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com o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fim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explicar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o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verificar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se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aquela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tem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perfil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para o </a:t>
            </a:r>
            <a:r>
              <a:rPr lang="en-US" sz="14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.</a:t>
            </a:r>
          </a:p>
          <a:p>
            <a:endParaRPr lang="en-US" sz="14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endParaRPr lang="en-US" sz="1400" dirty="0" smtClean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62752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28662" lvl="1" indent="-285750" algn="just">
              <a:buFont typeface="Arial"/>
              <a:buChar char="•"/>
            </a:pPr>
            <a:r>
              <a:rPr lang="pt-BR" sz="1600" b="1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Relatórios da Equipe Técnica:</a:t>
            </a:r>
          </a:p>
          <a:p>
            <a:pPr marL="442912" lvl="1" algn="just"/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</a:p>
          <a:p>
            <a:pPr marL="728662" lvl="1" indent="-285750" algn="just">
              <a:buFont typeface="Arial" panose="020B0604020202020204" pitchFamily="34" charset="0"/>
              <a:buChar char="•"/>
            </a:pPr>
            <a:r>
              <a:rPr lang="pt-BR" sz="1600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Habilitação </a:t>
            </a:r>
            <a:r>
              <a:rPr lang="mr-IN" sz="1600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–</a:t>
            </a:r>
            <a:r>
              <a:rPr lang="pt-BR" sz="1600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Relatório Psicossocial:</a:t>
            </a:r>
          </a:p>
          <a:p>
            <a:pPr marL="442912" lvl="1" algn="just"/>
            <a:endParaRPr lang="pt-BR" sz="1600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Ocorrerá após a visita na residência da pretensa família acolhedora. </a:t>
            </a:r>
          </a:p>
          <a:p>
            <a:pPr marL="442912" lvl="1" algn="just"/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Será simples e objetivo.</a:t>
            </a:r>
          </a:p>
          <a:p>
            <a:pPr marL="442912" lvl="1" algn="just"/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Analisará as exigências objetiva da lei municipal;</a:t>
            </a:r>
          </a:p>
          <a:p>
            <a:pPr marL="442912" lvl="1" algn="just"/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Será considerada a aptidão e adesão de toda família ao serviço.</a:t>
            </a:r>
          </a:p>
          <a:p>
            <a:pPr marL="442912" lvl="1" algn="just"/>
            <a:endParaRPr lang="pt-BR" sz="1600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728662" lvl="1" indent="-285750" algn="just">
              <a:buFont typeface="Arial"/>
              <a:buChar char="•"/>
            </a:pPr>
            <a:r>
              <a:rPr lang="pt-BR" sz="1600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Cadastramento </a:t>
            </a:r>
            <a:r>
              <a:rPr lang="mr-IN" sz="1600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–</a:t>
            </a:r>
            <a:r>
              <a:rPr lang="pt-BR" sz="1600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Ratificação do Relatório Psicossocial:</a:t>
            </a:r>
          </a:p>
          <a:p>
            <a:pPr marL="442912" lvl="1" algn="just"/>
            <a:endParaRPr lang="pt-BR" sz="1600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A(</a:t>
            </a:r>
            <a:r>
              <a:rPr lang="pt-BR" sz="1600" spc="-1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</a:t>
            </a: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) família(</a:t>
            </a:r>
            <a:r>
              <a:rPr lang="pt-BR" sz="1600" spc="-1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</a:t>
            </a: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) habilitada(</a:t>
            </a:r>
            <a:r>
              <a:rPr lang="pt-BR" sz="1600" spc="-1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</a:t>
            </a: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) participará(</a:t>
            </a:r>
            <a:r>
              <a:rPr lang="pt-BR" sz="1600" spc="-1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ão</a:t>
            </a: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) de capacitação individual ou em grupo com o fim de esclarecer o objetivo do serviço; deveres das famílias acolhedoras; Bolsa Acolhedora e individualizar o perfil de cada família acolhedora.</a:t>
            </a: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801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2912" lvl="1" algn="just"/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Requisitos para inscrição no Serviço de Acolhimento Familiar:</a:t>
            </a:r>
          </a:p>
          <a:p>
            <a:pPr marL="0" lvl="1" indent="361950" algn="just">
              <a:buFont typeface="Arial" panose="020B0604020202020204" pitchFamily="34" charset="0"/>
              <a:buChar char="•"/>
            </a:pP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Ser maior de 24 (vinte e quatro) anos;</a:t>
            </a:r>
          </a:p>
          <a:p>
            <a:pPr marL="0" lvl="1" indent="361950" algn="just">
              <a:buFont typeface="Arial" panose="020B0604020202020204" pitchFamily="34" charset="0"/>
              <a:buChar char="•"/>
            </a:pP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Residir no Município há pelo menos 02 (dois) anos; </a:t>
            </a:r>
          </a:p>
          <a:p>
            <a:pPr marL="0" lvl="1" indent="361950" algn="just">
              <a:buFont typeface="Arial" panose="020B0604020202020204" pitchFamily="34" charset="0"/>
              <a:buChar char="•"/>
            </a:pP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Dispor de boa saúde física e mental; </a:t>
            </a:r>
          </a:p>
          <a:p>
            <a:pPr marL="0" lvl="1" indent="361950" algn="just">
              <a:buFont typeface="Arial" panose="020B0604020202020204" pitchFamily="34" charset="0"/>
              <a:buChar char="•"/>
            </a:pP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Não ser usuário ou dependente químico, nem ter membros ou pessoas com essa indicação; </a:t>
            </a:r>
          </a:p>
          <a:p>
            <a:pPr marL="0" lvl="1" indent="361950" algn="just">
              <a:buFont typeface="Arial" panose="020B0604020202020204" pitchFamily="34" charset="0"/>
              <a:buChar char="•"/>
            </a:pP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Comprovar idoneidade cível e criminal mediante certidões competentes, não podendo responder por processo criminal nem ter sido condenado por decisão judicial; </a:t>
            </a:r>
          </a:p>
          <a:p>
            <a:pPr marL="0" lvl="1" indent="361950" algn="just">
              <a:buFont typeface="Arial" panose="020B0604020202020204" pitchFamily="34" charset="0"/>
              <a:buChar char="•"/>
            </a:pP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Ter disponibilidade para seguir as ações de formação promovidas pela Equipe Técnica responsável bem como os procedimentos de avaliação e acompanhamento; </a:t>
            </a:r>
          </a:p>
          <a:p>
            <a:pPr marL="0" lvl="1" indent="361950" algn="just">
              <a:buFont typeface="Arial" panose="020B0604020202020204" pitchFamily="34" charset="0"/>
              <a:buChar char="•"/>
            </a:pP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Manifestar, através de Termo de Declaração, que tem ciência da impossibilidade de adotar criança e/ou adolescente que esteja sob sua guarda em decorrência do Serviço de Família Acolhedora; </a:t>
            </a:r>
          </a:p>
          <a:p>
            <a:pPr marL="0" lvl="1" indent="361950" algn="just">
              <a:buFont typeface="Arial" panose="020B0604020202020204" pitchFamily="34" charset="0"/>
              <a:buChar char="•"/>
            </a:pPr>
            <a:r>
              <a:rPr lang="pt-BR" sz="16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Dispor de tempo para se dedicar aos cuidados de crianças e/ou adolescentes, quando se tratar de irmãos; </a:t>
            </a:r>
          </a:p>
          <a:p>
            <a:pPr marL="0" lvl="1" indent="361950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511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r>
              <a:rPr lang="pt-BR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OBJETIVOS ESPECÍFICOS:</a:t>
            </a:r>
          </a:p>
          <a:p>
            <a:pPr marL="0" lvl="1" algn="just"/>
            <a:r>
              <a:rPr lang="pt-BR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pt-BR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Garantir em caráter excepcional e provisório, o acolhimento por família acolhedora, de crianças e adolescentes na faixa etária de 0 (zero) a 18 (dezoito) anos incompletos, que foram vítimas de negligência ou em situação de abandono, </a:t>
            </a:r>
            <a:r>
              <a:rPr lang="pt-BR" b="1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sempre priorizando aqueles com perspectiva de retorno à família de origem ou extensa, sempre com determinação judicial</a:t>
            </a:r>
            <a:r>
              <a:rPr lang="pt-BR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; 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pt-BR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Ampliar a oferta de Serviço de Acolhimento existente no Município como medida de proteção prevista no Estatuto da Criança e do Adolescente – ECA; 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pt-BR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Reduzir o quantitativo de crianças e/ou adolescentes acolhidos no Espaço de Acolhimento Provisório e Institucional – EAP; 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pt-BR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Garantir atendimento personalizado em ambiente de convivência familiar e comunitária às crianças e adolescentes afastadas temporariamente da família natural mediante medida de proteção, por período até 02 (dois) anos; </a:t>
            </a:r>
          </a:p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573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r>
              <a:rPr lang="pt-BR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Em setembro de 2019, o Espaço de Acolhimento Provisório – EAP acolheu 32 (trinta e duas) crianças e adolescentes, sendo 22 (vinte e duas) do sexo masculino e 10 (dez) do sexo feminino. </a:t>
            </a:r>
          </a:p>
          <a:p>
            <a:pPr marL="0" lvl="1" indent="180975" algn="just">
              <a:buFont typeface="Arial" panose="020B0604020202020204" pitchFamily="34" charset="0"/>
              <a:buChar char="•"/>
            </a:pPr>
            <a:r>
              <a:rPr lang="pt-BR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Atualmente, 10 (dez) crianças/adolescentes foram acolhidas em Família Acolhedora no Município de Marabá;</a:t>
            </a:r>
          </a:p>
          <a:p>
            <a:pPr marL="0" lvl="1" indent="180975" algn="just">
              <a:buFont typeface="Arial" panose="020B0604020202020204" pitchFamily="34" charset="0"/>
              <a:buChar char="•"/>
            </a:pPr>
            <a:r>
              <a:rPr lang="pt-BR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Do quantitativo acima, 03 (três) foram reintegradas aos familiares, 03 (três) foram colocados em família substitua e 04 (quatro) continuam em família acolhedora. </a:t>
            </a:r>
          </a:p>
          <a:p>
            <a:pPr marL="0" lvl="1" algn="just"/>
            <a:endParaRPr lang="pt-BR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98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2267831854"/>
              </p:ext>
            </p:extLst>
          </p:nvPr>
        </p:nvGraphicFramePr>
        <p:xfrm>
          <a:off x="399976" y="1285474"/>
          <a:ext cx="8459826" cy="4904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672943" y="6171966"/>
            <a:ext cx="5736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Fonte: Espaço de Acolhimento Provisório (EAP) - Marabá</a:t>
            </a:r>
          </a:p>
          <a:p>
            <a:pPr algn="just"/>
            <a:r>
              <a:rPr lang="pt-BR" sz="1200" b="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Período: Janeiro – Setembro/2019.</a:t>
            </a:r>
            <a:endParaRPr lang="pt-BR" sz="1200" b="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8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3534445149"/>
              </p:ext>
            </p:extLst>
          </p:nvPr>
        </p:nvGraphicFramePr>
        <p:xfrm>
          <a:off x="778933" y="1397000"/>
          <a:ext cx="756582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778933" y="5928753"/>
            <a:ext cx="571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Fonte: Espaço de Acolhimento Provisório – EAP Marabá</a:t>
            </a:r>
          </a:p>
          <a:p>
            <a:pPr algn="just"/>
            <a:r>
              <a:rPr lang="pt-BR" sz="14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Período: Janeiro – Setembro/2019</a:t>
            </a:r>
          </a:p>
        </p:txBody>
      </p:sp>
    </p:spTree>
    <p:extLst>
      <p:ext uri="{BB962C8B-B14F-4D97-AF65-F5344CB8AC3E}">
        <p14:creationId xmlns:p14="http://schemas.microsoft.com/office/powerpoint/2010/main" val="4045274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26067" y="1259141"/>
            <a:ext cx="6256866" cy="468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DADOS DO SAF</a:t>
            </a:r>
            <a:endParaRPr lang="pt-BR" sz="2400" b="1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2641" y="1853524"/>
            <a:ext cx="7606813" cy="449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5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Marco Legal Primeira </a:t>
            </a:r>
            <a:r>
              <a:rPr lang="pt-BR" sz="2800" b="1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Infância (Lei 13.257/2016)</a:t>
            </a:r>
            <a:r>
              <a:rPr lang="pt-BR" b="1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b="1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</a:b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42912" lvl="1" algn="just"/>
            <a:r>
              <a:rPr lang="pt-BR" sz="1600" b="1" u="sng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Definição</a:t>
            </a:r>
            <a:r>
              <a:rPr lang="pt-BR" sz="16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: </a:t>
            </a:r>
          </a:p>
          <a:p>
            <a:pPr marL="442912" lvl="1" algn="just"/>
            <a:endParaRPr lang="pt-BR" sz="1600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r>
              <a:rPr lang="pt-BR" sz="16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É o nome dado ao período que vai da concepção da criança até os seis anos de idade, fase crucial no desenvolvimento infantil. Nesse período, a criança estabelece seus primeiros vínculos afetivos, aprende regras de convivência e desenvolverá habilidades para lidar com a complexidade de futuras situações. </a:t>
            </a:r>
          </a:p>
          <a:p>
            <a:pPr marL="742950" lvl="1" indent="-300038" algn="just"/>
            <a:endParaRPr lang="pt-BR" sz="1600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r>
              <a:rPr lang="pt-BR" sz="16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O Projeto de Lei, aprovado pelo Governo Federal, tinha como proposta </a:t>
            </a:r>
            <a:r>
              <a:rPr lang="pt-BR" sz="1600" b="1" u="sng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um conjunto de ações para promover políticas públicas para a Primeira Infância, desde aumentar a participação da criança como sujeito de direitos, até a ampliação do período de licença maternidade ou paternidade. </a:t>
            </a:r>
            <a:r>
              <a:rPr lang="pt-BR" sz="16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</a:p>
          <a:p>
            <a:pPr marL="742950" lvl="1" indent="-285750" algn="just"/>
            <a:endParaRPr lang="pt-BR" sz="1600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442913" lvl="1" algn="just"/>
            <a:r>
              <a:rPr lang="pt-BR" sz="16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O art. 5º da lei 13.257/2016 trouxe como áreas prioritárias para as políticas públicas da Primeira Infância a </a:t>
            </a:r>
            <a:r>
              <a:rPr lang="pt-BR" sz="1600" b="1" u="sng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saúde, alimentação, nutrição, educação infantil, convivência familiar e comunitária e assistência social à família da criança, cultura, brincar e o lazer, o espaço e o meio ambiente, bem como a proteção contra toda forma de violência e outros. </a:t>
            </a:r>
            <a:endParaRPr lang="pt-BR" sz="1600" i="1" u="sng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endParaRPr lang="pt-BR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70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26067" y="1259141"/>
            <a:ext cx="6256866" cy="468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DADOS DO SAF</a:t>
            </a:r>
            <a:endParaRPr lang="pt-BR" sz="2400" b="1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2641" y="1853524"/>
            <a:ext cx="7606813" cy="4497214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812641" y="6368972"/>
            <a:ext cx="5173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b="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Fonte: Serviço de Família Acolhedora –  SAF Marabá</a:t>
            </a:r>
          </a:p>
        </p:txBody>
      </p:sp>
    </p:spTree>
    <p:extLst>
      <p:ext uri="{BB962C8B-B14F-4D97-AF65-F5344CB8AC3E}">
        <p14:creationId xmlns:p14="http://schemas.microsoft.com/office/powerpoint/2010/main" val="2346069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1117600" y="2113491"/>
            <a:ext cx="7287684" cy="35422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196047" y="1192974"/>
            <a:ext cx="6256866" cy="468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DADOS DO SAF</a:t>
            </a:r>
            <a:endParaRPr lang="pt-BR" sz="2400" b="1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8957" y="1684895"/>
            <a:ext cx="7092219" cy="4505468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1008957" y="6300330"/>
            <a:ext cx="5173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b="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Fonte: Serviço de Família Acolhedora –  SAF Marabá</a:t>
            </a:r>
          </a:p>
        </p:txBody>
      </p:sp>
    </p:spTree>
    <p:extLst>
      <p:ext uri="{BB962C8B-B14F-4D97-AF65-F5344CB8AC3E}">
        <p14:creationId xmlns:p14="http://schemas.microsoft.com/office/powerpoint/2010/main" val="4186278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39647" y="2371606"/>
            <a:ext cx="843084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Avanços do Serviço de Família Acolhedora</a:t>
            </a: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: </a:t>
            </a:r>
          </a:p>
          <a:p>
            <a:pPr algn="just"/>
            <a:endParaRPr lang="pt-BR" sz="1600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Garantia do direito fundamental à convivência familiar e comunitária;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Prioridade do Acolhimento Familiar ao Institucional;</a:t>
            </a:r>
          </a:p>
          <a:p>
            <a:pPr algn="just"/>
            <a:endParaRPr lang="pt-BR" sz="1600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Redução do quantitativo de acolhidos no Espaço de Acolhimento Institucional, ou seja, evitar a “institucionalização”;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Redução dos traumas advindos da violação de direitos, tais como: choro intenso, apatia, indiferença emocional, ansiedade clínica, sono perturbado, baixo desempenho escolar, baixo peso corporal, adoecimento contínuos, enurese noturna anormal, agressividade e fala hostil.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600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Oportuniza melhora nos hábitos alimentares e acentua desenvolvimento cerebral e cognitivo de crianças e/ou adolescentes;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36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39647" y="2268394"/>
            <a:ext cx="843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93733" y="2422345"/>
            <a:ext cx="73626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Desafios do Serviço de Família Acolhedora</a:t>
            </a: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: </a:t>
            </a:r>
          </a:p>
          <a:p>
            <a:endParaRPr lang="pt-BR" sz="1600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Previsão em lei municipal do SAF;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Priorizar o Acolhimento Familiar ao Institucional;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Prioridade na expedição de Guia de Acolhimento pelo Poder Judiciário;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Equipe Interdisciplinar exclusiva da Vara da Infância e Juventude;</a:t>
            </a:r>
          </a:p>
          <a:p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Acompanhamento da família de origem ou extensa pela Equipe Técnica e pela rede </a:t>
            </a:r>
            <a:r>
              <a:rPr lang="pt-BR" sz="1600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socoassistencial</a:t>
            </a: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do município;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Reavaliação do Acolhimento no período máximo de 03 (três) meses;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Acesso e movimentação do Cadastro de Adoção. </a:t>
            </a:r>
            <a:endParaRPr lang="pt-BR" sz="1600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671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CONCLUSÃO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39647" y="2268394"/>
            <a:ext cx="843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7" name="Subtítulo 2"/>
          <p:cNvSpPr txBox="1">
            <a:spLocks/>
          </p:cNvSpPr>
          <p:nvPr/>
        </p:nvSpPr>
        <p:spPr>
          <a:xfrm>
            <a:off x="614980" y="2256639"/>
            <a:ext cx="7858856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741073" y="2339926"/>
            <a:ext cx="7642832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Regra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: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Convivência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Familiar e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comunitária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algn="ctr"/>
            <a:endParaRPr lang="en-US" sz="18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algn="ctr"/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é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medida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Provisória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Excepcional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algn="ctr"/>
            <a:endParaRPr lang="en-US" sz="18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algn="ctr"/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Priorizar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o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Familiar;</a:t>
            </a:r>
          </a:p>
          <a:p>
            <a:pPr algn="ctr"/>
            <a:endParaRPr lang="en-US" sz="18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algn="ctr"/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Brevidade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nos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relatórios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para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desacolhimento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algn="ctr"/>
            <a:endParaRPr lang="en-US" sz="1800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algn="ctr"/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Cautela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na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reintegração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familiar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ou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família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substituta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para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não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haver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regresso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ao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800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. </a:t>
            </a:r>
          </a:p>
          <a:p>
            <a:pPr algn="ctr"/>
            <a:endParaRPr lang="en-US" dirty="0" smtClean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7139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endParaRPr lang="pt-BR" sz="2800" b="1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5616" y="2013899"/>
            <a:ext cx="8085224" cy="4176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8662" lvl="1" indent="-285750" defTabSz="914400">
              <a:buFont typeface="Arial"/>
              <a:buChar char="•"/>
            </a:pPr>
            <a:endParaRPr lang="en-US" sz="1400" b="1" kern="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72480" y="2286628"/>
            <a:ext cx="7704000" cy="44644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5639" y="1944689"/>
            <a:ext cx="7858856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472480" y="2286628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16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160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1" name="CustomShape 3"/>
          <p:cNvSpPr/>
          <p:nvPr/>
        </p:nvSpPr>
        <p:spPr>
          <a:xfrm>
            <a:off x="504662" y="2372774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2" name="CustomShape 3"/>
          <p:cNvSpPr/>
          <p:nvPr/>
        </p:nvSpPr>
        <p:spPr>
          <a:xfrm>
            <a:off x="399976" y="2268394"/>
            <a:ext cx="8232396" cy="24464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indent="180975" algn="just">
              <a:buFont typeface="Arial" panose="020B0604020202020204" pitchFamily="34" charset="0"/>
              <a:buChar char="•"/>
            </a:pPr>
            <a:endParaRPr lang="pt-BR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3" name="CustomShape 3"/>
          <p:cNvSpPr/>
          <p:nvPr/>
        </p:nvSpPr>
        <p:spPr>
          <a:xfrm>
            <a:off x="672944" y="2455430"/>
            <a:ext cx="7704000" cy="278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39647" y="2268394"/>
            <a:ext cx="843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7" name="Subtítulo 2"/>
          <p:cNvSpPr txBox="1">
            <a:spLocks/>
          </p:cNvSpPr>
          <p:nvPr/>
        </p:nvSpPr>
        <p:spPr>
          <a:xfrm>
            <a:off x="614980" y="2256639"/>
            <a:ext cx="7858856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6" name="CustomShape 2"/>
          <p:cNvSpPr/>
          <p:nvPr/>
        </p:nvSpPr>
        <p:spPr>
          <a:xfrm>
            <a:off x="1576714" y="2000333"/>
            <a:ext cx="5770440" cy="181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800" b="1" strike="noStrike" spc="-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DejaVu Sans"/>
              </a:rPr>
              <a:t>Ligia Valente do Couto de Andrade Ferreira</a:t>
            </a:r>
            <a:endParaRPr lang="pt-BR" sz="2800" b="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100000"/>
              </a:lnSpc>
              <a:spcAft>
                <a:spcPts val="601"/>
              </a:spcAft>
            </a:pPr>
            <a:r>
              <a:rPr lang="pt-BR" sz="2800" b="0" strike="noStrike" spc="-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DejaVu Sans"/>
              </a:rPr>
              <a:t>10ª Promotoria </a:t>
            </a:r>
            <a:r>
              <a:rPr lang="pt-BR" sz="2800" b="0" strike="noStrike" spc="-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DejaVu Sans"/>
              </a:rPr>
              <a:t>de </a:t>
            </a:r>
            <a:r>
              <a:rPr lang="pt-BR" sz="2800" b="0" strike="noStrike" spc="-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DejaVu Sans"/>
              </a:rPr>
              <a:t>Justiça da Infância e Juventude de Marabá</a:t>
            </a:r>
            <a:endParaRPr lang="pt-BR" sz="2800" b="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8" name="CustomShape 1"/>
          <p:cNvSpPr/>
          <p:nvPr/>
        </p:nvSpPr>
        <p:spPr>
          <a:xfrm>
            <a:off x="2555640" y="4005064"/>
            <a:ext cx="4319640" cy="13681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6000" b="1" strike="noStrike" spc="-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DejaVu Sans"/>
              </a:rPr>
              <a:t>Obrigada</a:t>
            </a:r>
            <a:r>
              <a:rPr lang="pt-BR" sz="7000" b="1" strike="noStrike" spc="-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DejaVu Sans"/>
              </a:rPr>
              <a:t>!</a:t>
            </a:r>
            <a:endParaRPr lang="pt-BR" sz="7000" b="0" strike="noStrike" spc="-1" dirty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08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 additive="repl"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48366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8D1515"/>
                </a:solidFill>
                <a:latin typeface="Cambria"/>
                <a:cs typeface="Cambria"/>
              </a:rPr>
              <a:t/>
            </a:r>
            <a:br>
              <a:rPr lang="en-US" sz="2800" dirty="0" smtClean="0">
                <a:solidFill>
                  <a:srgbClr val="8D1515"/>
                </a:solidFill>
                <a:latin typeface="Cambria"/>
                <a:cs typeface="Cambria"/>
              </a:rPr>
            </a:br>
            <a:r>
              <a:rPr lang="en-US" sz="2800" dirty="0">
                <a:solidFill>
                  <a:srgbClr val="8D1515"/>
                </a:solidFill>
                <a:latin typeface="Cambria"/>
                <a:cs typeface="Cambria"/>
              </a:rPr>
              <a:t/>
            </a:r>
            <a:br>
              <a:rPr lang="en-US" sz="2800" dirty="0">
                <a:solidFill>
                  <a:srgbClr val="8D1515"/>
                </a:solidFill>
                <a:latin typeface="Cambria"/>
                <a:cs typeface="Cambria"/>
              </a:rPr>
            </a:b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Primeira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2800" b="1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Infância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x-none" sz="2800" b="1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 Acolhimento Familiar</a:t>
            </a:r>
            <a:endParaRPr lang="pt-B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2037291"/>
            <a:ext cx="7886700" cy="4351338"/>
          </a:xfrm>
        </p:spPr>
        <p:txBody>
          <a:bodyPr>
            <a:normAutofit/>
          </a:bodyPr>
          <a:lstStyle/>
          <a:p>
            <a:pPr marL="441325" lvl="1" indent="1588" algn="just"/>
            <a:r>
              <a:rPr lang="pt-BR" sz="1900" spc="-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    </a:t>
            </a:r>
            <a:r>
              <a:rPr lang="pt-BR" sz="19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O </a:t>
            </a:r>
            <a:r>
              <a:rPr lang="pt-BR" sz="19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Marco Legal da Primeira Infância possui diversas diretrizes, tendo como principais as seguintes: </a:t>
            </a:r>
          </a:p>
          <a:p>
            <a:pPr marL="742950" lvl="1" indent="-300038" algn="just"/>
            <a:r>
              <a:rPr lang="pt-BR" sz="19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O </a:t>
            </a:r>
            <a:r>
              <a:rPr lang="pt-BR" sz="19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atendimento domiciliar para gestantes;</a:t>
            </a:r>
          </a:p>
          <a:p>
            <a:pPr marL="742950" lvl="1" indent="-300038" algn="just"/>
            <a:r>
              <a:rPr lang="pt-BR" sz="19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 qualificação dos profissionais que atuam nos diferentes ambientes de execução das políticas públicas; </a:t>
            </a:r>
          </a:p>
          <a:p>
            <a:pPr marL="742950" lvl="1" indent="-300038" algn="just"/>
            <a:r>
              <a:rPr lang="pt-BR" sz="19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 criação de espaços lúdicos que propiciem o bem-estar, o brincar e o exercício da criatividade em locais públicos e privados onde haja circulação de crianças; </a:t>
            </a:r>
          </a:p>
          <a:p>
            <a:pPr marL="742950" lvl="1" indent="-300038" algn="just"/>
            <a:r>
              <a:rPr lang="pt-BR" sz="19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Ampliação da duração da </a:t>
            </a:r>
            <a:r>
              <a:rPr lang="pt-BR" sz="1900" spc="-1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licença-paternidade</a:t>
            </a:r>
            <a:r>
              <a:rPr lang="pt-BR" sz="19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para 20 (vinte) dias; </a:t>
            </a:r>
          </a:p>
          <a:p>
            <a:pPr marL="742950" lvl="1" indent="-300038" algn="just"/>
            <a:r>
              <a:rPr lang="pt-BR" sz="1900" b="1" u="sng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 implementação de serviços de acolhimento em família acolhedora como política pública.</a:t>
            </a:r>
            <a:endParaRPr lang="pt-BR" sz="1900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8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 descr="Mapa Pará -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8818" y="2643646"/>
            <a:ext cx="6090558" cy="414161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FAMILIA </a:t>
            </a:r>
            <a:r>
              <a:rPr lang="pt-BR" sz="2800" b="1" spc="-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</a:rPr>
              <a:t>ACOLHEDORA NO ESTADO DO PARÁ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589809"/>
            <a:ext cx="7886700" cy="4587154"/>
          </a:xfrm>
        </p:spPr>
        <p:txBody>
          <a:bodyPr/>
          <a:lstStyle/>
          <a:p>
            <a:pPr algn="just"/>
            <a: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O Estado do Pará possui 144 municípios, dentre os quais apenas </a:t>
            </a:r>
            <a:r>
              <a:rPr lang="pt-BR" sz="20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06 </a:t>
            </a:r>
            <a: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(cinco) possuem  serviço de Acolhimento Familiar, quais sejam: Marabá, Bom Jesus do Tocantins, Santarém, </a:t>
            </a:r>
            <a:r>
              <a:rPr lang="pt-BR" sz="20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Igarapé-Açu, </a:t>
            </a:r>
            <a:r>
              <a:rPr lang="pt-BR" sz="2000" spc="-1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Capitão </a:t>
            </a:r>
            <a:r>
              <a:rPr lang="pt-BR" sz="20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Poço e Óbidos.</a:t>
            </a:r>
            <a:endParaRPr lang="pt-BR" sz="2000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endParaRPr lang="pt-BR" dirty="0"/>
          </a:p>
        </p:txBody>
      </p:sp>
      <p:cxnSp>
        <p:nvCxnSpPr>
          <p:cNvPr id="5" name="Conector de seta reta 6"/>
          <p:cNvCxnSpPr/>
          <p:nvPr/>
        </p:nvCxnSpPr>
        <p:spPr>
          <a:xfrm flipV="1">
            <a:off x="7227664" y="3627926"/>
            <a:ext cx="648072" cy="72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7"/>
          <p:cNvSpPr txBox="1"/>
          <p:nvPr/>
        </p:nvSpPr>
        <p:spPr>
          <a:xfrm>
            <a:off x="7875736" y="3361380"/>
            <a:ext cx="1264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err="1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Igarapé-Açu</a:t>
            </a:r>
            <a:endParaRPr lang="pt-BR" sz="1600" u="sng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cxnSp>
        <p:nvCxnSpPr>
          <p:cNvPr id="7" name="Conector de seta reta 13"/>
          <p:cNvCxnSpPr/>
          <p:nvPr/>
        </p:nvCxnSpPr>
        <p:spPr>
          <a:xfrm>
            <a:off x="7276183" y="3728434"/>
            <a:ext cx="936104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10"/>
          <p:cNvSpPr txBox="1"/>
          <p:nvPr/>
        </p:nvSpPr>
        <p:spPr>
          <a:xfrm>
            <a:off x="8161022" y="3834870"/>
            <a:ext cx="931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Capitão Poço</a:t>
            </a:r>
            <a:endParaRPr lang="pt-BR" sz="1600" u="sng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cxnSp>
        <p:nvCxnSpPr>
          <p:cNvPr id="9" name="Conector de seta reta 18"/>
          <p:cNvCxnSpPr/>
          <p:nvPr/>
        </p:nvCxnSpPr>
        <p:spPr>
          <a:xfrm flipV="1">
            <a:off x="6250857" y="4866440"/>
            <a:ext cx="1656184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21"/>
          <p:cNvSpPr txBox="1"/>
          <p:nvPr/>
        </p:nvSpPr>
        <p:spPr>
          <a:xfrm>
            <a:off x="7875736" y="4501888"/>
            <a:ext cx="10910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u="sng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Bom Jesus do Tocantins</a:t>
            </a:r>
            <a:endParaRPr lang="pt-BR" sz="1400" u="sng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cxnSp>
        <p:nvCxnSpPr>
          <p:cNvPr id="11" name="Conector de seta reta 33"/>
          <p:cNvCxnSpPr/>
          <p:nvPr/>
        </p:nvCxnSpPr>
        <p:spPr>
          <a:xfrm>
            <a:off x="6327564" y="5053027"/>
            <a:ext cx="1800200" cy="6733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24"/>
          <p:cNvSpPr txBox="1"/>
          <p:nvPr/>
        </p:nvSpPr>
        <p:spPr>
          <a:xfrm>
            <a:off x="8099615" y="5556697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u="sng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Marabá</a:t>
            </a:r>
            <a:endParaRPr lang="pt-BR" sz="1600" u="sng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cxnSp>
        <p:nvCxnSpPr>
          <p:cNvPr id="13" name="Conector de seta reta 26"/>
          <p:cNvCxnSpPr/>
          <p:nvPr/>
        </p:nvCxnSpPr>
        <p:spPr>
          <a:xfrm flipH="1">
            <a:off x="1412115" y="4019278"/>
            <a:ext cx="2520280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27"/>
          <p:cNvSpPr txBox="1"/>
          <p:nvPr/>
        </p:nvSpPr>
        <p:spPr>
          <a:xfrm>
            <a:off x="465042" y="484117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u="sng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Santarém</a:t>
            </a:r>
            <a:endParaRPr lang="pt-BR" sz="1600" u="sng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5" name="Fluxograma: Processo 28"/>
          <p:cNvSpPr/>
          <p:nvPr/>
        </p:nvSpPr>
        <p:spPr>
          <a:xfrm>
            <a:off x="366826" y="3361380"/>
            <a:ext cx="360040" cy="216024"/>
          </a:xfrm>
          <a:prstGeom prst="flowChartProces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29"/>
          <p:cNvSpPr txBox="1"/>
          <p:nvPr/>
        </p:nvSpPr>
        <p:spPr>
          <a:xfrm>
            <a:off x="758786" y="3233043"/>
            <a:ext cx="1008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Com Família Acolhedora</a:t>
            </a:r>
            <a:endParaRPr lang="pt-BR" sz="1100" b="1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7" name="Retângulo 30"/>
          <p:cNvSpPr/>
          <p:nvPr/>
        </p:nvSpPr>
        <p:spPr>
          <a:xfrm>
            <a:off x="366826" y="3768532"/>
            <a:ext cx="360040" cy="2074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CaixaDeTexto 31"/>
          <p:cNvSpPr txBox="1"/>
          <p:nvPr/>
        </p:nvSpPr>
        <p:spPr>
          <a:xfrm>
            <a:off x="810998" y="3641436"/>
            <a:ext cx="1038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Sem Família Acolhedora</a:t>
            </a:r>
            <a:endParaRPr lang="pt-BR" sz="1200" b="1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cxnSp>
        <p:nvCxnSpPr>
          <p:cNvPr id="21" name="Conector de seta reta 20"/>
          <p:cNvCxnSpPr/>
          <p:nvPr/>
        </p:nvCxnSpPr>
        <p:spPr>
          <a:xfrm flipH="1">
            <a:off x="1619794" y="3605348"/>
            <a:ext cx="770709" cy="7576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862150" y="4297680"/>
            <a:ext cx="13846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u="sng" dirty="0" err="1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Óbidos</a:t>
            </a:r>
            <a:endParaRPr lang="pt-BR" sz="1600" u="sng" dirty="0">
              <a:solidFill>
                <a:schemeClr val="accent3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8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/>
            </a:r>
            <a:b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/>
            </a:r>
            <a:b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de </a:t>
            </a:r>
            <a:r>
              <a:rPr lang="en-US" sz="2800" b="1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Familiar </a:t>
            </a:r>
            <a:r>
              <a:rPr lang="en-US" sz="2800" b="1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em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2800" b="1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Marabá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/PA</a:t>
            </a:r>
            <a:endParaRPr lang="pt-B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85750" indent="-285750" algn="just">
              <a:buFontTx/>
              <a:buChar char="•"/>
            </a:pP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Município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Marabá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fica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localizado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no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Sudeste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do Estado do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Pará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conta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com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população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estimada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em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2019, de  279.349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habitantes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*;</a:t>
            </a:r>
          </a:p>
          <a:p>
            <a:pPr marL="285750" indent="-285750" algn="just">
              <a:buFontTx/>
              <a:buChar char="•"/>
            </a:pPr>
            <a:endParaRPr lang="en-US" dirty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marL="285750" indent="-285750" algn="just">
              <a:buFontTx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É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município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com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exploração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mineradoras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com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grande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entrada 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saída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pessoas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apresentando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elevado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índice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vulnerabilidades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sociais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marL="0" indent="0" algn="just">
              <a:buNone/>
            </a:pPr>
            <a:endParaRPr lang="en-US" dirty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marL="285750" indent="-285750" algn="just">
              <a:buFontTx/>
              <a:buChar char="•"/>
            </a:pP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Até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2017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contava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apenas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com 01 (um)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institucional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01 (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uma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) casa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passagem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.</a:t>
            </a:r>
          </a:p>
          <a:p>
            <a:pPr marL="285750" indent="-285750" algn="just">
              <a:buFontTx/>
              <a:buChar char="•"/>
            </a:pPr>
            <a:endParaRPr lang="en-US" dirty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marL="285750" indent="-285750" algn="just">
              <a:buFontTx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criação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implementação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do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familiar no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município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Marabá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se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deu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por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inciativa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do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Ministéro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Público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local, que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dispôs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sobre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criação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implementação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desta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modalidade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como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meta no Plano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Atuação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da 10a PJIJ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Marabá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;</a:t>
            </a:r>
          </a:p>
          <a:p>
            <a:pPr marL="285750" indent="-285750" algn="just">
              <a:buFontTx/>
              <a:buChar char="•"/>
            </a:pPr>
            <a:endParaRPr lang="en-US" dirty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marL="285750" indent="-285750" algn="just">
              <a:buFontTx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O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Familiar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foi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criado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em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2017, com a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publicação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da lei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17.809/2017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em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novembro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/2017.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  <a:p>
            <a:pPr marL="0" indent="0" algn="r">
              <a:buNone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                                                                                                                                     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* 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fonte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IBGE: www.cidades.ibge.gov.br</a:t>
            </a:r>
          </a:p>
          <a:p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56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  <a:t/>
            </a:r>
            <a:b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  <a:t/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Fluxo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de </a:t>
            </a:r>
            <a:r>
              <a:rPr lang="en-US" sz="2800" b="1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Criação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2800" b="1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2800" b="1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Familiar - SAF</a:t>
            </a:r>
            <a:endParaRPr lang="pt-BR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Diagram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168180"/>
              </p:ext>
            </p:extLst>
          </p:nvPr>
        </p:nvGraphicFramePr>
        <p:xfrm>
          <a:off x="628650" y="425725"/>
          <a:ext cx="7886700" cy="395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9"/>
          <p:cNvGraphicFramePr/>
          <p:nvPr>
            <p:extLst>
              <p:ext uri="{D42A27DB-BD31-4B8C-83A1-F6EECF244321}">
                <p14:modId xmlns:p14="http://schemas.microsoft.com/office/powerpoint/2010/main" val="810946475"/>
              </p:ext>
            </p:extLst>
          </p:nvPr>
        </p:nvGraphicFramePr>
        <p:xfrm>
          <a:off x="628650" y="2915073"/>
          <a:ext cx="770485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10"/>
          <p:cNvGraphicFramePr/>
          <p:nvPr>
            <p:extLst>
              <p:ext uri="{D42A27DB-BD31-4B8C-83A1-F6EECF244321}">
                <p14:modId xmlns:p14="http://schemas.microsoft.com/office/powerpoint/2010/main" val="2079338441"/>
              </p:ext>
            </p:extLst>
          </p:nvPr>
        </p:nvGraphicFramePr>
        <p:xfrm>
          <a:off x="628650" y="4103324"/>
          <a:ext cx="7632848" cy="1332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0" name="Diagram 11"/>
          <p:cNvGraphicFramePr/>
          <p:nvPr>
            <p:extLst>
              <p:ext uri="{D42A27DB-BD31-4B8C-83A1-F6EECF244321}">
                <p14:modId xmlns:p14="http://schemas.microsoft.com/office/powerpoint/2010/main" val="1129545452"/>
              </p:ext>
            </p:extLst>
          </p:nvPr>
        </p:nvGraphicFramePr>
        <p:xfrm>
          <a:off x="684356" y="5390091"/>
          <a:ext cx="7521435" cy="1233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405532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/>
            </a:r>
            <a:b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</a:br>
            <a:r>
              <a:rPr lang="en-US" sz="3100" b="1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Fluxo</a:t>
            </a:r>
            <a:r>
              <a:rPr lang="en-US" sz="3100" b="1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3100" b="1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do </a:t>
            </a:r>
            <a:r>
              <a:rPr lang="en-US" sz="3100" b="1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Serviço</a:t>
            </a:r>
            <a:r>
              <a:rPr lang="en-US" sz="3100" b="1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3100" b="1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3100" b="1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Familiar - SAF</a:t>
            </a:r>
            <a:endParaRPr lang="pt-BR" sz="31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Diagram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551540"/>
              </p:ext>
            </p:extLst>
          </p:nvPr>
        </p:nvGraphicFramePr>
        <p:xfrm>
          <a:off x="628650" y="1027907"/>
          <a:ext cx="8007350" cy="2983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4"/>
          <p:cNvGraphicFramePr/>
          <p:nvPr>
            <p:extLst>
              <p:ext uri="{D42A27DB-BD31-4B8C-83A1-F6EECF244321}">
                <p14:modId xmlns:p14="http://schemas.microsoft.com/office/powerpoint/2010/main" val="2134570857"/>
              </p:ext>
            </p:extLst>
          </p:nvPr>
        </p:nvGraphicFramePr>
        <p:xfrm>
          <a:off x="1515532" y="3183466"/>
          <a:ext cx="5946221" cy="2616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6"/>
          <p:cNvSpPr txBox="1"/>
          <p:nvPr/>
        </p:nvSpPr>
        <p:spPr>
          <a:xfrm>
            <a:off x="270933" y="5901267"/>
            <a:ext cx="836506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b="1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P.S.</a:t>
            </a:r>
            <a:r>
              <a:rPr lang="en-US" sz="1300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Havendo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excepcional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de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urgência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, a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criança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e/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ou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adolescente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serão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encaminhados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ao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institucional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com o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fim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verificar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a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possibilidade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de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inserção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em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acolhimento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familiar e se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há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família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acolhedora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para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receber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o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perfil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300" u="sng" dirty="0" err="1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acolhido</a:t>
            </a:r>
            <a:r>
              <a:rPr lang="en-US" sz="1300" u="sng" dirty="0" smtClean="0">
                <a:solidFill>
                  <a:schemeClr val="accent3">
                    <a:lumMod val="50000"/>
                  </a:schemeClr>
                </a:solidFill>
                <a:latin typeface="Cambria"/>
                <a:cs typeface="Cambria"/>
              </a:rPr>
              <a:t>.</a:t>
            </a:r>
            <a:endParaRPr lang="en-US" sz="1300" u="sng" dirty="0">
              <a:solidFill>
                <a:schemeClr val="accent3">
                  <a:lumMod val="50000"/>
                </a:schemeClr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2618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742950" lvl="1" indent="-300038" algn="just">
              <a:buFont typeface="Arial" panose="020B0604020202020204" pitchFamily="34" charset="0"/>
              <a:buChar char="•"/>
            </a:pPr>
            <a:r>
              <a:rPr lang="pt-BR" sz="1800" b="1" u="sng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Iniciativa:</a:t>
            </a:r>
          </a:p>
          <a:p>
            <a:pPr marL="742950" lvl="1" indent="-300038" algn="just">
              <a:buFont typeface="Arial" panose="020B0604020202020204" pitchFamily="34" charset="0"/>
              <a:buChar char="•"/>
            </a:pPr>
            <a:endParaRPr lang="pt-BR" sz="1800" b="1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785812" lvl="1" indent="-342900" algn="just">
              <a:buFont typeface="+mj-lt"/>
              <a:buAutoNum type="arabicPeriod"/>
            </a:pPr>
            <a:r>
              <a:rPr lang="pt-BR" sz="18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Poder Executivo (Secretaria de Assistência Social);</a:t>
            </a:r>
          </a:p>
          <a:p>
            <a:pPr marL="785812" lvl="1" indent="-342900" algn="just">
              <a:buFont typeface="+mj-lt"/>
              <a:buAutoNum type="arabicPeriod"/>
            </a:pPr>
            <a:r>
              <a:rPr lang="pt-BR" sz="18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CMDCA </a:t>
            </a:r>
            <a:r>
              <a:rPr lang="mr-IN" sz="18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–</a:t>
            </a:r>
            <a:r>
              <a:rPr lang="pt-BR" sz="18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Conselho Municipal dos Direitos da Criança e do Adolescente;</a:t>
            </a:r>
          </a:p>
          <a:p>
            <a:pPr marL="785812" lvl="1" indent="-342900" algn="just">
              <a:buFont typeface="+mj-lt"/>
              <a:buAutoNum type="arabicPeriod"/>
            </a:pPr>
            <a:r>
              <a:rPr lang="pt-BR" sz="18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Ministério Público;</a:t>
            </a:r>
          </a:p>
          <a:p>
            <a:pPr marL="785812" lvl="1" indent="-342900" algn="just">
              <a:buFont typeface="+mj-lt"/>
              <a:buAutoNum type="arabicPeriod"/>
            </a:pPr>
            <a:r>
              <a:rPr lang="pt-BR" sz="18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Vara da Infância e Juventude.</a:t>
            </a:r>
          </a:p>
          <a:p>
            <a:pPr marL="785812" lvl="1" indent="-342900" algn="just">
              <a:buFont typeface="+mj-lt"/>
              <a:buAutoNum type="arabicPeriod"/>
            </a:pPr>
            <a:endParaRPr lang="pt-BR" sz="1800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449263" lvl="1" indent="0" algn="just">
              <a:buNone/>
            </a:pPr>
            <a:r>
              <a:rPr lang="pt-BR" sz="18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Em Marabá, a implementação do Serviço de Acolhimento Familiar foi objeto do Plano de Atuação da 10ª Promotoria de Justiça da </a:t>
            </a:r>
            <a:r>
              <a:rPr lang="pt-BR" sz="1800" spc="-1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Iinfância</a:t>
            </a:r>
            <a:r>
              <a:rPr lang="pt-BR" sz="180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e Juventude. </a:t>
            </a:r>
          </a:p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624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611717" y="619126"/>
            <a:ext cx="7886700" cy="13255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pt-BR" sz="2800" b="1" spc="-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t-BR" sz="2800" b="1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Implementação do Serviço de Acolhimento Familiar no Município de Marabá  </a:t>
            </a:r>
            <a:endParaRPr lang="pt-BR" sz="2800" b="1" spc="-1" dirty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CustomShape 3"/>
          <p:cNvSpPr>
            <a:spLocks noGrp="1"/>
          </p:cNvSpPr>
          <p:nvPr>
            <p:ph idx="1"/>
          </p:nvPr>
        </p:nvSpPr>
        <p:spPr>
          <a:xfrm>
            <a:off x="518584" y="2113491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14312" lvl="1" indent="0" algn="just">
              <a:buNone/>
            </a:pPr>
            <a:endParaRPr lang="pt-BR" sz="1800" spc="-1" dirty="0" smtClean="0">
              <a:solidFill>
                <a:schemeClr val="accent3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42912" lvl="1" algn="just"/>
            <a:endParaRPr lang="pt-BR" sz="2000" spc="-1" dirty="0" smtClean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</a:pPr>
            <a:endParaRPr lang="pt-BR" sz="2000" strike="noStrike" spc="-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99976" y="2113491"/>
            <a:ext cx="7930864" cy="397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42912" lvl="1" algn="just" defTabSz="914400"/>
            <a:endParaRPr lang="pt-BR" kern="0" spc="-1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728662" lvl="1" indent="-285750" algn="just" defTabSz="914400">
              <a:buFont typeface="Arial"/>
              <a:buChar char="•"/>
            </a:pPr>
            <a:r>
              <a:rPr lang="pt-BR" sz="1900" b="1" u="sng" kern="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Atividades:</a:t>
            </a:r>
          </a:p>
          <a:p>
            <a:pPr marL="742950" lvl="1" indent="-300038" algn="just" defTabSz="914400">
              <a:buFont typeface="Arial" panose="020B0604020202020204" pitchFamily="34" charset="0"/>
              <a:buChar char="•"/>
            </a:pPr>
            <a:endParaRPr lang="pt-BR" sz="1900" kern="0" spc="-1" dirty="0" smtClean="0">
              <a:solidFill>
                <a:schemeClr val="accent3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785812" lvl="1" indent="-342900" algn="just" defTabSz="914400">
              <a:buFont typeface="+mj-lt"/>
              <a:buAutoNum type="arabicPeriod"/>
            </a:pPr>
            <a:r>
              <a:rPr lang="pt-BR" sz="1900" kern="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Sensibilização do gestor municipal sobre a importância do SAF no município (custo benefício);</a:t>
            </a:r>
          </a:p>
          <a:p>
            <a:pPr marL="785812" lvl="1" indent="-342900" algn="just" defTabSz="914400">
              <a:buFont typeface="+mj-lt"/>
              <a:buAutoNum type="arabicPeriod"/>
            </a:pPr>
            <a:r>
              <a:rPr lang="pt-BR" sz="1900" kern="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Reuniões com a rede </a:t>
            </a:r>
            <a:r>
              <a:rPr lang="pt-BR" sz="1900" kern="0" spc="-1" dirty="0" err="1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socioassistencial</a:t>
            </a:r>
            <a:r>
              <a:rPr lang="pt-BR" sz="1900" kern="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 do município para compreender a demanda protetiva do município;</a:t>
            </a:r>
          </a:p>
          <a:p>
            <a:pPr marL="785812" lvl="1" indent="-342900" algn="just" defTabSz="914400">
              <a:buFont typeface="+mj-lt"/>
              <a:buAutoNum type="arabicPeriod"/>
            </a:pPr>
            <a:r>
              <a:rPr lang="pt-BR" sz="1900" kern="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Reuniões integradas com Chefe do Poder Executivo local; Secretaria de Assistência Social, Proteção e Assuntos Comunitários – SEASPAC; Controladoria Geral do Município – COGEN (previsão orçamentária); Coordenação do Espaço de Acolhimento Provisório e Institucional e Juiz da Vara da Infância e Juventude; </a:t>
            </a:r>
          </a:p>
          <a:p>
            <a:pPr marL="785812" lvl="1" indent="-342900" algn="just" defTabSz="914400">
              <a:buFont typeface="+mj-lt"/>
              <a:buAutoNum type="arabicPeriod"/>
            </a:pPr>
            <a:r>
              <a:rPr lang="pt-BR" sz="1900" kern="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Reuniões com a Procuradoria Geral do Município para elaborar projeto de lei com previsão do serviço de acolhimento familiar;</a:t>
            </a:r>
          </a:p>
          <a:p>
            <a:pPr marL="785812" lvl="1" indent="-342900" algn="just" defTabSz="914400">
              <a:buFont typeface="+mj-lt"/>
              <a:buAutoNum type="arabicPeriod"/>
            </a:pPr>
            <a:r>
              <a:rPr lang="pt-BR" sz="1900" kern="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Encaminhamento e aprovação do projeto de lei na Câmara municipal;</a:t>
            </a:r>
          </a:p>
          <a:p>
            <a:pPr marL="785812" lvl="1" indent="-342900" algn="just" defTabSz="914400">
              <a:buFont typeface="+mj-lt"/>
              <a:buAutoNum type="arabicPeriod"/>
            </a:pPr>
            <a:r>
              <a:rPr lang="pt-BR" sz="1900" kern="0" spc="-1" dirty="0" smtClean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</a:rPr>
              <a:t>Promulgação da Lei Municipal nº 17.809/17, com vigência após publicação, a partir de 21.11.2017;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90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1993</Words>
  <Application>Microsoft Office PowerPoint</Application>
  <PresentationFormat>Apresentação na tela (4:3)</PresentationFormat>
  <Paragraphs>300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Cambria</vt:lpstr>
      <vt:lpstr>DejaVu Sans</vt:lpstr>
      <vt:lpstr>Mangal</vt:lpstr>
      <vt:lpstr>Tema do Office</vt:lpstr>
      <vt:lpstr>PACTO NACIONAL PELA PRIMEIRA INFÂNCIA - Região Norte  “Implantação do Serviço de Acolhimento Familiar em Marabá: Avanços e Desafios”   10ª Promotoria da Infância e Juventude de Marabá Promotora de Justiça: Ligia valente do Couto de Andrade Ferreira  Manaus/AM, 20 de Setembro de 2019. </vt:lpstr>
      <vt:lpstr>    Marco Legal Primeira Infância (Lei 13.257/2016) </vt:lpstr>
      <vt:lpstr>  Primeira Infância e Acolhimento Familiar</vt:lpstr>
      <vt:lpstr>  FAMILIA ACOLHEDORA NO ESTADO DO PARÁ </vt:lpstr>
      <vt:lpstr>  Serviço de Acolhimento Familiar em Marabá/PA</vt:lpstr>
      <vt:lpstr>  Fluxo de Criação de Serviço de Acolhimento Familiar - SAF</vt:lpstr>
      <vt:lpstr> Fluxo do Serviço de Acolhimento Familiar - SAF</vt:lpstr>
      <vt:lpstr>  Implementação do Serviço de Acolhimento Familiar no Município de Marabá  </vt:lpstr>
      <vt:lpstr>  Implementação do Serviço de Acolhimento Familiar no Município de Marabá  </vt:lpstr>
      <vt:lpstr>  Implementação do Serviço de Acolhimento Familiar no Município de Marabá  </vt:lpstr>
      <vt:lpstr>  Implementação do Serviço de Acolhimento Familiar no Município de Marabá  </vt:lpstr>
      <vt:lpstr>  Implementação do Serviço de Acolhimento Familiar no Município de Marabá  </vt:lpstr>
      <vt:lpstr>  Implementação do Serviço de Acolhimento Familiar no Município de Marabá  </vt:lpstr>
      <vt:lpstr>  Implementação do Serviço de Acolhimento Familiar no Município de Marabá  </vt:lpstr>
      <vt:lpstr>  Implementação do Serviço de Acolhimento Familiar no Município de Marabá  </vt:lpstr>
      <vt:lpstr>  Implementação do Serviço de Acolhimento Familiar no Município de Marabá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Implementação do Serviço de Acolhimento Familiar no Município de Marabá  </vt:lpstr>
      <vt:lpstr>  Implementação do Serviço de Acolhimento Familiar no Município de Marabá  </vt:lpstr>
      <vt:lpstr>  CONCLUSÃO</vt:lpstr>
      <vt:lpstr>  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Fabiano Rodrigues Gomes</dc:creator>
  <cp:lastModifiedBy>Alessandra Cristina de Jesus Teixeira</cp:lastModifiedBy>
  <cp:revision>29</cp:revision>
  <dcterms:created xsi:type="dcterms:W3CDTF">2019-07-12T21:02:42Z</dcterms:created>
  <dcterms:modified xsi:type="dcterms:W3CDTF">2019-10-03T23:05:53Z</dcterms:modified>
</cp:coreProperties>
</file>