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74" r:id="rId6"/>
    <p:sldId id="275" r:id="rId7"/>
    <p:sldId id="276" r:id="rId8"/>
    <p:sldId id="277" r:id="rId9"/>
    <p:sldId id="286" r:id="rId10"/>
    <p:sldId id="263" r:id="rId11"/>
    <p:sldId id="542" r:id="rId12"/>
    <p:sldId id="544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/>
    <p:restoredTop sz="86418"/>
  </p:normalViewPr>
  <p:slideViewPr>
    <p:cSldViewPr snapToGrid="0" snapToObjects="1">
      <p:cViewPr varScale="1">
        <p:scale>
          <a:sx n="91" d="100"/>
          <a:sy n="91" d="100"/>
        </p:scale>
        <p:origin x="3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C361D-92BE-47FD-B01B-D7E055A63812}" type="doc">
      <dgm:prSet loTypeId="urn:microsoft.com/office/officeart/2005/8/layout/hProcess1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8ED04D5-334A-4705-BDAC-D7B1B1A851FF}">
      <dgm:prSet phldrT="[Texto]"/>
      <dgm:spPr/>
      <dgm:t>
        <a:bodyPr/>
        <a:lstStyle/>
        <a:p>
          <a:r>
            <a:rPr lang="pt-PT" dirty="0"/>
            <a:t>Causas e disparadores da migração no país de origem</a:t>
          </a:r>
        </a:p>
      </dgm:t>
    </dgm:pt>
    <dgm:pt modelId="{3663B986-CE47-4260-B380-3B05BD50D0F0}" type="parTrans" cxnId="{2253A608-6525-404D-B30F-7E8DC461A828}">
      <dgm:prSet/>
      <dgm:spPr/>
      <dgm:t>
        <a:bodyPr/>
        <a:lstStyle/>
        <a:p>
          <a:endParaRPr lang="pt-PT"/>
        </a:p>
      </dgm:t>
    </dgm:pt>
    <dgm:pt modelId="{C2F6B70C-3B24-41ED-A729-EBAF565FC58D}" type="sibTrans" cxnId="{2253A608-6525-404D-B30F-7E8DC461A828}">
      <dgm:prSet/>
      <dgm:spPr/>
      <dgm:t>
        <a:bodyPr/>
        <a:lstStyle/>
        <a:p>
          <a:endParaRPr lang="pt-PT"/>
        </a:p>
      </dgm:t>
    </dgm:pt>
    <dgm:pt modelId="{28A75581-2A32-492F-A256-CA9D763CDF1D}">
      <dgm:prSet phldrT="[Texto]"/>
      <dgm:spPr/>
      <dgm:t>
        <a:bodyPr/>
        <a:lstStyle/>
        <a:p>
          <a:r>
            <a:rPr lang="pt-PT" dirty="0"/>
            <a:t>Identificar fatores de vulnerabilidade</a:t>
          </a:r>
        </a:p>
      </dgm:t>
    </dgm:pt>
    <dgm:pt modelId="{723C5F04-A618-45D1-A4E3-C628D8AF867E}" type="parTrans" cxnId="{3B72B164-EB2E-4B35-BF88-9F75920998FD}">
      <dgm:prSet/>
      <dgm:spPr/>
      <dgm:t>
        <a:bodyPr/>
        <a:lstStyle/>
        <a:p>
          <a:endParaRPr lang="pt-PT"/>
        </a:p>
      </dgm:t>
    </dgm:pt>
    <dgm:pt modelId="{BAB162EF-9692-4523-96D8-E3CBB1C371A4}" type="sibTrans" cxnId="{3B72B164-EB2E-4B35-BF88-9F75920998FD}">
      <dgm:prSet/>
      <dgm:spPr/>
      <dgm:t>
        <a:bodyPr/>
        <a:lstStyle/>
        <a:p>
          <a:endParaRPr lang="pt-PT"/>
        </a:p>
      </dgm:t>
    </dgm:pt>
    <dgm:pt modelId="{D153EC53-2F13-4669-BA73-48793044FB76}">
      <dgm:prSet phldrT="[Texto]"/>
      <dgm:spPr/>
      <dgm:t>
        <a:bodyPr/>
        <a:lstStyle/>
        <a:p>
          <a:r>
            <a:rPr lang="pt-PT" dirty="0"/>
            <a:t>Identificar vítimas de tráfico de pessoas, trauma e exploração</a:t>
          </a:r>
        </a:p>
      </dgm:t>
    </dgm:pt>
    <dgm:pt modelId="{40B091F7-2F74-4A55-9E35-A77A0C6E955C}" type="parTrans" cxnId="{06A2A072-5D8D-419C-8D05-E414B0710FC6}">
      <dgm:prSet/>
      <dgm:spPr/>
      <dgm:t>
        <a:bodyPr/>
        <a:lstStyle/>
        <a:p>
          <a:endParaRPr lang="pt-PT"/>
        </a:p>
      </dgm:t>
    </dgm:pt>
    <dgm:pt modelId="{1A412D59-13FF-44C8-AD68-4FBE6D17C0FA}" type="sibTrans" cxnId="{06A2A072-5D8D-419C-8D05-E414B0710FC6}">
      <dgm:prSet/>
      <dgm:spPr/>
      <dgm:t>
        <a:bodyPr/>
        <a:lstStyle/>
        <a:p>
          <a:endParaRPr lang="pt-PT"/>
        </a:p>
      </dgm:t>
    </dgm:pt>
    <dgm:pt modelId="{06AD8AC3-4658-4ECE-A485-CAA2C05C97EA}">
      <dgm:prSet phldrT="[Texto]"/>
      <dgm:spPr/>
      <dgm:t>
        <a:bodyPr/>
        <a:lstStyle/>
        <a:p>
          <a:r>
            <a:rPr lang="pt-PT" dirty="0"/>
            <a:t>Novos fatores de risco que emergem ao longo do trajeto</a:t>
          </a:r>
        </a:p>
      </dgm:t>
    </dgm:pt>
    <dgm:pt modelId="{6308C1B8-331E-40F5-8635-28B700854C00}" type="parTrans" cxnId="{EC858A0A-0A37-4B77-97A7-A74070AC75D4}">
      <dgm:prSet/>
      <dgm:spPr/>
      <dgm:t>
        <a:bodyPr/>
        <a:lstStyle/>
        <a:p>
          <a:endParaRPr lang="pt-PT"/>
        </a:p>
      </dgm:t>
    </dgm:pt>
    <dgm:pt modelId="{A8FFEED7-2A51-4A6A-A550-F9B35A1D319E}" type="sibTrans" cxnId="{EC858A0A-0A37-4B77-97A7-A74070AC75D4}">
      <dgm:prSet/>
      <dgm:spPr/>
      <dgm:t>
        <a:bodyPr/>
        <a:lstStyle/>
        <a:p>
          <a:endParaRPr lang="pt-PT"/>
        </a:p>
      </dgm:t>
    </dgm:pt>
    <dgm:pt modelId="{7748E423-59E5-46EA-A37C-B3C54229518F}">
      <dgm:prSet phldrT="[Texto]"/>
      <dgm:spPr/>
      <dgm:t>
        <a:bodyPr/>
        <a:lstStyle/>
        <a:p>
          <a:r>
            <a:rPr lang="pt-PT" dirty="0"/>
            <a:t>Combater a discriminação e a xenofobia</a:t>
          </a:r>
        </a:p>
      </dgm:t>
    </dgm:pt>
    <dgm:pt modelId="{135DD332-77DD-4214-B389-5B4AA834B24F}" type="parTrans" cxnId="{E67FB502-4A19-40F5-A52B-15949D519EB6}">
      <dgm:prSet/>
      <dgm:spPr/>
      <dgm:t>
        <a:bodyPr/>
        <a:lstStyle/>
        <a:p>
          <a:endParaRPr lang="pt-PT"/>
        </a:p>
      </dgm:t>
    </dgm:pt>
    <dgm:pt modelId="{F4C65F6D-BD1F-4A9E-A49B-5E5B1B26EE9A}" type="sibTrans" cxnId="{E67FB502-4A19-40F5-A52B-15949D519EB6}">
      <dgm:prSet/>
      <dgm:spPr/>
      <dgm:t>
        <a:bodyPr/>
        <a:lstStyle/>
        <a:p>
          <a:endParaRPr lang="pt-PT"/>
        </a:p>
      </dgm:t>
    </dgm:pt>
    <dgm:pt modelId="{76181C40-016A-496D-90DA-1DEFB09DB438}" type="pres">
      <dgm:prSet presAssocID="{5E7C361D-92BE-47FD-B01B-D7E055A638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86CC36-F6EA-470F-BDB3-6E04B2D2E76A}" type="pres">
      <dgm:prSet presAssocID="{5E7C361D-92BE-47FD-B01B-D7E055A63812}" presName="arrow" presStyleLbl="bgShp" presStyleIdx="0" presStyleCnt="1"/>
      <dgm:spPr/>
    </dgm:pt>
    <dgm:pt modelId="{1040D3C0-75E2-43AE-B9DA-585732DEA2BE}" type="pres">
      <dgm:prSet presAssocID="{5E7C361D-92BE-47FD-B01B-D7E055A63812}" presName="points" presStyleCnt="0"/>
      <dgm:spPr/>
    </dgm:pt>
    <dgm:pt modelId="{11D904AC-427D-4FAD-BDD2-A0E5BC1A04D9}" type="pres">
      <dgm:prSet presAssocID="{B8ED04D5-334A-4705-BDAC-D7B1B1A851FF}" presName="compositeA" presStyleCnt="0"/>
      <dgm:spPr/>
    </dgm:pt>
    <dgm:pt modelId="{F1EFD5A0-4D39-48F4-9C60-83A81C5FBA5B}" type="pres">
      <dgm:prSet presAssocID="{B8ED04D5-334A-4705-BDAC-D7B1B1A851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DD19EA-63FD-4EDA-99D9-EE6FBD76B35A}" type="pres">
      <dgm:prSet presAssocID="{B8ED04D5-334A-4705-BDAC-D7B1B1A851FF}" presName="circleA" presStyleLbl="node1" presStyleIdx="0" presStyleCnt="5"/>
      <dgm:spPr/>
    </dgm:pt>
    <dgm:pt modelId="{B1FDC40C-CED2-48DF-BAEF-A37CD1B9BB43}" type="pres">
      <dgm:prSet presAssocID="{B8ED04D5-334A-4705-BDAC-D7B1B1A851FF}" presName="spaceA" presStyleCnt="0"/>
      <dgm:spPr/>
    </dgm:pt>
    <dgm:pt modelId="{B4F0F8A1-C891-457C-B88D-3E886108A113}" type="pres">
      <dgm:prSet presAssocID="{C2F6B70C-3B24-41ED-A729-EBAF565FC58D}" presName="space" presStyleCnt="0"/>
      <dgm:spPr/>
    </dgm:pt>
    <dgm:pt modelId="{7ACF8346-FD9D-4C54-9A86-339BF25683AB}" type="pres">
      <dgm:prSet presAssocID="{06AD8AC3-4658-4ECE-A485-CAA2C05C97EA}" presName="compositeB" presStyleCnt="0"/>
      <dgm:spPr/>
    </dgm:pt>
    <dgm:pt modelId="{C6C01094-8927-43C8-924E-A0A53A49D2DA}" type="pres">
      <dgm:prSet presAssocID="{06AD8AC3-4658-4ECE-A485-CAA2C05C97EA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ABA6D0-DD3A-4680-B0D9-8EA6F91C8D28}" type="pres">
      <dgm:prSet presAssocID="{06AD8AC3-4658-4ECE-A485-CAA2C05C97EA}" presName="circleB" presStyleLbl="node1" presStyleIdx="1" presStyleCnt="5"/>
      <dgm:spPr/>
    </dgm:pt>
    <dgm:pt modelId="{69A5A407-97CB-479F-AF00-8C5F9D32E0C3}" type="pres">
      <dgm:prSet presAssocID="{06AD8AC3-4658-4ECE-A485-CAA2C05C97EA}" presName="spaceB" presStyleCnt="0"/>
      <dgm:spPr/>
    </dgm:pt>
    <dgm:pt modelId="{2BE0182C-F6E6-4B8A-8C15-8E1A1BBF23E5}" type="pres">
      <dgm:prSet presAssocID="{A8FFEED7-2A51-4A6A-A550-F9B35A1D319E}" presName="space" presStyleCnt="0"/>
      <dgm:spPr/>
    </dgm:pt>
    <dgm:pt modelId="{40414B09-A684-42D0-97BB-46C2C28AD524}" type="pres">
      <dgm:prSet presAssocID="{28A75581-2A32-492F-A256-CA9D763CDF1D}" presName="compositeA" presStyleCnt="0"/>
      <dgm:spPr/>
    </dgm:pt>
    <dgm:pt modelId="{CAC66932-77C3-4580-9E4C-79D437B611DD}" type="pres">
      <dgm:prSet presAssocID="{28A75581-2A32-492F-A256-CA9D763CDF1D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2CD6B7-7AB6-40DD-998D-CF006E50E3D9}" type="pres">
      <dgm:prSet presAssocID="{28A75581-2A32-492F-A256-CA9D763CDF1D}" presName="circleA" presStyleLbl="node1" presStyleIdx="2" presStyleCnt="5"/>
      <dgm:spPr/>
    </dgm:pt>
    <dgm:pt modelId="{7C51D76E-A2D0-4959-A5B7-976B1D26CA28}" type="pres">
      <dgm:prSet presAssocID="{28A75581-2A32-492F-A256-CA9D763CDF1D}" presName="spaceA" presStyleCnt="0"/>
      <dgm:spPr/>
    </dgm:pt>
    <dgm:pt modelId="{3D8B7976-254B-4BC4-9B31-193ECAA5C97F}" type="pres">
      <dgm:prSet presAssocID="{BAB162EF-9692-4523-96D8-E3CBB1C371A4}" presName="space" presStyleCnt="0"/>
      <dgm:spPr/>
    </dgm:pt>
    <dgm:pt modelId="{3084113F-58CD-41BF-92A1-56626EA7DB46}" type="pres">
      <dgm:prSet presAssocID="{D153EC53-2F13-4669-BA73-48793044FB76}" presName="compositeB" presStyleCnt="0"/>
      <dgm:spPr/>
    </dgm:pt>
    <dgm:pt modelId="{9A7759AC-FE09-4413-AB5B-E9C6692ED2B0}" type="pres">
      <dgm:prSet presAssocID="{D153EC53-2F13-4669-BA73-48793044FB7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842748-0245-46EA-A207-00948D780FCB}" type="pres">
      <dgm:prSet presAssocID="{D153EC53-2F13-4669-BA73-48793044FB76}" presName="circleB" presStyleLbl="node1" presStyleIdx="3" presStyleCnt="5"/>
      <dgm:spPr/>
    </dgm:pt>
    <dgm:pt modelId="{FEB191C1-D3BC-4AAE-A9F9-62E28FBB64F6}" type="pres">
      <dgm:prSet presAssocID="{D153EC53-2F13-4669-BA73-48793044FB76}" presName="spaceB" presStyleCnt="0"/>
      <dgm:spPr/>
    </dgm:pt>
    <dgm:pt modelId="{F2515450-5E7F-482A-B06B-1739F530F57C}" type="pres">
      <dgm:prSet presAssocID="{1A412D59-13FF-44C8-AD68-4FBE6D17C0FA}" presName="space" presStyleCnt="0"/>
      <dgm:spPr/>
    </dgm:pt>
    <dgm:pt modelId="{C221A10B-907A-40CA-BFA1-8E817D622BC2}" type="pres">
      <dgm:prSet presAssocID="{7748E423-59E5-46EA-A37C-B3C54229518F}" presName="compositeA" presStyleCnt="0"/>
      <dgm:spPr/>
    </dgm:pt>
    <dgm:pt modelId="{1CC8745B-D312-4CF9-8AC2-00066E7BC56A}" type="pres">
      <dgm:prSet presAssocID="{7748E423-59E5-46EA-A37C-B3C54229518F}" presName="textA" presStyleLbl="revTx" presStyleIdx="4" presStyleCnt="5" custLinFactNeighborX="-10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15F97D-11D5-4FEE-B613-333A366B73DE}" type="pres">
      <dgm:prSet presAssocID="{7748E423-59E5-46EA-A37C-B3C54229518F}" presName="circleA" presStyleLbl="node1" presStyleIdx="4" presStyleCnt="5" custLinFactNeighborX="-48846"/>
      <dgm:spPr/>
    </dgm:pt>
    <dgm:pt modelId="{57C174CA-A960-4D4B-AD02-1F72262C8112}" type="pres">
      <dgm:prSet presAssocID="{7748E423-59E5-46EA-A37C-B3C54229518F}" presName="spaceA" presStyleCnt="0"/>
      <dgm:spPr/>
    </dgm:pt>
  </dgm:ptLst>
  <dgm:cxnLst>
    <dgm:cxn modelId="{06A2A072-5D8D-419C-8D05-E414B0710FC6}" srcId="{5E7C361D-92BE-47FD-B01B-D7E055A63812}" destId="{D153EC53-2F13-4669-BA73-48793044FB76}" srcOrd="3" destOrd="0" parTransId="{40B091F7-2F74-4A55-9E35-A77A0C6E955C}" sibTransId="{1A412D59-13FF-44C8-AD68-4FBE6D17C0FA}"/>
    <dgm:cxn modelId="{EC858A0A-0A37-4B77-97A7-A74070AC75D4}" srcId="{5E7C361D-92BE-47FD-B01B-D7E055A63812}" destId="{06AD8AC3-4658-4ECE-A485-CAA2C05C97EA}" srcOrd="1" destOrd="0" parTransId="{6308C1B8-331E-40F5-8635-28B700854C00}" sibTransId="{A8FFEED7-2A51-4A6A-A550-F9B35A1D319E}"/>
    <dgm:cxn modelId="{1D2147DA-96A4-4FB1-8A60-FBCADA5953A5}" type="presOf" srcId="{5E7C361D-92BE-47FD-B01B-D7E055A63812}" destId="{76181C40-016A-496D-90DA-1DEFB09DB438}" srcOrd="0" destOrd="0" presId="urn:microsoft.com/office/officeart/2005/8/layout/hProcess11"/>
    <dgm:cxn modelId="{A1B2A516-BDF1-4E2E-9848-39949ACF9774}" type="presOf" srcId="{B8ED04D5-334A-4705-BDAC-D7B1B1A851FF}" destId="{F1EFD5A0-4D39-48F4-9C60-83A81C5FBA5B}" srcOrd="0" destOrd="0" presId="urn:microsoft.com/office/officeart/2005/8/layout/hProcess11"/>
    <dgm:cxn modelId="{139028C8-56E9-492E-83F7-92F152263EE6}" type="presOf" srcId="{06AD8AC3-4658-4ECE-A485-CAA2C05C97EA}" destId="{C6C01094-8927-43C8-924E-A0A53A49D2DA}" srcOrd="0" destOrd="0" presId="urn:microsoft.com/office/officeart/2005/8/layout/hProcess11"/>
    <dgm:cxn modelId="{E67FB502-4A19-40F5-A52B-15949D519EB6}" srcId="{5E7C361D-92BE-47FD-B01B-D7E055A63812}" destId="{7748E423-59E5-46EA-A37C-B3C54229518F}" srcOrd="4" destOrd="0" parTransId="{135DD332-77DD-4214-B389-5B4AA834B24F}" sibTransId="{F4C65F6D-BD1F-4A9E-A49B-5E5B1B26EE9A}"/>
    <dgm:cxn modelId="{3B72B164-EB2E-4B35-BF88-9F75920998FD}" srcId="{5E7C361D-92BE-47FD-B01B-D7E055A63812}" destId="{28A75581-2A32-492F-A256-CA9D763CDF1D}" srcOrd="2" destOrd="0" parTransId="{723C5F04-A618-45D1-A4E3-C628D8AF867E}" sibTransId="{BAB162EF-9692-4523-96D8-E3CBB1C371A4}"/>
    <dgm:cxn modelId="{8A6F06BC-CBB1-4DDD-9B55-E54CFD52FBBF}" type="presOf" srcId="{D153EC53-2F13-4669-BA73-48793044FB76}" destId="{9A7759AC-FE09-4413-AB5B-E9C6692ED2B0}" srcOrd="0" destOrd="0" presId="urn:microsoft.com/office/officeart/2005/8/layout/hProcess11"/>
    <dgm:cxn modelId="{82DB59F6-E2EC-4491-B186-BBAB7ED7835E}" type="presOf" srcId="{7748E423-59E5-46EA-A37C-B3C54229518F}" destId="{1CC8745B-D312-4CF9-8AC2-00066E7BC56A}" srcOrd="0" destOrd="0" presId="urn:microsoft.com/office/officeart/2005/8/layout/hProcess11"/>
    <dgm:cxn modelId="{141D6AA2-2523-4E97-8470-57C52841B744}" type="presOf" srcId="{28A75581-2A32-492F-A256-CA9D763CDF1D}" destId="{CAC66932-77C3-4580-9E4C-79D437B611DD}" srcOrd="0" destOrd="0" presId="urn:microsoft.com/office/officeart/2005/8/layout/hProcess11"/>
    <dgm:cxn modelId="{2253A608-6525-404D-B30F-7E8DC461A828}" srcId="{5E7C361D-92BE-47FD-B01B-D7E055A63812}" destId="{B8ED04D5-334A-4705-BDAC-D7B1B1A851FF}" srcOrd="0" destOrd="0" parTransId="{3663B986-CE47-4260-B380-3B05BD50D0F0}" sibTransId="{C2F6B70C-3B24-41ED-A729-EBAF565FC58D}"/>
    <dgm:cxn modelId="{5FF83C66-D57E-493F-9D16-5959DB4B5078}" type="presParOf" srcId="{76181C40-016A-496D-90DA-1DEFB09DB438}" destId="{4386CC36-F6EA-470F-BDB3-6E04B2D2E76A}" srcOrd="0" destOrd="0" presId="urn:microsoft.com/office/officeart/2005/8/layout/hProcess11"/>
    <dgm:cxn modelId="{C79C61F3-F42F-463D-9CFA-9BB0D7BE98EA}" type="presParOf" srcId="{76181C40-016A-496D-90DA-1DEFB09DB438}" destId="{1040D3C0-75E2-43AE-B9DA-585732DEA2BE}" srcOrd="1" destOrd="0" presId="urn:microsoft.com/office/officeart/2005/8/layout/hProcess11"/>
    <dgm:cxn modelId="{76240649-73A3-46B6-A759-37150017098C}" type="presParOf" srcId="{1040D3C0-75E2-43AE-B9DA-585732DEA2BE}" destId="{11D904AC-427D-4FAD-BDD2-A0E5BC1A04D9}" srcOrd="0" destOrd="0" presId="urn:microsoft.com/office/officeart/2005/8/layout/hProcess11"/>
    <dgm:cxn modelId="{4630658C-66D7-4367-AB2F-EF0E008B59DA}" type="presParOf" srcId="{11D904AC-427D-4FAD-BDD2-A0E5BC1A04D9}" destId="{F1EFD5A0-4D39-48F4-9C60-83A81C5FBA5B}" srcOrd="0" destOrd="0" presId="urn:microsoft.com/office/officeart/2005/8/layout/hProcess11"/>
    <dgm:cxn modelId="{E02B2E5A-BD51-4560-9E44-A5FEC2345C10}" type="presParOf" srcId="{11D904AC-427D-4FAD-BDD2-A0E5BC1A04D9}" destId="{75DD19EA-63FD-4EDA-99D9-EE6FBD76B35A}" srcOrd="1" destOrd="0" presId="urn:microsoft.com/office/officeart/2005/8/layout/hProcess11"/>
    <dgm:cxn modelId="{5AEF76BD-107C-4A93-BB52-DE1BD680FBF2}" type="presParOf" srcId="{11D904AC-427D-4FAD-BDD2-A0E5BC1A04D9}" destId="{B1FDC40C-CED2-48DF-BAEF-A37CD1B9BB43}" srcOrd="2" destOrd="0" presId="urn:microsoft.com/office/officeart/2005/8/layout/hProcess11"/>
    <dgm:cxn modelId="{ADCAE444-2DDF-4623-91D0-5838FD33496C}" type="presParOf" srcId="{1040D3C0-75E2-43AE-B9DA-585732DEA2BE}" destId="{B4F0F8A1-C891-457C-B88D-3E886108A113}" srcOrd="1" destOrd="0" presId="urn:microsoft.com/office/officeart/2005/8/layout/hProcess11"/>
    <dgm:cxn modelId="{1C5A7A37-5C82-466F-AF6D-EBAF2C2FEFEC}" type="presParOf" srcId="{1040D3C0-75E2-43AE-B9DA-585732DEA2BE}" destId="{7ACF8346-FD9D-4C54-9A86-339BF25683AB}" srcOrd="2" destOrd="0" presId="urn:microsoft.com/office/officeart/2005/8/layout/hProcess11"/>
    <dgm:cxn modelId="{341C1986-AC64-4D8B-82FB-8918B60624C4}" type="presParOf" srcId="{7ACF8346-FD9D-4C54-9A86-339BF25683AB}" destId="{C6C01094-8927-43C8-924E-A0A53A49D2DA}" srcOrd="0" destOrd="0" presId="urn:microsoft.com/office/officeart/2005/8/layout/hProcess11"/>
    <dgm:cxn modelId="{3D5AE5BD-2E73-4607-B0DE-8D935E6AE9C7}" type="presParOf" srcId="{7ACF8346-FD9D-4C54-9A86-339BF25683AB}" destId="{A6ABA6D0-DD3A-4680-B0D9-8EA6F91C8D28}" srcOrd="1" destOrd="0" presId="urn:microsoft.com/office/officeart/2005/8/layout/hProcess11"/>
    <dgm:cxn modelId="{02F5E396-5D85-4AEB-9807-4E0B7D15D58B}" type="presParOf" srcId="{7ACF8346-FD9D-4C54-9A86-339BF25683AB}" destId="{69A5A407-97CB-479F-AF00-8C5F9D32E0C3}" srcOrd="2" destOrd="0" presId="urn:microsoft.com/office/officeart/2005/8/layout/hProcess11"/>
    <dgm:cxn modelId="{C8D0EA8E-9833-4B11-BCBC-5E49973D047C}" type="presParOf" srcId="{1040D3C0-75E2-43AE-B9DA-585732DEA2BE}" destId="{2BE0182C-F6E6-4B8A-8C15-8E1A1BBF23E5}" srcOrd="3" destOrd="0" presId="urn:microsoft.com/office/officeart/2005/8/layout/hProcess11"/>
    <dgm:cxn modelId="{013DE450-4DC0-446E-AC85-359A0A9243BB}" type="presParOf" srcId="{1040D3C0-75E2-43AE-B9DA-585732DEA2BE}" destId="{40414B09-A684-42D0-97BB-46C2C28AD524}" srcOrd="4" destOrd="0" presId="urn:microsoft.com/office/officeart/2005/8/layout/hProcess11"/>
    <dgm:cxn modelId="{96991B22-E21E-4392-B27D-91CAF0302EEC}" type="presParOf" srcId="{40414B09-A684-42D0-97BB-46C2C28AD524}" destId="{CAC66932-77C3-4580-9E4C-79D437B611DD}" srcOrd="0" destOrd="0" presId="urn:microsoft.com/office/officeart/2005/8/layout/hProcess11"/>
    <dgm:cxn modelId="{0FA8D02E-FADA-4B52-B85A-7BEB332996C5}" type="presParOf" srcId="{40414B09-A684-42D0-97BB-46C2C28AD524}" destId="{FF2CD6B7-7AB6-40DD-998D-CF006E50E3D9}" srcOrd="1" destOrd="0" presId="urn:microsoft.com/office/officeart/2005/8/layout/hProcess11"/>
    <dgm:cxn modelId="{E009AEF8-344F-4DAD-BD49-6DE3C9D6AC5A}" type="presParOf" srcId="{40414B09-A684-42D0-97BB-46C2C28AD524}" destId="{7C51D76E-A2D0-4959-A5B7-976B1D26CA28}" srcOrd="2" destOrd="0" presId="urn:microsoft.com/office/officeart/2005/8/layout/hProcess11"/>
    <dgm:cxn modelId="{CACCB217-7309-4B5D-9DEC-40B5F8EF7CB2}" type="presParOf" srcId="{1040D3C0-75E2-43AE-B9DA-585732DEA2BE}" destId="{3D8B7976-254B-4BC4-9B31-193ECAA5C97F}" srcOrd="5" destOrd="0" presId="urn:microsoft.com/office/officeart/2005/8/layout/hProcess11"/>
    <dgm:cxn modelId="{FDE1AA1E-C4F7-4838-A3BC-C36F495A42A2}" type="presParOf" srcId="{1040D3C0-75E2-43AE-B9DA-585732DEA2BE}" destId="{3084113F-58CD-41BF-92A1-56626EA7DB46}" srcOrd="6" destOrd="0" presId="urn:microsoft.com/office/officeart/2005/8/layout/hProcess11"/>
    <dgm:cxn modelId="{7381477A-2F34-4284-9379-ABCB56F81F76}" type="presParOf" srcId="{3084113F-58CD-41BF-92A1-56626EA7DB46}" destId="{9A7759AC-FE09-4413-AB5B-E9C6692ED2B0}" srcOrd="0" destOrd="0" presId="urn:microsoft.com/office/officeart/2005/8/layout/hProcess11"/>
    <dgm:cxn modelId="{41636C52-BB98-42CC-93A5-5A29B8AD812F}" type="presParOf" srcId="{3084113F-58CD-41BF-92A1-56626EA7DB46}" destId="{4C842748-0245-46EA-A207-00948D780FCB}" srcOrd="1" destOrd="0" presId="urn:microsoft.com/office/officeart/2005/8/layout/hProcess11"/>
    <dgm:cxn modelId="{B84E8083-09E1-4F47-AEAC-A7ED98194E51}" type="presParOf" srcId="{3084113F-58CD-41BF-92A1-56626EA7DB46}" destId="{FEB191C1-D3BC-4AAE-A9F9-62E28FBB64F6}" srcOrd="2" destOrd="0" presId="urn:microsoft.com/office/officeart/2005/8/layout/hProcess11"/>
    <dgm:cxn modelId="{E7662FC9-A20D-4A27-8A70-EBCEC5B7B69D}" type="presParOf" srcId="{1040D3C0-75E2-43AE-B9DA-585732DEA2BE}" destId="{F2515450-5E7F-482A-B06B-1739F530F57C}" srcOrd="7" destOrd="0" presId="urn:microsoft.com/office/officeart/2005/8/layout/hProcess11"/>
    <dgm:cxn modelId="{557E374C-E1F5-49B7-B850-F288B15DE823}" type="presParOf" srcId="{1040D3C0-75E2-43AE-B9DA-585732DEA2BE}" destId="{C221A10B-907A-40CA-BFA1-8E817D622BC2}" srcOrd="8" destOrd="0" presId="urn:microsoft.com/office/officeart/2005/8/layout/hProcess11"/>
    <dgm:cxn modelId="{444C176B-9B43-4AD4-A1E5-34927E722F32}" type="presParOf" srcId="{C221A10B-907A-40CA-BFA1-8E817D622BC2}" destId="{1CC8745B-D312-4CF9-8AC2-00066E7BC56A}" srcOrd="0" destOrd="0" presId="urn:microsoft.com/office/officeart/2005/8/layout/hProcess11"/>
    <dgm:cxn modelId="{21314A80-BC95-40A0-99E4-455E0AB3FC01}" type="presParOf" srcId="{C221A10B-907A-40CA-BFA1-8E817D622BC2}" destId="{2815F97D-11D5-4FEE-B613-333A366B73DE}" srcOrd="1" destOrd="0" presId="urn:microsoft.com/office/officeart/2005/8/layout/hProcess11"/>
    <dgm:cxn modelId="{FE2B259E-72CB-4697-BCA9-95F5706B760B}" type="presParOf" srcId="{C221A10B-907A-40CA-BFA1-8E817D622BC2}" destId="{57C174CA-A960-4D4B-AD02-1F72262C81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6CC36-F6EA-470F-BDB3-6E04B2D2E76A}">
      <dsp:nvSpPr>
        <dsp:cNvPr id="0" name=""/>
        <dsp:cNvSpPr/>
      </dsp:nvSpPr>
      <dsp:spPr>
        <a:xfrm>
          <a:off x="0" y="1139536"/>
          <a:ext cx="9740348" cy="151938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EFD5A0-4D39-48F4-9C60-83A81C5FBA5B}">
      <dsp:nvSpPr>
        <dsp:cNvPr id="0" name=""/>
        <dsp:cNvSpPr/>
      </dsp:nvSpPr>
      <dsp:spPr>
        <a:xfrm>
          <a:off x="3852" y="0"/>
          <a:ext cx="1684347" cy="15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Causas e disparadores da migração no país de origem</a:t>
          </a:r>
        </a:p>
      </dsp:txBody>
      <dsp:txXfrm>
        <a:off x="3852" y="0"/>
        <a:ext cx="1684347" cy="1519381"/>
      </dsp:txXfrm>
    </dsp:sp>
    <dsp:sp modelId="{75DD19EA-63FD-4EDA-99D9-EE6FBD76B35A}">
      <dsp:nvSpPr>
        <dsp:cNvPr id="0" name=""/>
        <dsp:cNvSpPr/>
      </dsp:nvSpPr>
      <dsp:spPr>
        <a:xfrm>
          <a:off x="656103" y="1709304"/>
          <a:ext cx="379845" cy="379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C01094-8927-43C8-924E-A0A53A49D2DA}">
      <dsp:nvSpPr>
        <dsp:cNvPr id="0" name=""/>
        <dsp:cNvSpPr/>
      </dsp:nvSpPr>
      <dsp:spPr>
        <a:xfrm>
          <a:off x="1772417" y="2279072"/>
          <a:ext cx="1684347" cy="15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Novos fatores de risco que emergem ao longo do trajeto</a:t>
          </a:r>
        </a:p>
      </dsp:txBody>
      <dsp:txXfrm>
        <a:off x="1772417" y="2279072"/>
        <a:ext cx="1684347" cy="1519381"/>
      </dsp:txXfrm>
    </dsp:sp>
    <dsp:sp modelId="{A6ABA6D0-DD3A-4680-B0D9-8EA6F91C8D28}">
      <dsp:nvSpPr>
        <dsp:cNvPr id="0" name=""/>
        <dsp:cNvSpPr/>
      </dsp:nvSpPr>
      <dsp:spPr>
        <a:xfrm>
          <a:off x="2424668" y="1709304"/>
          <a:ext cx="379845" cy="379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C66932-77C3-4580-9E4C-79D437B611DD}">
      <dsp:nvSpPr>
        <dsp:cNvPr id="0" name=""/>
        <dsp:cNvSpPr/>
      </dsp:nvSpPr>
      <dsp:spPr>
        <a:xfrm>
          <a:off x="3540982" y="0"/>
          <a:ext cx="1684347" cy="15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Identificar fatores de vulnerabilidade</a:t>
          </a:r>
        </a:p>
      </dsp:txBody>
      <dsp:txXfrm>
        <a:off x="3540982" y="0"/>
        <a:ext cx="1684347" cy="1519381"/>
      </dsp:txXfrm>
    </dsp:sp>
    <dsp:sp modelId="{FF2CD6B7-7AB6-40DD-998D-CF006E50E3D9}">
      <dsp:nvSpPr>
        <dsp:cNvPr id="0" name=""/>
        <dsp:cNvSpPr/>
      </dsp:nvSpPr>
      <dsp:spPr>
        <a:xfrm>
          <a:off x="4193233" y="1709304"/>
          <a:ext cx="379845" cy="379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7759AC-FE09-4413-AB5B-E9C6692ED2B0}">
      <dsp:nvSpPr>
        <dsp:cNvPr id="0" name=""/>
        <dsp:cNvSpPr/>
      </dsp:nvSpPr>
      <dsp:spPr>
        <a:xfrm>
          <a:off x="5309547" y="2279072"/>
          <a:ext cx="1684347" cy="15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Identificar vítimas de tráfico de pessoas, trauma e exploração</a:t>
          </a:r>
        </a:p>
      </dsp:txBody>
      <dsp:txXfrm>
        <a:off x="5309547" y="2279072"/>
        <a:ext cx="1684347" cy="1519381"/>
      </dsp:txXfrm>
    </dsp:sp>
    <dsp:sp modelId="{4C842748-0245-46EA-A207-00948D780FCB}">
      <dsp:nvSpPr>
        <dsp:cNvPr id="0" name=""/>
        <dsp:cNvSpPr/>
      </dsp:nvSpPr>
      <dsp:spPr>
        <a:xfrm>
          <a:off x="5961799" y="1709304"/>
          <a:ext cx="379845" cy="379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C8745B-D312-4CF9-8AC2-00066E7BC56A}">
      <dsp:nvSpPr>
        <dsp:cNvPr id="0" name=""/>
        <dsp:cNvSpPr/>
      </dsp:nvSpPr>
      <dsp:spPr>
        <a:xfrm>
          <a:off x="6905787" y="0"/>
          <a:ext cx="1684347" cy="151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Combater a discriminação e a xenofobia</a:t>
          </a:r>
        </a:p>
      </dsp:txBody>
      <dsp:txXfrm>
        <a:off x="6905787" y="0"/>
        <a:ext cx="1684347" cy="1519381"/>
      </dsp:txXfrm>
    </dsp:sp>
    <dsp:sp modelId="{2815F97D-11D5-4FEE-B613-333A366B73DE}">
      <dsp:nvSpPr>
        <dsp:cNvPr id="0" name=""/>
        <dsp:cNvSpPr/>
      </dsp:nvSpPr>
      <dsp:spPr>
        <a:xfrm>
          <a:off x="7544824" y="1709304"/>
          <a:ext cx="379845" cy="379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u="sng" dirty="0"/>
              <a:t>No país de origem: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1200" dirty="0"/>
              <a:t>Causas e disparadores da migração no país de origem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1200" dirty="0"/>
              <a:t>Novos fatores de risco que emergem ao longo do trajeto</a:t>
            </a:r>
          </a:p>
          <a:p>
            <a:r>
              <a:rPr lang="pt-PT" sz="1200" u="sng" dirty="0"/>
              <a:t>Em trânsito ou na chegada ao país de destino: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1200" dirty="0"/>
              <a:t>Identificar indicadores de vulnerabilidade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1200" dirty="0"/>
              <a:t>Identificar vítimas de tráfico de pessoas, trauma e exploração</a:t>
            </a:r>
          </a:p>
          <a:p>
            <a:r>
              <a:rPr lang="pt-PT" sz="1200" u="sng" dirty="0"/>
              <a:t>Na sociedade de acolhida: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1200" dirty="0"/>
              <a:t>Combater a discriminação e a xenofobia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AC532-6277-4E24-B13F-5FA8C6F326F1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745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Na região, há que tomar em conta também a Declaração de Santiago sobre Princípios Migratórios e a Declaração de Cartagena. A lista acima não é exaustiva, mas as OC-21 e OC-17 já englobam a aplicação dos principais pontos da DS e DC ao caso de crianças migrantes.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AC532-6277-4E24-B13F-5FA8C6F326F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1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A320BA-2193-43E1-BFE4-897B5D5C06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1" y="5885217"/>
            <a:ext cx="1509998" cy="6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m 7" descr="Uma imagem contendo clip-art&#10;&#10;Descrição gerada automaticamente">
            <a:extLst>
              <a:ext uri="{FF2B5EF4-FFF2-40B4-BE49-F238E27FC236}">
                <a16:creationId xmlns:a16="http://schemas.microsoft.com/office/drawing/2014/main" id="{A921D94F-5505-4B8F-94E0-ED3A184BF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87" y="6309360"/>
            <a:ext cx="936626" cy="4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5792A7C5-C4E5-4F23-9B46-84833AD10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12" y="6242404"/>
            <a:ext cx="1070176" cy="5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lip-art&#10;&#10;Descrição gerada automaticamente">
            <a:extLst>
              <a:ext uri="{FF2B5EF4-FFF2-40B4-BE49-F238E27FC236}">
                <a16:creationId xmlns:a16="http://schemas.microsoft.com/office/drawing/2014/main" id="{0BCB0661-FE7A-405C-9F88-54A3A0814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6159052"/>
            <a:ext cx="1236430" cy="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A854-9C3F-428B-A026-3B31497F1A8E}" type="datetime1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24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852D215-FB75-469A-B050-3F79ACCE1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95" y="6227627"/>
            <a:ext cx="1306410" cy="5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BACF733C-66FA-427C-9B5A-2528E3D08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6159052"/>
            <a:ext cx="1236430" cy="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m 11" descr="Uma imagem contendo clip-art&#10;&#10;Descrição gerada automaticamente">
            <a:extLst>
              <a:ext uri="{FF2B5EF4-FFF2-40B4-BE49-F238E27FC236}">
                <a16:creationId xmlns:a16="http://schemas.microsoft.com/office/drawing/2014/main" id="{B16C427D-244B-4EBE-B30D-277F4294A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14" y="6227766"/>
            <a:ext cx="1099372" cy="5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3CD94728-9D9C-43E7-9C75-747FC93D9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55" y="6294329"/>
            <a:ext cx="966607" cy="4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m 4" descr="Uma imagem contendo clip-art&#10;&#10;Descrição gerada automaticamente">
            <a:extLst>
              <a:ext uri="{FF2B5EF4-FFF2-40B4-BE49-F238E27FC236}">
                <a16:creationId xmlns:a16="http://schemas.microsoft.com/office/drawing/2014/main" id="{6F1F3E09-7863-460D-B522-CAE9C80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14" y="6238236"/>
            <a:ext cx="1078489" cy="5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pic>
        <p:nvPicPr>
          <p:cNvPr id="5" name="Imagem 4" descr="Uma imagem contendo clip-art&#10;&#10;Descrição gerada automaticamente">
            <a:extLst>
              <a:ext uri="{FF2B5EF4-FFF2-40B4-BE49-F238E27FC236}">
                <a16:creationId xmlns:a16="http://schemas.microsoft.com/office/drawing/2014/main" id="{D097CD67-1789-489C-AB21-729B1D3EE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85" y="6159052"/>
            <a:ext cx="1236430" cy="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5" name="Imagem 14" descr="Uma imagem contendo clip-art&#10;&#10;Descrição gerada automaticamente">
            <a:extLst>
              <a:ext uri="{FF2B5EF4-FFF2-40B4-BE49-F238E27FC236}">
                <a16:creationId xmlns:a16="http://schemas.microsoft.com/office/drawing/2014/main" id="{F01CB78A-1B55-40BC-A5ED-E1AF47E6A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6209214"/>
            <a:ext cx="1136375" cy="5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id="{6C521CD4-0A4A-4A68-9B74-0B7D7C2B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85" y="6155473"/>
            <a:ext cx="1236430" cy="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aalmeida@iom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46" y="1055961"/>
            <a:ext cx="9969708" cy="215106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b="1" dirty="0"/>
              <a:t>Proteção e Promoção da Criança  Migrante - Primeira Infância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146" y="3324535"/>
            <a:ext cx="9969708" cy="1500187"/>
          </a:xfrm>
        </p:spPr>
        <p:txBody>
          <a:bodyPr/>
          <a:lstStyle/>
          <a:p>
            <a:r>
              <a:rPr lang="pt-BR" sz="3200" b="1" i="0" dirty="0">
                <a:solidFill>
                  <a:srgbClr val="FF6600"/>
                </a:solidFill>
              </a:rPr>
              <a:t>A atuação da </a:t>
            </a:r>
          </a:p>
          <a:p>
            <a:r>
              <a:rPr lang="pt-BR" sz="3200" b="1" i="0" dirty="0">
                <a:solidFill>
                  <a:srgbClr val="FF6600"/>
                </a:solidFill>
              </a:rPr>
              <a:t>Organização Internacional para Migrações - OIM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91A75-C0A3-6A4C-85D6-75F941198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74154" y="940905"/>
            <a:ext cx="3405810" cy="47575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dirty="0"/>
              <a:t>Organização Internacional para Migrações foi criada em 1951. É, atualmente, a agência líder em migrações no mundo. </a:t>
            </a:r>
          </a:p>
          <a:p>
            <a:pPr marL="0" indent="0" algn="ctr">
              <a:buNone/>
            </a:pPr>
            <a:r>
              <a:rPr lang="pt-PT" dirty="0"/>
              <a:t>A migração de forma ordenada e em condições humanas beneficia tanto os migrantes quanto a sociedade em geral</a:t>
            </a:r>
            <a:endParaRPr lang="en-US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62EA916-D759-49E4-8F86-D125E4691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05" t="15798" r="949" b="15798"/>
          <a:stretch/>
        </p:blipFill>
        <p:spPr>
          <a:xfrm>
            <a:off x="212036" y="940905"/>
            <a:ext cx="8163092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30" y="4589463"/>
            <a:ext cx="11251096" cy="16827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419" sz="4000" b="1" dirty="0" err="1">
                <a:solidFill>
                  <a:srgbClr val="FF6600"/>
                </a:solidFill>
              </a:rPr>
              <a:t>Quem</a:t>
            </a:r>
            <a:r>
              <a:rPr lang="es-419" sz="4000" b="1" dirty="0">
                <a:solidFill>
                  <a:srgbClr val="FF6600"/>
                </a:solidFill>
              </a:rPr>
              <a:t> é a </a:t>
            </a:r>
            <a:r>
              <a:rPr lang="es-419" sz="4000" b="1" dirty="0" err="1">
                <a:solidFill>
                  <a:srgbClr val="FF6600"/>
                </a:solidFill>
              </a:rPr>
              <a:t>criança</a:t>
            </a:r>
            <a:r>
              <a:rPr lang="es-419" sz="4000" b="1" dirty="0">
                <a:solidFill>
                  <a:srgbClr val="FF6600"/>
                </a:solidFill>
              </a:rPr>
              <a:t> migrante</a:t>
            </a:r>
          </a:p>
          <a:p>
            <a:pPr algn="ctr"/>
            <a:r>
              <a:rPr lang="es-419" b="1" dirty="0">
                <a:solidFill>
                  <a:srgbClr val="002060"/>
                </a:solidFill>
              </a:rPr>
              <a:t>Pessoa menor de 18 anos que </a:t>
            </a:r>
            <a:r>
              <a:rPr lang="es-419" b="1" dirty="0" err="1">
                <a:solidFill>
                  <a:srgbClr val="002060"/>
                </a:solidFill>
              </a:rPr>
              <a:t>já</a:t>
            </a:r>
            <a:r>
              <a:rPr lang="es-419" b="1" dirty="0">
                <a:solidFill>
                  <a:srgbClr val="002060"/>
                </a:solidFill>
              </a:rPr>
              <a:t> se  </a:t>
            </a:r>
            <a:r>
              <a:rPr lang="es-419" b="1" dirty="0" err="1">
                <a:solidFill>
                  <a:srgbClr val="002060"/>
                </a:solidFill>
              </a:rPr>
              <a:t>movimentou</a:t>
            </a:r>
            <a:r>
              <a:rPr lang="es-419" b="1" dirty="0">
                <a:solidFill>
                  <a:srgbClr val="002060"/>
                </a:solidFill>
              </a:rPr>
              <a:t> </a:t>
            </a:r>
            <a:r>
              <a:rPr lang="es-419" b="1" dirty="0" err="1">
                <a:solidFill>
                  <a:srgbClr val="002060"/>
                </a:solidFill>
              </a:rPr>
              <a:t>ou</a:t>
            </a:r>
            <a:r>
              <a:rPr lang="es-419" b="1" dirty="0">
                <a:solidFill>
                  <a:srgbClr val="002060"/>
                </a:solidFill>
              </a:rPr>
              <a:t> está se </a:t>
            </a:r>
            <a:r>
              <a:rPr lang="es-419" b="1" dirty="0" err="1">
                <a:solidFill>
                  <a:srgbClr val="002060"/>
                </a:solidFill>
              </a:rPr>
              <a:t>movimentando</a:t>
            </a:r>
            <a:r>
              <a:rPr lang="es-419" b="1" dirty="0">
                <a:solidFill>
                  <a:srgbClr val="002060"/>
                </a:solidFill>
              </a:rPr>
              <a:t> por </a:t>
            </a:r>
            <a:r>
              <a:rPr lang="es-419" b="1" dirty="0" err="1">
                <a:solidFill>
                  <a:srgbClr val="002060"/>
                </a:solidFill>
              </a:rPr>
              <a:t>meio</a:t>
            </a:r>
            <a:r>
              <a:rPr lang="es-419" b="1" dirty="0">
                <a:solidFill>
                  <a:srgbClr val="002060"/>
                </a:solidFill>
              </a:rPr>
              <a:t> de </a:t>
            </a:r>
            <a:r>
              <a:rPr lang="es-419" b="1" dirty="0" err="1">
                <a:solidFill>
                  <a:srgbClr val="002060"/>
                </a:solidFill>
              </a:rPr>
              <a:t>uma</a:t>
            </a:r>
            <a:r>
              <a:rPr lang="es-419" b="1" dirty="0">
                <a:solidFill>
                  <a:srgbClr val="002060"/>
                </a:solidFill>
              </a:rPr>
              <a:t> </a:t>
            </a:r>
            <a:r>
              <a:rPr lang="es-419" b="1" dirty="0" err="1">
                <a:solidFill>
                  <a:srgbClr val="002060"/>
                </a:solidFill>
              </a:rPr>
              <a:t>fronteira</a:t>
            </a:r>
            <a:r>
              <a:rPr lang="es-419" b="1" dirty="0">
                <a:solidFill>
                  <a:srgbClr val="002060"/>
                </a:solidFill>
              </a:rPr>
              <a:t> internacional </a:t>
            </a:r>
            <a:r>
              <a:rPr lang="es-419" b="1" dirty="0" err="1">
                <a:solidFill>
                  <a:srgbClr val="002060"/>
                </a:solidFill>
              </a:rPr>
              <a:t>ou</a:t>
            </a:r>
            <a:r>
              <a:rPr lang="es-419" b="1" dirty="0">
                <a:solidFill>
                  <a:srgbClr val="002060"/>
                </a:solidFill>
              </a:rPr>
              <a:t> dentro de </a:t>
            </a:r>
            <a:r>
              <a:rPr lang="es-419" b="1" dirty="0" err="1">
                <a:solidFill>
                  <a:srgbClr val="002060"/>
                </a:solidFill>
              </a:rPr>
              <a:t>um</a:t>
            </a:r>
            <a:r>
              <a:rPr lang="es-419" b="1" dirty="0">
                <a:solidFill>
                  <a:srgbClr val="002060"/>
                </a:solidFill>
              </a:rPr>
              <a:t> Estado, </a:t>
            </a:r>
            <a:r>
              <a:rPr lang="es-419" b="1" dirty="0" err="1">
                <a:solidFill>
                  <a:srgbClr val="002060"/>
                </a:solidFill>
              </a:rPr>
              <a:t>saindo</a:t>
            </a:r>
            <a:r>
              <a:rPr lang="es-419" b="1" dirty="0">
                <a:solidFill>
                  <a:srgbClr val="002060"/>
                </a:solidFill>
              </a:rPr>
              <a:t> de </a:t>
            </a:r>
            <a:r>
              <a:rPr lang="es-419" b="1" dirty="0" err="1">
                <a:solidFill>
                  <a:srgbClr val="002060"/>
                </a:solidFill>
              </a:rPr>
              <a:t>seu</a:t>
            </a:r>
            <a:r>
              <a:rPr lang="es-419" b="1" dirty="0">
                <a:solidFill>
                  <a:srgbClr val="002060"/>
                </a:solidFill>
              </a:rPr>
              <a:t> lugar habitual de </a:t>
            </a:r>
            <a:r>
              <a:rPr lang="pt-BR" b="1" dirty="0">
                <a:solidFill>
                  <a:srgbClr val="002060"/>
                </a:solidFill>
              </a:rPr>
              <a:t>residência,</a:t>
            </a:r>
            <a:r>
              <a:rPr lang="es-419" b="1" dirty="0">
                <a:solidFill>
                  <a:srgbClr val="002060"/>
                </a:solidFill>
              </a:rPr>
              <a:t> independente da </a:t>
            </a:r>
            <a:r>
              <a:rPr lang="es-419" b="1" dirty="0" err="1">
                <a:solidFill>
                  <a:srgbClr val="002060"/>
                </a:solidFill>
              </a:rPr>
              <a:t>situação</a:t>
            </a:r>
            <a:r>
              <a:rPr lang="es-419" b="1" dirty="0">
                <a:solidFill>
                  <a:srgbClr val="002060"/>
                </a:solidFill>
              </a:rPr>
              <a:t> jurídica, </a:t>
            </a:r>
            <a:r>
              <a:rPr lang="es-419" b="1" dirty="0" err="1">
                <a:solidFill>
                  <a:srgbClr val="002060"/>
                </a:solidFill>
              </a:rPr>
              <a:t>voluntária</a:t>
            </a:r>
            <a:r>
              <a:rPr lang="es-419" b="1" dirty="0">
                <a:solidFill>
                  <a:srgbClr val="002060"/>
                </a:solidFill>
              </a:rPr>
              <a:t> </a:t>
            </a:r>
            <a:r>
              <a:rPr lang="es-419" b="1" dirty="0" err="1">
                <a:solidFill>
                  <a:srgbClr val="002060"/>
                </a:solidFill>
              </a:rPr>
              <a:t>ou</a:t>
            </a:r>
            <a:r>
              <a:rPr lang="es-419" b="1" dirty="0">
                <a:solidFill>
                  <a:srgbClr val="002060"/>
                </a:solidFill>
              </a:rPr>
              <a:t> involuntariamente, independente dos motivos para o </a:t>
            </a:r>
            <a:r>
              <a:rPr lang="es-419" b="1" dirty="0" err="1">
                <a:solidFill>
                  <a:srgbClr val="002060"/>
                </a:solidFill>
              </a:rPr>
              <a:t>deslocamento</a:t>
            </a:r>
            <a:r>
              <a:rPr lang="es-419" b="1" dirty="0">
                <a:solidFill>
                  <a:srgbClr val="002060"/>
                </a:solidFill>
              </a:rPr>
              <a:t> e o tempo de </a:t>
            </a:r>
            <a:r>
              <a:rPr lang="es-419" b="1" dirty="0" err="1">
                <a:solidFill>
                  <a:srgbClr val="002060"/>
                </a:solidFill>
              </a:rPr>
              <a:t>estadia</a:t>
            </a:r>
            <a:r>
              <a:rPr lang="es-419" b="1" dirty="0">
                <a:solidFill>
                  <a:srgbClr val="002060"/>
                </a:solidFill>
              </a:rPr>
              <a:t> em </a:t>
            </a:r>
            <a:r>
              <a:rPr lang="es-419" b="1" dirty="0" err="1">
                <a:solidFill>
                  <a:srgbClr val="002060"/>
                </a:solidFill>
              </a:rPr>
              <a:t>outro</a:t>
            </a:r>
            <a:r>
              <a:rPr lang="es-419" b="1" dirty="0">
                <a:solidFill>
                  <a:srgbClr val="002060"/>
                </a:solidFill>
              </a:rPr>
              <a:t> local.  </a:t>
            </a:r>
          </a:p>
          <a:p>
            <a:endParaRPr lang="en-US" dirty="0"/>
          </a:p>
        </p:txBody>
      </p:sp>
      <p:pic>
        <p:nvPicPr>
          <p:cNvPr id="4" name="Espaço Reservado para Conteúdo 4" descr="Uma imagem contendo ao ar livre, céu, pessoa, homem&#10;&#10;Descrição gerada automaticamente">
            <a:extLst>
              <a:ext uri="{FF2B5EF4-FFF2-40B4-BE49-F238E27FC236}">
                <a16:creationId xmlns:a16="http://schemas.microsoft.com/office/drawing/2014/main" id="{A889DEF6-FDD2-49BB-9677-3362D2C44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"/>
            <a:ext cx="10515600" cy="4619446"/>
          </a:xfrm>
          <a:prstGeom prst="rect">
            <a:avLst/>
          </a:prstGeom>
          <a:solidFill>
            <a:srgbClr val="000000">
              <a:alpha val="62000"/>
            </a:srgbClr>
          </a:solidFill>
        </p:spPr>
      </p:pic>
    </p:spTree>
    <p:extLst>
      <p:ext uri="{BB962C8B-B14F-4D97-AF65-F5344CB8AC3E}">
        <p14:creationId xmlns:p14="http://schemas.microsoft.com/office/powerpoint/2010/main" val="23935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948DF-9AB6-664E-8787-D623B9A8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187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Por que as </a:t>
            </a:r>
            <a:r>
              <a:rPr lang="en-US" b="1" dirty="0" err="1"/>
              <a:t>crianças</a:t>
            </a:r>
            <a:r>
              <a:rPr lang="en-US" b="1" dirty="0"/>
              <a:t> </a:t>
            </a:r>
            <a:r>
              <a:rPr lang="en-US" b="1" dirty="0" err="1"/>
              <a:t>pequenas</a:t>
            </a:r>
            <a:r>
              <a:rPr lang="en-US" b="1" dirty="0"/>
              <a:t> </a:t>
            </a:r>
            <a:r>
              <a:rPr lang="en-US" b="1" dirty="0" err="1"/>
              <a:t>migram</a:t>
            </a:r>
            <a:endParaRPr lang="en-US" b="1" dirty="0"/>
          </a:p>
        </p:txBody>
      </p:sp>
      <p:pic>
        <p:nvPicPr>
          <p:cNvPr id="11" name="Gráfico 10" descr="Família com duas crianças">
            <a:extLst>
              <a:ext uri="{FF2B5EF4-FFF2-40B4-BE49-F238E27FC236}">
                <a16:creationId xmlns:a16="http://schemas.microsoft.com/office/drawing/2014/main" id="{8E9BA222-A2F1-4D33-A6F7-CA6F6086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688" y="1838740"/>
            <a:ext cx="1205947" cy="1205947"/>
          </a:xfrm>
          <a:prstGeom prst="rect">
            <a:avLst/>
          </a:prstGeom>
        </p:spPr>
      </p:pic>
      <p:pic>
        <p:nvPicPr>
          <p:cNvPr id="12" name="Gráfico 11" descr="Bebê">
            <a:extLst>
              <a:ext uri="{FF2B5EF4-FFF2-40B4-BE49-F238E27FC236}">
                <a16:creationId xmlns:a16="http://schemas.microsoft.com/office/drawing/2014/main" id="{F835925D-2861-4A2E-AE20-2C1E81538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9202" y="4075045"/>
            <a:ext cx="1066798" cy="1066798"/>
          </a:xfrm>
          <a:prstGeom prst="rect">
            <a:avLst/>
          </a:prstGeom>
        </p:spPr>
      </p:pic>
      <p:pic>
        <p:nvPicPr>
          <p:cNvPr id="13" name="Gráfico 12" descr="Homem com bebê">
            <a:extLst>
              <a:ext uri="{FF2B5EF4-FFF2-40B4-BE49-F238E27FC236}">
                <a16:creationId xmlns:a16="http://schemas.microsoft.com/office/drawing/2014/main" id="{C37C4C2B-D14A-4E8D-850C-281607D50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19471" y="2037088"/>
            <a:ext cx="1066798" cy="1066798"/>
          </a:xfrm>
          <a:prstGeom prst="rect">
            <a:avLst/>
          </a:prstGeom>
        </p:spPr>
      </p:pic>
      <p:pic>
        <p:nvPicPr>
          <p:cNvPr id="14" name="Gráfico 13" descr="Crianças">
            <a:extLst>
              <a:ext uri="{FF2B5EF4-FFF2-40B4-BE49-F238E27FC236}">
                <a16:creationId xmlns:a16="http://schemas.microsoft.com/office/drawing/2014/main" id="{5CF142EE-55EA-4D14-8A27-4D84175B5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39350" y="4114797"/>
            <a:ext cx="1066798" cy="106679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F56244-0F32-43EB-86F7-6DA2BDE13A83}"/>
              </a:ext>
            </a:extLst>
          </p:cNvPr>
          <p:cNvSpPr txBox="1"/>
          <p:nvPr/>
        </p:nvSpPr>
        <p:spPr>
          <a:xfrm>
            <a:off x="2590796" y="2064166"/>
            <a:ext cx="345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err="1"/>
              <a:t>Buscam</a:t>
            </a:r>
            <a:r>
              <a:rPr lang="es-419" sz="2000" b="1" dirty="0"/>
              <a:t> </a:t>
            </a:r>
            <a:r>
              <a:rPr lang="es-419" sz="2000" b="1" dirty="0" err="1"/>
              <a:t>melhores</a:t>
            </a:r>
            <a:r>
              <a:rPr lang="es-419" sz="2000" b="1" dirty="0"/>
              <a:t> </a:t>
            </a:r>
            <a:r>
              <a:rPr lang="es-419" sz="2000" b="1" dirty="0" err="1"/>
              <a:t>condições</a:t>
            </a:r>
            <a:r>
              <a:rPr lang="es-419" sz="2000" b="1" dirty="0"/>
              <a:t> </a:t>
            </a:r>
            <a:r>
              <a:rPr lang="es-419" sz="2000" b="1" dirty="0" err="1"/>
              <a:t>econômicas</a:t>
            </a:r>
            <a:r>
              <a:rPr lang="es-419" sz="2000" b="1" dirty="0"/>
              <a:t>, educativas e de </a:t>
            </a:r>
            <a:r>
              <a:rPr lang="es-419" sz="2000" b="1" dirty="0" err="1"/>
              <a:t>inserção</a:t>
            </a:r>
            <a:r>
              <a:rPr lang="es-419" sz="2000" b="1" dirty="0"/>
              <a:t> cultural; 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3B496C-7015-4480-99A4-DF746741A5BE}"/>
              </a:ext>
            </a:extLst>
          </p:cNvPr>
          <p:cNvSpPr txBox="1"/>
          <p:nvPr/>
        </p:nvSpPr>
        <p:spPr>
          <a:xfrm>
            <a:off x="2564292" y="4214186"/>
            <a:ext cx="3299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err="1"/>
              <a:t>Buscam</a:t>
            </a:r>
            <a:r>
              <a:rPr lang="es-419" sz="2000" b="1" dirty="0"/>
              <a:t> </a:t>
            </a:r>
            <a:r>
              <a:rPr lang="es-419" sz="2000" b="1" dirty="0" err="1"/>
              <a:t>tratamentos</a:t>
            </a:r>
            <a:r>
              <a:rPr lang="es-419" sz="2000" b="1" dirty="0"/>
              <a:t> médicos e </a:t>
            </a:r>
            <a:r>
              <a:rPr lang="es-419" sz="2000" b="1" dirty="0" err="1"/>
              <a:t>condições</a:t>
            </a:r>
            <a:r>
              <a:rPr lang="es-419" sz="2000" b="1" dirty="0"/>
              <a:t> de </a:t>
            </a:r>
            <a:r>
              <a:rPr lang="es-419" sz="2000" b="1" dirty="0" err="1"/>
              <a:t>saúde</a:t>
            </a:r>
            <a:r>
              <a:rPr lang="es-419" sz="2000" b="1" dirty="0"/>
              <a:t> ausentes em </a:t>
            </a:r>
            <a:r>
              <a:rPr lang="es-419" sz="2000" b="1" dirty="0" err="1"/>
              <a:t>seu</a:t>
            </a:r>
            <a:r>
              <a:rPr lang="es-419" sz="2000" b="1" dirty="0"/>
              <a:t> local de </a:t>
            </a:r>
            <a:r>
              <a:rPr lang="es-419" sz="2000" b="1" dirty="0" err="1"/>
              <a:t>origem</a:t>
            </a:r>
            <a:r>
              <a:rPr lang="es-419" sz="2000" b="1" dirty="0"/>
              <a:t>; 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E0E0452-1DD7-46DF-81F2-E1592257E0B1}"/>
              </a:ext>
            </a:extLst>
          </p:cNvPr>
          <p:cNvSpPr txBox="1"/>
          <p:nvPr/>
        </p:nvSpPr>
        <p:spPr>
          <a:xfrm>
            <a:off x="8083826" y="2011165"/>
            <a:ext cx="2835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err="1"/>
              <a:t>Fogem</a:t>
            </a:r>
            <a:r>
              <a:rPr lang="es-419" sz="2000" b="1" dirty="0"/>
              <a:t> da </a:t>
            </a:r>
            <a:r>
              <a:rPr lang="es-419" sz="2000" b="1" dirty="0" err="1"/>
              <a:t>violência</a:t>
            </a:r>
            <a:r>
              <a:rPr lang="es-419" sz="2000" b="1" dirty="0"/>
              <a:t> armada, </a:t>
            </a:r>
            <a:r>
              <a:rPr lang="es-419" sz="2000" b="1" dirty="0" err="1"/>
              <a:t>conflitos</a:t>
            </a:r>
            <a:r>
              <a:rPr lang="es-419" sz="2000" b="1" dirty="0"/>
              <a:t>, guerras, </a:t>
            </a:r>
            <a:r>
              <a:rPr lang="es-419" sz="2000" b="1" dirty="0" err="1"/>
              <a:t>perseguições</a:t>
            </a:r>
            <a:r>
              <a:rPr lang="es-419" sz="2000" b="1" dirty="0"/>
              <a:t> políticas;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68E8F7-46D4-4DB6-BCBC-D10512970402}"/>
              </a:ext>
            </a:extLst>
          </p:cNvPr>
          <p:cNvSpPr txBox="1"/>
          <p:nvPr/>
        </p:nvSpPr>
        <p:spPr>
          <a:xfrm>
            <a:off x="7964557" y="4153538"/>
            <a:ext cx="3390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err="1"/>
              <a:t>Migram</a:t>
            </a:r>
            <a:r>
              <a:rPr lang="es-419" sz="2000" b="1" dirty="0"/>
              <a:t> </a:t>
            </a:r>
            <a:r>
              <a:rPr lang="es-419" sz="2000" b="1" dirty="0" err="1"/>
              <a:t>sozinhas</a:t>
            </a:r>
            <a:r>
              <a:rPr lang="es-419" sz="2000" b="1" dirty="0"/>
              <a:t> </a:t>
            </a:r>
            <a:r>
              <a:rPr lang="es-419" sz="2000" b="1" dirty="0" err="1"/>
              <a:t>ou</a:t>
            </a:r>
            <a:r>
              <a:rPr lang="es-419" sz="2000" b="1" dirty="0"/>
              <a:t> </a:t>
            </a:r>
            <a:r>
              <a:rPr lang="es-419" sz="2000" b="1" dirty="0" err="1"/>
              <a:t>acompanhadas</a:t>
            </a:r>
            <a:r>
              <a:rPr lang="es-419" sz="2000" b="1" dirty="0"/>
              <a:t> de </a:t>
            </a:r>
            <a:r>
              <a:rPr lang="es-419" sz="2000" b="1" dirty="0" err="1"/>
              <a:t>conhecidos</a:t>
            </a:r>
            <a:r>
              <a:rPr lang="es-419" sz="2000" b="1" dirty="0"/>
              <a:t>, buscando </a:t>
            </a:r>
            <a:r>
              <a:rPr lang="es-419" sz="2000" b="1" dirty="0" err="1"/>
              <a:t>seus</a:t>
            </a:r>
            <a:r>
              <a:rPr lang="es-419" sz="2000" b="1" dirty="0"/>
              <a:t> familiares.</a:t>
            </a: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350242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m 4" descr="Uma imagem contendo pessoa, interior, criança, chão&#10;&#10;Descrição gerada automaticamente">
            <a:extLst>
              <a:ext uri="{FF2B5EF4-FFF2-40B4-BE49-F238E27FC236}">
                <a16:creationId xmlns:a16="http://schemas.microsoft.com/office/drawing/2014/main" id="{8A067D39-816B-4990-A651-C048CBB85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-26505"/>
            <a:ext cx="10515600" cy="527476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30" y="4691270"/>
            <a:ext cx="11251096" cy="14047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</a:rPr>
              <a:t>30</a:t>
            </a:r>
            <a:r>
              <a:rPr lang="es-419" sz="2800" b="1" dirty="0"/>
              <a:t>30 </a:t>
            </a:r>
            <a:r>
              <a:rPr lang="es-419" sz="2800" b="1" dirty="0" err="1"/>
              <a:t>milhões</a:t>
            </a:r>
            <a:r>
              <a:rPr lang="es-419" sz="2800" b="1" dirty="0"/>
              <a:t> de </a:t>
            </a:r>
            <a:r>
              <a:rPr lang="es-419" sz="2800" b="1" dirty="0" err="1"/>
              <a:t>crianças</a:t>
            </a:r>
            <a:r>
              <a:rPr lang="es-419" sz="2800" b="1" dirty="0"/>
              <a:t> </a:t>
            </a:r>
            <a:r>
              <a:rPr lang="es-419" sz="2800" b="1" dirty="0" err="1"/>
              <a:t>viviam</a:t>
            </a:r>
            <a:r>
              <a:rPr lang="es-419" sz="2800" b="1" dirty="0"/>
              <a:t> </a:t>
            </a:r>
            <a:r>
              <a:rPr lang="es-419" sz="2800" b="1" dirty="0" err="1"/>
              <a:t>fora</a:t>
            </a:r>
            <a:r>
              <a:rPr lang="es-419" sz="2800" b="1" dirty="0"/>
              <a:t> de </a:t>
            </a:r>
            <a:r>
              <a:rPr lang="es-419" sz="2800" b="1" dirty="0" err="1"/>
              <a:t>seus</a:t>
            </a:r>
            <a:r>
              <a:rPr lang="es-419" sz="2800" b="1" dirty="0"/>
              <a:t> </a:t>
            </a:r>
            <a:r>
              <a:rPr lang="es-419" sz="2800" b="1" dirty="0" err="1"/>
              <a:t>locais</a:t>
            </a:r>
            <a:r>
              <a:rPr lang="es-419" sz="2800" b="1" dirty="0"/>
              <a:t> de </a:t>
            </a:r>
            <a:r>
              <a:rPr lang="es-419" sz="2800" b="1" dirty="0" err="1"/>
              <a:t>origem</a:t>
            </a:r>
            <a:r>
              <a:rPr lang="es-419" sz="2800" b="1" dirty="0"/>
              <a:t> em 2017;</a:t>
            </a:r>
          </a:p>
          <a:p>
            <a:pPr algn="ctr"/>
            <a:r>
              <a:rPr lang="es-419" sz="2800" b="1" dirty="0"/>
              <a:t>Entre </a:t>
            </a:r>
            <a:r>
              <a:rPr lang="es-419" sz="2800" b="1" dirty="0" err="1"/>
              <a:t>Manaus</a:t>
            </a:r>
            <a:r>
              <a:rPr lang="es-419" sz="2800" b="1" dirty="0"/>
              <a:t> e Boa Vista, cerca de 30% dos migrantes </a:t>
            </a:r>
            <a:r>
              <a:rPr lang="es-419" sz="2800" b="1" dirty="0" err="1"/>
              <a:t>venezuelanos</a:t>
            </a:r>
            <a:r>
              <a:rPr lang="es-419" sz="2800" b="1" dirty="0"/>
              <a:t> </a:t>
            </a:r>
            <a:r>
              <a:rPr lang="es-419" sz="2800" b="1" dirty="0" err="1"/>
              <a:t>são</a:t>
            </a:r>
            <a:r>
              <a:rPr lang="es-419" sz="2800" b="1" dirty="0"/>
              <a:t> </a:t>
            </a:r>
            <a:r>
              <a:rPr lang="es-419" sz="2800" b="1" dirty="0" err="1"/>
              <a:t>crianças</a:t>
            </a:r>
            <a:r>
              <a:rPr lang="es-419" sz="2800" b="1" dirty="0"/>
              <a:t> (  15 mil ).</a:t>
            </a:r>
          </a:p>
          <a:p>
            <a:endParaRPr lang="es-419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8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C957629-1A2A-431E-BAF4-51F1C2559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3" y="6332427"/>
            <a:ext cx="1099932" cy="5298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2FA22B2-89FD-461F-B67D-0AF5B721B196}"/>
              </a:ext>
            </a:extLst>
          </p:cNvPr>
          <p:cNvSpPr txBox="1"/>
          <p:nvPr/>
        </p:nvSpPr>
        <p:spPr>
          <a:xfrm>
            <a:off x="1086680" y="278298"/>
            <a:ext cx="101511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4800" b="1" dirty="0">
                <a:solidFill>
                  <a:srgbClr val="002060"/>
                </a:solidFill>
                <a:latin typeface="+mj-lt"/>
              </a:rPr>
              <a:t>A OIM e a </a:t>
            </a:r>
            <a:r>
              <a:rPr lang="es-419" sz="4800" b="1" dirty="0" err="1">
                <a:solidFill>
                  <a:srgbClr val="002060"/>
                </a:solidFill>
                <a:latin typeface="+mj-lt"/>
              </a:rPr>
              <a:t>proteção</a:t>
            </a:r>
            <a:r>
              <a:rPr lang="es-419" sz="4800" b="1" dirty="0">
                <a:solidFill>
                  <a:srgbClr val="002060"/>
                </a:solidFill>
                <a:latin typeface="+mj-lt"/>
              </a:rPr>
              <a:t> da </a:t>
            </a:r>
            <a:r>
              <a:rPr lang="es-419" sz="4800" b="1" dirty="0" err="1">
                <a:solidFill>
                  <a:srgbClr val="002060"/>
                </a:solidFill>
                <a:latin typeface="+mj-lt"/>
              </a:rPr>
              <a:t>criança</a:t>
            </a:r>
            <a:r>
              <a:rPr lang="es-419" sz="4800" b="1" dirty="0">
                <a:solidFill>
                  <a:srgbClr val="002060"/>
                </a:solidFill>
                <a:latin typeface="+mj-lt"/>
              </a:rPr>
              <a:t> migrante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DC1B8C-4E56-4742-8B6B-E4026716FAD3}"/>
              </a:ext>
            </a:extLst>
          </p:cNvPr>
          <p:cNvSpPr txBox="1"/>
          <p:nvPr/>
        </p:nvSpPr>
        <p:spPr>
          <a:xfrm>
            <a:off x="8477372" y="5188789"/>
            <a:ext cx="2273454" cy="120032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dirty="0" err="1"/>
              <a:t>Apoiar</a:t>
            </a:r>
            <a:r>
              <a:rPr lang="es-419" dirty="0"/>
              <a:t> o Sistema de </a:t>
            </a:r>
            <a:r>
              <a:rPr lang="es-419" dirty="0" err="1"/>
              <a:t>Justiça</a:t>
            </a:r>
            <a:r>
              <a:rPr lang="es-419" dirty="0"/>
              <a:t> a </a:t>
            </a:r>
            <a:r>
              <a:rPr lang="es-419" dirty="0" err="1"/>
              <a:t>reconhecer</a:t>
            </a:r>
            <a:r>
              <a:rPr lang="es-419" dirty="0"/>
              <a:t> a </a:t>
            </a:r>
            <a:r>
              <a:rPr lang="es-419" dirty="0" err="1"/>
              <a:t>criança</a:t>
            </a:r>
            <a:r>
              <a:rPr lang="es-419" dirty="0"/>
              <a:t> como </a:t>
            </a:r>
            <a:r>
              <a:rPr lang="es-419" dirty="0" err="1"/>
              <a:t>sujeito</a:t>
            </a:r>
            <a:r>
              <a:rPr lang="es-419" dirty="0"/>
              <a:t> de </a:t>
            </a:r>
            <a:r>
              <a:rPr lang="es-419" dirty="0" err="1"/>
              <a:t>direitos</a:t>
            </a:r>
            <a:r>
              <a:rPr lang="es-419" dirty="0"/>
              <a:t>.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4B7A697-B12B-4629-943D-851C8500BD8F}"/>
              </a:ext>
            </a:extLst>
          </p:cNvPr>
          <p:cNvSpPr/>
          <p:nvPr/>
        </p:nvSpPr>
        <p:spPr>
          <a:xfrm>
            <a:off x="1404733" y="1431266"/>
            <a:ext cx="1271971" cy="12542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6875D3-7E9F-43C4-883A-BB74B7F591CF}"/>
              </a:ext>
            </a:extLst>
          </p:cNvPr>
          <p:cNvSpPr txBox="1"/>
          <p:nvPr/>
        </p:nvSpPr>
        <p:spPr>
          <a:xfrm>
            <a:off x="3061255" y="1485144"/>
            <a:ext cx="300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Promover o </a:t>
            </a:r>
            <a:r>
              <a:rPr lang="es-419" dirty="0" err="1"/>
              <a:t>acesso</a:t>
            </a:r>
            <a:r>
              <a:rPr lang="es-419" dirty="0"/>
              <a:t> a </a:t>
            </a:r>
            <a:r>
              <a:rPr lang="es-419" dirty="0" err="1"/>
              <a:t>direitos</a:t>
            </a:r>
            <a:r>
              <a:rPr lang="es-419" dirty="0"/>
              <a:t> e </a:t>
            </a:r>
            <a:r>
              <a:rPr lang="es-419" dirty="0" err="1"/>
              <a:t>serviços</a:t>
            </a:r>
            <a:r>
              <a:rPr lang="es-419" dirty="0"/>
              <a:t> nos sistemas </a:t>
            </a:r>
            <a:r>
              <a:rPr lang="es-419" dirty="0" err="1"/>
              <a:t>nacionais</a:t>
            </a:r>
            <a:r>
              <a:rPr lang="es-419" dirty="0"/>
              <a:t> de </a:t>
            </a:r>
            <a:r>
              <a:rPr lang="es-419" dirty="0" err="1"/>
              <a:t>proteção</a:t>
            </a:r>
            <a:r>
              <a:rPr lang="es-419" dirty="0"/>
              <a:t>;</a:t>
            </a:r>
          </a:p>
          <a:p>
            <a:endParaRPr lang="es-419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1FC64FD-D156-4729-A45B-AA4A3623B590}"/>
              </a:ext>
            </a:extLst>
          </p:cNvPr>
          <p:cNvSpPr/>
          <p:nvPr/>
        </p:nvSpPr>
        <p:spPr>
          <a:xfrm>
            <a:off x="6599584" y="1709997"/>
            <a:ext cx="1264872" cy="120032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75C6305-9FAB-479B-B327-31E304C0ABBB}"/>
              </a:ext>
            </a:extLst>
          </p:cNvPr>
          <p:cNvSpPr txBox="1"/>
          <p:nvPr/>
        </p:nvSpPr>
        <p:spPr>
          <a:xfrm>
            <a:off x="8102996" y="1412905"/>
            <a:ext cx="3008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Promover o </a:t>
            </a:r>
            <a:r>
              <a:rPr lang="es-419" dirty="0" err="1"/>
              <a:t>direito</a:t>
            </a:r>
            <a:r>
              <a:rPr lang="es-419" dirty="0"/>
              <a:t> de ser </a:t>
            </a:r>
            <a:r>
              <a:rPr lang="es-419" dirty="0" err="1"/>
              <a:t>escutada</a:t>
            </a:r>
            <a:r>
              <a:rPr lang="es-419" dirty="0"/>
              <a:t> e ter </a:t>
            </a:r>
            <a:r>
              <a:rPr lang="es-419" dirty="0" err="1"/>
              <a:t>sua</a:t>
            </a:r>
            <a:r>
              <a:rPr lang="es-419" dirty="0"/>
              <a:t> </a:t>
            </a:r>
            <a:r>
              <a:rPr lang="es-419" dirty="0" err="1"/>
              <a:t>opinião</a:t>
            </a:r>
            <a:r>
              <a:rPr lang="es-419" dirty="0"/>
              <a:t> considerada, </a:t>
            </a:r>
            <a:r>
              <a:rPr lang="es-419" dirty="0" err="1"/>
              <a:t>sem</a:t>
            </a:r>
            <a:r>
              <a:rPr lang="es-419" dirty="0"/>
              <a:t> </a:t>
            </a:r>
            <a:r>
              <a:rPr lang="es-419" dirty="0" err="1"/>
              <a:t>discriminação</a:t>
            </a:r>
            <a:r>
              <a:rPr lang="es-419" dirty="0"/>
              <a:t> e de </a:t>
            </a:r>
            <a:r>
              <a:rPr lang="es-419" dirty="0" err="1"/>
              <a:t>acordo</a:t>
            </a:r>
            <a:r>
              <a:rPr lang="es-419" dirty="0"/>
              <a:t> </a:t>
            </a:r>
            <a:r>
              <a:rPr lang="es-419" dirty="0" err="1"/>
              <a:t>com</a:t>
            </a:r>
            <a:r>
              <a:rPr lang="es-419" dirty="0"/>
              <a:t> </a:t>
            </a:r>
            <a:r>
              <a:rPr lang="es-419" dirty="0" err="1"/>
              <a:t>seu</a:t>
            </a:r>
            <a:r>
              <a:rPr lang="es-419" dirty="0"/>
              <a:t> </a:t>
            </a:r>
            <a:r>
              <a:rPr lang="es-419" dirty="0" err="1"/>
              <a:t>estágio</a:t>
            </a:r>
            <a:r>
              <a:rPr lang="es-419" dirty="0"/>
              <a:t> de </a:t>
            </a:r>
            <a:r>
              <a:rPr lang="es-419" dirty="0" err="1"/>
              <a:t>desenvolvimento</a:t>
            </a:r>
            <a:r>
              <a:rPr lang="es-419" dirty="0"/>
              <a:t>;</a:t>
            </a:r>
          </a:p>
          <a:p>
            <a:endParaRPr lang="es-419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AB1BE01-925B-4118-AFDA-673FD8DCD00E}"/>
              </a:ext>
            </a:extLst>
          </p:cNvPr>
          <p:cNvSpPr/>
          <p:nvPr/>
        </p:nvSpPr>
        <p:spPr>
          <a:xfrm>
            <a:off x="1364742" y="3163959"/>
            <a:ext cx="1264872" cy="12003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B22FCA2-B66B-4CD3-B7F5-C742756BBE79}"/>
              </a:ext>
            </a:extLst>
          </p:cNvPr>
          <p:cNvSpPr txBox="1"/>
          <p:nvPr/>
        </p:nvSpPr>
        <p:spPr>
          <a:xfrm>
            <a:off x="3193778" y="3092980"/>
            <a:ext cx="2782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/>
              <a:t>Apoiar</a:t>
            </a:r>
            <a:r>
              <a:rPr lang="es-419" dirty="0"/>
              <a:t> que toda </a:t>
            </a:r>
            <a:r>
              <a:rPr lang="es-419" dirty="0" err="1"/>
              <a:t>abordagem</a:t>
            </a:r>
            <a:r>
              <a:rPr lang="es-419" dirty="0"/>
              <a:t> </a:t>
            </a:r>
            <a:r>
              <a:rPr lang="es-419" dirty="0" err="1"/>
              <a:t>seja</a:t>
            </a:r>
            <a:r>
              <a:rPr lang="es-419" dirty="0"/>
              <a:t> </a:t>
            </a:r>
            <a:r>
              <a:rPr lang="es-419" dirty="0" err="1"/>
              <a:t>não</a:t>
            </a:r>
            <a:r>
              <a:rPr lang="es-419" dirty="0"/>
              <a:t> </a:t>
            </a:r>
            <a:r>
              <a:rPr lang="es-419" dirty="0" err="1"/>
              <a:t>discriminatória</a:t>
            </a:r>
            <a:r>
              <a:rPr lang="es-419" dirty="0"/>
              <a:t> e busque a </a:t>
            </a:r>
            <a:r>
              <a:rPr lang="es-419" dirty="0" err="1"/>
              <a:t>integração</a:t>
            </a:r>
            <a:r>
              <a:rPr lang="es-419" dirty="0"/>
              <a:t>;</a:t>
            </a:r>
          </a:p>
          <a:p>
            <a:endParaRPr lang="es-419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B54EFC4-89A1-4CC8-A330-CA31781A0BAE}"/>
              </a:ext>
            </a:extLst>
          </p:cNvPr>
          <p:cNvSpPr/>
          <p:nvPr/>
        </p:nvSpPr>
        <p:spPr>
          <a:xfrm>
            <a:off x="6665844" y="3546292"/>
            <a:ext cx="1377042" cy="120032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5EAEC7D-0F5E-487B-BE65-B6942A7E5401}"/>
              </a:ext>
            </a:extLst>
          </p:cNvPr>
          <p:cNvSpPr txBox="1"/>
          <p:nvPr/>
        </p:nvSpPr>
        <p:spPr>
          <a:xfrm>
            <a:off x="8315031" y="3658856"/>
            <a:ext cx="278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Proteger a </a:t>
            </a:r>
            <a:r>
              <a:rPr lang="es-419" dirty="0" err="1"/>
              <a:t>criança</a:t>
            </a:r>
            <a:r>
              <a:rPr lang="es-419" dirty="0"/>
              <a:t> de redes criminosas, tráfico de </a:t>
            </a:r>
            <a:r>
              <a:rPr lang="es-419" dirty="0" err="1"/>
              <a:t>pessoas</a:t>
            </a:r>
            <a:r>
              <a:rPr lang="es-419" dirty="0"/>
              <a:t>, venda de </a:t>
            </a:r>
            <a:r>
              <a:rPr lang="es-419" dirty="0" err="1"/>
              <a:t>órgãos</a:t>
            </a:r>
            <a:r>
              <a:rPr lang="es-419" dirty="0"/>
              <a:t>, </a:t>
            </a:r>
            <a:r>
              <a:rPr lang="es-419" dirty="0" err="1"/>
              <a:t>etc</a:t>
            </a:r>
            <a:r>
              <a:rPr lang="es-419" dirty="0"/>
              <a:t>;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EF1F1DC-0E08-46A7-9B47-CB0D19051A3C}"/>
              </a:ext>
            </a:extLst>
          </p:cNvPr>
          <p:cNvSpPr/>
          <p:nvPr/>
        </p:nvSpPr>
        <p:spPr>
          <a:xfrm>
            <a:off x="1275287" y="4883204"/>
            <a:ext cx="1377042" cy="124537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01A24EB-DD23-4049-8A33-D62497425357}"/>
              </a:ext>
            </a:extLst>
          </p:cNvPr>
          <p:cNvSpPr txBox="1"/>
          <p:nvPr/>
        </p:nvSpPr>
        <p:spPr>
          <a:xfrm>
            <a:off x="3105745" y="4763934"/>
            <a:ext cx="278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err="1"/>
              <a:t>Apoiar</a:t>
            </a:r>
            <a:r>
              <a:rPr lang="es-419" dirty="0"/>
              <a:t> os sistemas </a:t>
            </a:r>
            <a:r>
              <a:rPr lang="es-419" dirty="0" err="1"/>
              <a:t>nacionais</a:t>
            </a:r>
            <a:r>
              <a:rPr lang="es-419" dirty="0"/>
              <a:t> de </a:t>
            </a:r>
            <a:r>
              <a:rPr lang="es-419" dirty="0" err="1"/>
              <a:t>proteção</a:t>
            </a:r>
            <a:r>
              <a:rPr lang="es-419" dirty="0"/>
              <a:t> a </a:t>
            </a:r>
            <a:r>
              <a:rPr lang="es-419" dirty="0" err="1"/>
              <a:t>reconhecer</a:t>
            </a:r>
            <a:r>
              <a:rPr lang="es-419" dirty="0"/>
              <a:t> as especificidades da </a:t>
            </a:r>
            <a:r>
              <a:rPr lang="es-419" dirty="0" err="1"/>
              <a:t>criança</a:t>
            </a:r>
            <a:r>
              <a:rPr lang="es-419" dirty="0"/>
              <a:t> migrante. </a:t>
            </a:r>
          </a:p>
          <a:p>
            <a:endParaRPr lang="es-419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552EC42-BA35-4510-8260-623729BC571D}"/>
              </a:ext>
            </a:extLst>
          </p:cNvPr>
          <p:cNvSpPr/>
          <p:nvPr/>
        </p:nvSpPr>
        <p:spPr>
          <a:xfrm>
            <a:off x="6798367" y="5188790"/>
            <a:ext cx="1264872" cy="12003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768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3CD6C-3DF6-44A3-9CC9-183A62CD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9996"/>
            <a:ext cx="9144000" cy="100761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PT" sz="2850" b="1" dirty="0">
                <a:solidFill>
                  <a:srgbClr val="FF6600"/>
                </a:solidFill>
              </a:rPr>
              <a:t>PROTEGER AS CRIANÇAS MIGRANTES DA VIOLÊNCIA, EXPLORAÇÃO E ABUSO DURANTE O CICLO MIGRATÓRIO</a:t>
            </a:r>
          </a:p>
        </p:txBody>
      </p:sp>
      <p:graphicFrame>
        <p:nvGraphicFramePr>
          <p:cNvPr id="14" name="Espaço Reservado para Conteúdo 13">
            <a:extLst>
              <a:ext uri="{FF2B5EF4-FFF2-40B4-BE49-F238E27FC236}">
                <a16:creationId xmlns:a16="http://schemas.microsoft.com/office/drawing/2014/main" id="{890F5B29-07CA-4F2C-A521-423EFBEE9A2C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946923040"/>
              </p:ext>
            </p:extLst>
          </p:nvPr>
        </p:nvGraphicFramePr>
        <p:xfrm>
          <a:off x="1351722" y="1754207"/>
          <a:ext cx="9740348" cy="379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59D1691-FB45-4941-B9C2-8E5DAA099A0C}"/>
              </a:ext>
            </a:extLst>
          </p:cNvPr>
          <p:cNvSpPr/>
          <p:nvPr/>
        </p:nvSpPr>
        <p:spPr>
          <a:xfrm>
            <a:off x="9961241" y="3463511"/>
            <a:ext cx="379845" cy="37984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9D94E3-293B-4792-B994-79273EABB914}"/>
              </a:ext>
            </a:extLst>
          </p:cNvPr>
          <p:cNvSpPr txBox="1"/>
          <p:nvPr/>
        </p:nvSpPr>
        <p:spPr>
          <a:xfrm>
            <a:off x="9323650" y="4081668"/>
            <a:ext cx="1448534" cy="1425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1700" kern="1200" dirty="0"/>
              <a:t>Ativar mecanismos e redes locais de proteção.</a:t>
            </a:r>
          </a:p>
        </p:txBody>
      </p:sp>
    </p:spTree>
    <p:extLst>
      <p:ext uri="{BB962C8B-B14F-4D97-AF65-F5344CB8AC3E}">
        <p14:creationId xmlns:p14="http://schemas.microsoft.com/office/powerpoint/2010/main" val="153787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CF1C9-0895-4C95-A850-4BD6D8C3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6999"/>
            <a:ext cx="10515600" cy="1325563"/>
          </a:xfrm>
        </p:spPr>
        <p:txBody>
          <a:bodyPr>
            <a:normAutofit/>
          </a:bodyPr>
          <a:lstStyle/>
          <a:p>
            <a:r>
              <a:rPr lang="pt-PT" sz="4400" dirty="0"/>
              <a:t>DIREITOS DA CRIANÇA MIGRANTE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F599ED8-DF11-491D-A8E0-764160F7C4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13200"/>
          <a:stretch/>
        </p:blipFill>
        <p:spPr>
          <a:xfrm>
            <a:off x="838654" y="1795354"/>
            <a:ext cx="3749040" cy="4394308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A21922-FB84-4BCB-BEA9-35E347D6911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4879" y="1795354"/>
            <a:ext cx="6598467" cy="43943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/>
              <a:t>No Brasil: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Estatuto da Criança e do Adolescente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Lei de Migrações (Lei 13.445/2017)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Resolução Conjunta CONANDA-CONARE-CNIg-DPU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Portaria nº 197 de 06/03/2019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/>
              <a:t>Na América Latina: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Convenção Americana dos Direitos Humanos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Opinião Consultiva 21 (OC-21) da CIDH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3400" dirty="0"/>
              <a:t>Opinião Consultiva 17 (OC-17) da CIDH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733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C957629-1A2A-431E-BAF4-51F1C2559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77" y="48776"/>
            <a:ext cx="1868557" cy="900041"/>
          </a:xfrm>
          <a:prstGeom prst="rect">
            <a:avLst/>
          </a:prstGeom>
        </p:spPr>
      </p:pic>
      <p:pic>
        <p:nvPicPr>
          <p:cNvPr id="3" name="Imagem 2" descr="Uma imagem contendo pessoa, sofá, interior, homem&#10;&#10;Descrição gerada automaticamente">
            <a:extLst>
              <a:ext uri="{FF2B5EF4-FFF2-40B4-BE49-F238E27FC236}">
                <a16:creationId xmlns:a16="http://schemas.microsoft.com/office/drawing/2014/main" id="{17A16548-DEFB-4896-A413-5FEA9DA8B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49964"/>
            <a:ext cx="5813765" cy="37557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1378FAF-F6D8-4608-B734-2AE66EA62737}"/>
              </a:ext>
            </a:extLst>
          </p:cNvPr>
          <p:cNvSpPr txBox="1"/>
          <p:nvPr/>
        </p:nvSpPr>
        <p:spPr>
          <a:xfrm>
            <a:off x="7606749" y="1934820"/>
            <a:ext cx="2892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 err="1"/>
              <a:t>Obrigada</a:t>
            </a:r>
            <a:endParaRPr lang="es-419" sz="2400" dirty="0"/>
          </a:p>
          <a:p>
            <a:endParaRPr lang="es-419" sz="2400" dirty="0"/>
          </a:p>
          <a:p>
            <a:endParaRPr lang="es-419" sz="2400" dirty="0"/>
          </a:p>
          <a:p>
            <a:pPr algn="ctr"/>
            <a:r>
              <a:rPr lang="es-419" sz="2400" dirty="0">
                <a:hlinkClick r:id="rId4"/>
              </a:rPr>
              <a:t>jaalmeida@iom.int</a:t>
            </a:r>
            <a:endParaRPr lang="es-419" sz="2400" dirty="0"/>
          </a:p>
          <a:p>
            <a:pPr algn="ctr"/>
            <a:endParaRPr lang="es-419" sz="2400" dirty="0"/>
          </a:p>
          <a:p>
            <a:pPr algn="ctr"/>
            <a:endParaRPr lang="es-419" sz="2400" dirty="0"/>
          </a:p>
          <a:p>
            <a:pPr algn="ctr"/>
            <a:r>
              <a:rPr lang="es-419" sz="2400" dirty="0"/>
              <a:t>91 98242-0434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275FE4-07C9-49D7-B001-C26A55D2D64D}"/>
              </a:ext>
            </a:extLst>
          </p:cNvPr>
          <p:cNvSpPr txBox="1"/>
          <p:nvPr/>
        </p:nvSpPr>
        <p:spPr>
          <a:xfrm>
            <a:off x="1524000" y="96741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4ABAD9-3195-47AD-AA90-A38983E94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3" y="6332427"/>
            <a:ext cx="1099932" cy="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9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 and Public Information / Advocacy</TermName>
          <TermId xmlns="http://schemas.microsoft.com/office/infopath/2007/PartnerControls">6e24bce2-2066-46fb-9e2b-e7d172d8faed</TermId>
        </TermInfo>
      </Terms>
    </df07b3dcd26544e09619a120c66e9128>
    <DMSSCMultiFileName xmlns="292de7ad-0ce0-4950-9d80-fd0d9858bf97">IOM-PPT_Template_2018.pptx</DMSSCMultiFileName>
    <DMSSCDocTitle xmlns="292de7ad-0ce0-4950-9d80-fd0d9858bf97">IOM Powerpoint Presentation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MAC-OCU</TermName>
          <TermId xmlns="http://schemas.microsoft.com/office/infopath/2007/PartnerControls">0b9e9642-cccf-4eaa-8edb-ac266cf71c05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</TermName>
          <TermId xmlns="http://schemas.microsoft.com/office/infopath/2007/PartnerControls">cc49fb40-6c67-4cc3-9f66-86521243db1c</TermId>
        </TermInfo>
      </Terms>
    </gfb351706cee45fb90c779769e632c31>
    <DMSSCRelatedInformation xmlns="292de7ad-0ce0-4950-9d80-fd0d9858bf97" xsi:nil="true"/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SD/OCU/00005</DMSSCControlNo>
    <DMSSCCopyright xmlns="292de7ad-0ce0-4950-9d80-fd0d9858bf97">© International Organization for Migration (IOM)</DMSSCCopyright>
    <_dlc_DocId xmlns="292de7ad-0ce0-4950-9d80-fd0d9858bf97">IOMDOC-3-14425</_dlc_DocId>
    <_dlc_DocIdUrl xmlns="292de7ad-0ce0-4950-9d80-fd0d9858bf97">
      <Url>https://dmsportal/_layouts/15/DocIdRedir.aspx?ID=IOMDOC-3-14425</Url>
      <Description>IOMDOC-3-14425</Description>
    </_dlc_DocIdUrl>
    <DMSSCOGDocID xmlns="292de7ad-0ce0-4950-9d80-fd0d9858bf97">18122</DMSSCOGDocID>
    <TaxCatchAll xmlns="d5154f9a-77ba-47d9-9435-4aa8df5a2b9e">
      <Value>34</Value>
      <Value>159</Value>
      <Value>158</Value>
      <Value>862</Value>
    </TaxCatchAl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5323e67ca1cdd99c8a784fde52a476b6">
  <xsd:schema xmlns:xsd="http://www.w3.org/2001/XMLSchema" xmlns:xs="http://www.w3.org/2001/XMLSchema" xmlns:p="http://schemas.microsoft.com/office/2006/metadata/properties" xmlns:ns2="292de7ad-0ce0-4950-9d80-fd0d9858bf97" xmlns:ns3="d5154f9a-77ba-47d9-9435-4aa8df5a2b9e" targetNamespace="http://schemas.microsoft.com/office/2006/metadata/properties" ma:root="true" ma:fieldsID="d1de18e9e68157a3943e2457d8170e0c" ns2:_="" ns3:_="">
    <xsd:import namespace="292de7ad-0ce0-4950-9d80-fd0d9858bf97"/>
    <xsd:import namespace="d5154f9a-77ba-47d9-9435-4aa8df5a2b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3:TaxCatchAll" minOccurs="0"/>
                <xsd:element ref="ns3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54f9a-77ba-47d9-9435-4aa8df5a2b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purl.org/dc/elements/1.1/"/>
    <ds:schemaRef ds:uri="d5154f9a-77ba-47d9-9435-4aa8df5a2b9e"/>
    <ds:schemaRef ds:uri="http://www.w3.org/XML/1998/namespace"/>
    <ds:schemaRef ds:uri="292de7ad-0ce0-4950-9d80-fd0d9858bf97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E8F3C1E-C692-49C8-B603-C3ED71DF2E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4F1705B-A3CC-4F58-AD00-8A0877ECB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d5154f9a-77ba-47d9-9435-4aa8df5a2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538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 Proteção e Promoção da Criança  Migrante - Primeira Infância</vt:lpstr>
      <vt:lpstr>Apresentação do PowerPoint</vt:lpstr>
      <vt:lpstr>Apresentação do PowerPoint</vt:lpstr>
      <vt:lpstr>Por que as crianças pequenas migram</vt:lpstr>
      <vt:lpstr>Apresentação do PowerPoint</vt:lpstr>
      <vt:lpstr>Apresentação do PowerPoint</vt:lpstr>
      <vt:lpstr>PROTEGER AS CRIANÇAS MIGRANTES DA VIOLÊNCIA, EXPLORAÇÃO E ABUSO DURANTE O CICLO MIGRATÓRIO</vt:lpstr>
      <vt:lpstr>DIREITOS DA CRIANÇA MIGRANTE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Alessandra Cristina de Jesus Teixeira</cp:lastModifiedBy>
  <cp:revision>76</cp:revision>
  <dcterms:created xsi:type="dcterms:W3CDTF">2018-02-07T13:14:28Z</dcterms:created>
  <dcterms:modified xsi:type="dcterms:W3CDTF">2019-10-03T22:22:10Z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0x010100830129F0CAECA9418E7CE91E5DF8BAED0205007521A3739CF3294B9996E493AAA33667</vt:lpwstr>
  </property>
  <property fmtid="{D5CDD505-2E9C-101B-9397-08002B2CF9AE}" pid="3" name="id256f71d35345689474340dd007a09d">
    <vt:lpwstr/>
  </property>
  <property fmtid="{D5CDD505-2E9C-101B-9397-08002B2CF9AE}" pid="4" name="DMSSCCorpOwner">
    <vt:lpwstr>862;#MAC-OCU|0b9e9642-cccf-4eaa-8edb-ac266cf71c05</vt:lpwstr>
  </property>
  <property fmtid="{D5CDD505-2E9C-101B-9397-08002B2CF9AE}" pid="5" name="DMSSCTypeofAgreement">
    <vt:lpwstr/>
  </property>
  <property fmtid="{D5CDD505-2E9C-101B-9397-08002B2CF9AE}" pid="6" name="DMSSCCountriesCovered">
    <vt:lpwstr/>
  </property>
  <property fmtid="{D5CDD505-2E9C-101B-9397-08002B2CF9AE}" pid="7" name="DMSSCLanguage">
    <vt:lpwstr>34;#English|4fdb6f7f-87a6-4bdf-a113-af22aa89e0ff</vt:lpwstr>
  </property>
  <property fmtid="{D5CDD505-2E9C-101B-9397-08002B2CF9AE}" pid="8" name="bec6e32e305846fc8e862047ed16a744">
    <vt:lpwstr/>
  </property>
  <property fmtid="{D5CDD505-2E9C-101B-9397-08002B2CF9AE}" pid="9" name="DMSSCKeywords">
    <vt:lpwstr>159;#Media|cc49fb40-6c67-4cc3-9f66-86521243db1c</vt:lpwstr>
  </property>
  <property fmtid="{D5CDD505-2E9C-101B-9397-08002B2CF9AE}" pid="10" name="m63e22d85a01426b88ef9c83ec989ddc">
    <vt:lpwstr/>
  </property>
  <property fmtid="{D5CDD505-2E9C-101B-9397-08002B2CF9AE}" pid="11" name="a5c21126b0694d93a778523f94f94e6e">
    <vt:lpwstr/>
  </property>
  <property fmtid="{D5CDD505-2E9C-101B-9397-08002B2CF9AE}" pid="12" name="_dlc_DocIdItemGuid">
    <vt:lpwstr>aa60b335-b7f6-4410-82d5-1d66239af6fa</vt:lpwstr>
  </property>
  <property fmtid="{D5CDD505-2E9C-101B-9397-08002B2CF9AE}" pid="13" name="DMSSCCountryofDutyStation">
    <vt:lpwstr/>
  </property>
  <property fmtid="{D5CDD505-2E9C-101B-9397-08002B2CF9AE}" pid="14" name="DMSSCSubjects">
    <vt:lpwstr>158;#Media and Public Information / Advocacy|6e24bce2-2066-46fb-9e2b-e7d172d8faed</vt:lpwstr>
  </property>
  <property fmtid="{D5CDD505-2E9C-101B-9397-08002B2CF9AE}" pid="15" name="DMSSCCountry">
    <vt:lpwstr/>
  </property>
</Properties>
</file>