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5" r:id="rId9"/>
    <p:sldId id="264" r:id="rId10"/>
    <p:sldId id="262" r:id="rId11"/>
  </p:sldIdLst>
  <p:sldSz cx="9753600" cy="7315200"/>
  <p:notesSz cx="6858000" cy="9144000"/>
  <p:embeddedFontLst>
    <p:embeddedFont>
      <p:font typeface="Montserrat" panose="020B0604020202020204" charset="0"/>
      <p:regular r:id="rId12"/>
      <p:bold r:id="rId13"/>
    </p:embeddedFont>
    <p:embeddedFont>
      <p:font typeface="League Spartan" panose="020B0604020202020204" charset="0"/>
      <p:regular r:id="rId14"/>
    </p:embeddedFont>
    <p:embeddedFont>
      <p:font typeface="Montserrat Light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1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3723" t="48801" r="33723" b="48801"/>
          <a:stretch>
            <a:fillRect/>
          </a:stretch>
        </p:blipFill>
        <p:spPr>
          <a:xfrm>
            <a:off x="2286000" y="762000"/>
            <a:ext cx="5953125" cy="495949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42839" y="6193220"/>
            <a:ext cx="2157423" cy="825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35457"/>
            <a:ext cx="6154630" cy="41034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71800" y="753918"/>
            <a:ext cx="48768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90"/>
              </a:lnSpc>
            </a:pPr>
            <a:r>
              <a:rPr lang="en-US" spc="422" dirty="0">
                <a:solidFill>
                  <a:srgbClr val="545454"/>
                </a:solidFill>
                <a:latin typeface="Montserrat Light"/>
              </a:rPr>
              <a:t>APRESENTAÇÃO SOBRE ATUAÇÃO DO ACNUR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0805" y="270377"/>
            <a:ext cx="8971990" cy="59775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36899" y="6460007"/>
            <a:ext cx="2157423" cy="8253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7221" t="45310" r="37221" b="45310"/>
          <a:stretch>
            <a:fillRect/>
          </a:stretch>
        </p:blipFill>
        <p:spPr>
          <a:xfrm>
            <a:off x="2520950" y="1200150"/>
            <a:ext cx="4673885" cy="17153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42209" y="1292001"/>
            <a:ext cx="4031367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spc="420" dirty="0">
                <a:solidFill>
                  <a:srgbClr val="737373"/>
                </a:solidFill>
                <a:latin typeface="Montserrat"/>
              </a:rPr>
              <a:t>MANDATO DO ACNUR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200" y="3429000"/>
            <a:ext cx="3505200" cy="2635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pt-BR" sz="1408" b="1" spc="98" dirty="0" smtClean="0">
                <a:solidFill>
                  <a:srgbClr val="FFFFFF"/>
                </a:solidFill>
                <a:latin typeface="Montserrat Light"/>
              </a:rPr>
              <a:t>Quando </a:t>
            </a:r>
            <a:r>
              <a:rPr lang="pt-BR" sz="1408" b="1" spc="98" dirty="0">
                <a:solidFill>
                  <a:srgbClr val="FFFFFF"/>
                </a:solidFill>
                <a:latin typeface="Montserrat Light"/>
              </a:rPr>
              <a:t>surgiu o ACNUR?</a:t>
            </a:r>
          </a:p>
          <a:p>
            <a:pPr algn="just">
              <a:defRPr/>
            </a:pPr>
            <a:endParaRPr lang="pt-BR" sz="1408" spc="98" dirty="0">
              <a:solidFill>
                <a:srgbClr val="FFFFFF"/>
              </a:solidFill>
              <a:latin typeface="Montserrat 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408" spc="98" dirty="0">
                <a:solidFill>
                  <a:srgbClr val="FFFFFF"/>
                </a:solidFill>
                <a:latin typeface="Montserrat Light"/>
              </a:rPr>
              <a:t>Pós-Segunda Guerra Mundial;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t-BR" sz="1408" spc="98" dirty="0">
                <a:solidFill>
                  <a:srgbClr val="FFFFFF"/>
                </a:solidFill>
                <a:latin typeface="Montserrat Light"/>
              </a:rPr>
              <a:t>Criado em 14 de dezembro de 1950, pela  Assembleia Geral da ONU – Resolução 428(V);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t-BR" sz="1408" spc="98" dirty="0">
                <a:solidFill>
                  <a:srgbClr val="FFFFFF"/>
                </a:solidFill>
                <a:latin typeface="Montserrat Light"/>
              </a:rPr>
              <a:t>Mandato Proteção e Soluções Duradouras para refugiados, apátridas e, em alguns casos, deslocados internos.</a:t>
            </a:r>
          </a:p>
          <a:p>
            <a:pPr>
              <a:lnSpc>
                <a:spcPts val="1972"/>
              </a:lnSpc>
            </a:pPr>
            <a:endParaRPr lang="en-US" sz="1408" spc="98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81600" y="3429000"/>
            <a:ext cx="3733800" cy="2997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pt-BR" sz="1408" b="1" spc="98" dirty="0" smtClean="0">
                <a:solidFill>
                  <a:srgbClr val="FFFFFF"/>
                </a:solidFill>
                <a:latin typeface="Montserrat Light"/>
              </a:rPr>
              <a:t>Base Juridica</a:t>
            </a:r>
          </a:p>
          <a:p>
            <a:pPr algn="just">
              <a:lnSpc>
                <a:spcPct val="114000"/>
              </a:lnSpc>
              <a:defRPr/>
            </a:pPr>
            <a:endParaRPr lang="pt-BR" sz="1408" spc="98" dirty="0">
              <a:solidFill>
                <a:srgbClr val="FFFFFF"/>
              </a:solidFill>
              <a:latin typeface="Montserrat Light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t-BR" sz="1408" spc="98" dirty="0" smtClean="0">
                <a:solidFill>
                  <a:srgbClr val="FFFFFF"/>
                </a:solidFill>
                <a:latin typeface="Montserrat Light"/>
              </a:rPr>
              <a:t>A </a:t>
            </a:r>
            <a:r>
              <a:rPr lang="pt-BR" sz="1408" b="1" spc="98" dirty="0" smtClean="0">
                <a:solidFill>
                  <a:srgbClr val="FFFFFF"/>
                </a:solidFill>
                <a:latin typeface="Montserrat Light"/>
              </a:rPr>
              <a:t>Convenção de 1951</a:t>
            </a:r>
            <a:r>
              <a:rPr lang="pt-BR" sz="1408" b="1" spc="98" dirty="0">
                <a:solidFill>
                  <a:srgbClr val="FFFFFF"/>
                </a:solidFill>
                <a:latin typeface="Montserrat Light"/>
              </a:rPr>
              <a:t> </a:t>
            </a:r>
            <a:r>
              <a:rPr lang="pt-BR" sz="1408" spc="98" dirty="0">
                <a:solidFill>
                  <a:srgbClr val="FFFFFF"/>
                </a:solidFill>
                <a:latin typeface="Montserrat Light"/>
              </a:rPr>
              <a:t>da ONU sobre Refugiados e seu </a:t>
            </a:r>
            <a:r>
              <a:rPr lang="pt-BR" sz="1408" b="1" spc="98" dirty="0">
                <a:solidFill>
                  <a:srgbClr val="FFFFFF"/>
                </a:solidFill>
                <a:latin typeface="Montserrat Light"/>
              </a:rPr>
              <a:t>Protocolo de 1967</a:t>
            </a:r>
            <a:r>
              <a:rPr lang="pt-BR" sz="1408" spc="98" dirty="0">
                <a:solidFill>
                  <a:srgbClr val="FFFFFF"/>
                </a:solidFill>
                <a:latin typeface="Montserrat Light"/>
              </a:rPr>
              <a:t> são os fundamentos da proteção das pessoas refugiadas e estabelecem os princípios legais sobre os quais se baseiam inúmeras legislações e práticas internacionais, regionais e nacionais.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t-BR" sz="1408" b="1" spc="98" dirty="0">
                <a:solidFill>
                  <a:srgbClr val="FFFFFF"/>
                </a:solidFill>
                <a:latin typeface="Montserrat Light"/>
              </a:rPr>
              <a:t>Lei brasileira 9.474/97</a:t>
            </a:r>
            <a:endParaRPr lang="en-US" sz="1408" b="1" spc="98" dirty="0">
              <a:solidFill>
                <a:srgbClr val="FFFFFF"/>
              </a:solidFill>
              <a:latin typeface="Montserrat Light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36899" y="6460007"/>
            <a:ext cx="2157423" cy="8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4510"/>
            <a:ext cx="9765804" cy="3761130"/>
            <a:chOff x="0" y="0"/>
            <a:chExt cx="13021072" cy="501484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t="14585" b="14585"/>
            <a:stretch>
              <a:fillRect/>
            </a:stretch>
          </p:blipFill>
          <p:spPr>
            <a:xfrm>
              <a:off x="0" y="0"/>
              <a:ext cx="13021072" cy="501484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37221" t="45310" r="37221" b="45310"/>
          <a:stretch>
            <a:fillRect/>
          </a:stretch>
        </p:blipFill>
        <p:spPr>
          <a:xfrm>
            <a:off x="2520950" y="1200150"/>
            <a:ext cx="4673885" cy="17153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42209" y="1292001"/>
            <a:ext cx="4031367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spc="420">
                <a:solidFill>
                  <a:srgbClr val="737373"/>
                </a:solidFill>
                <a:latin typeface="Montserrat"/>
              </a:rPr>
              <a:t>MANDATO DO ACNUR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2650" y="4726416"/>
            <a:ext cx="3771900" cy="147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2"/>
              </a:lnSpc>
            </a:pP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Trabalha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para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assegurar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que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qualquer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pessoa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,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em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caso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de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necessidade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,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possa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exercer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o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direito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de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buscar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e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receber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refúgio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em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outro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país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e,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caso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deseje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,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regressar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ao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seu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país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de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origem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de forma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segura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11750" y="4726416"/>
            <a:ext cx="3771900" cy="147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2"/>
              </a:lnSpc>
            </a:pP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Garantir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que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os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países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estejam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conscientes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das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suas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obrigações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de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conferir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proteção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aos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refugiados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e a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todas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as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pessoas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que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buscam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refúgio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,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atuando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em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conformidade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com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esses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408" spc="98" dirty="0" err="1">
                <a:solidFill>
                  <a:srgbClr val="FFFFFF"/>
                </a:solidFill>
                <a:latin typeface="Montserrat Light"/>
              </a:rPr>
              <a:t>compromissos</a:t>
            </a:r>
            <a:r>
              <a:rPr lang="en-US" sz="1408" spc="98" dirty="0">
                <a:solidFill>
                  <a:srgbClr val="FFFFFF"/>
                </a:solidFill>
                <a:latin typeface="Montserrat Light"/>
              </a:rPr>
              <a:t>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36899" y="6460007"/>
            <a:ext cx="2157423" cy="8253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3341" cy="7353755"/>
            <a:chOff x="0" y="0"/>
            <a:chExt cx="13031121" cy="980500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3999"/>
            </a:blip>
            <a:srcRect l="5975" r="5975"/>
            <a:stretch>
              <a:fillRect/>
            </a:stretch>
          </p:blipFill>
          <p:spPr>
            <a:xfrm>
              <a:off x="0" y="0"/>
              <a:ext cx="13031121" cy="9805006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850900" y="822023"/>
            <a:ext cx="8065788" cy="444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364">
                <a:solidFill>
                  <a:srgbClr val="FFFFFF"/>
                </a:solidFill>
                <a:latin typeface="League Spartan"/>
              </a:rPr>
              <a:t>O </a:t>
            </a:r>
            <a:r>
              <a:rPr lang="en-US" sz="2800" spc="364">
                <a:solidFill>
                  <a:srgbClr val="FFDE59"/>
                </a:solidFill>
                <a:latin typeface="League Spartan"/>
              </a:rPr>
              <a:t>ACNUR</a:t>
            </a:r>
            <a:r>
              <a:rPr lang="en-US" sz="2800" spc="364">
                <a:solidFill>
                  <a:srgbClr val="FFFFFF"/>
                </a:solidFill>
                <a:latin typeface="League Spartan"/>
              </a:rPr>
              <a:t>, AGÊNCIA DAS NAÇÕES UNIDAS PARA OS REFUGIADOS, É UMA ORGANIZAÇÃO GLOBAL DEDICADA A SALVAR VIDAS, A </a:t>
            </a:r>
            <a:r>
              <a:rPr lang="en-US" sz="2800" spc="364">
                <a:solidFill>
                  <a:srgbClr val="FFDE59"/>
                </a:solidFill>
                <a:latin typeface="League Spartan"/>
              </a:rPr>
              <a:t>PROTEGER</a:t>
            </a:r>
            <a:r>
              <a:rPr lang="en-US" sz="2800" spc="364">
                <a:solidFill>
                  <a:srgbClr val="FFFFFF"/>
                </a:solidFill>
                <a:latin typeface="League Spartan"/>
              </a:rPr>
              <a:t> OS DIREITOS E A CONSTRUIR UM FUTURO MELHOR PARA </a:t>
            </a:r>
            <a:r>
              <a:rPr lang="en-US" sz="2800" spc="364">
                <a:solidFill>
                  <a:srgbClr val="FFDE59"/>
                </a:solidFill>
                <a:latin typeface="League Spartan"/>
              </a:rPr>
              <a:t>REFUGIADOS</a:t>
            </a:r>
            <a:r>
              <a:rPr lang="en-US" sz="2800" spc="364">
                <a:solidFill>
                  <a:srgbClr val="FFFFFF"/>
                </a:solidFill>
                <a:latin typeface="League Spartan"/>
              </a:rPr>
              <a:t>, </a:t>
            </a:r>
            <a:r>
              <a:rPr lang="en-US" sz="2800" spc="364">
                <a:solidFill>
                  <a:srgbClr val="FFDE59"/>
                </a:solidFill>
                <a:latin typeface="League Spartan"/>
              </a:rPr>
              <a:t>PESSOAS DESLOCADAS</a:t>
            </a:r>
            <a:r>
              <a:rPr lang="en-US" sz="2800" spc="364">
                <a:solidFill>
                  <a:srgbClr val="FFFFFF"/>
                </a:solidFill>
                <a:latin typeface="League Spartan"/>
              </a:rPr>
              <a:t> DE FORMA FORÇADA E OS </a:t>
            </a:r>
            <a:r>
              <a:rPr lang="en-US" sz="2800" spc="364">
                <a:solidFill>
                  <a:srgbClr val="FFDE59"/>
                </a:solidFill>
                <a:latin typeface="League Spartan"/>
              </a:rPr>
              <a:t>APÁTRIDAS</a:t>
            </a:r>
            <a:r>
              <a:rPr lang="en-US" sz="2800" spc="364">
                <a:solidFill>
                  <a:srgbClr val="FFFFFF"/>
                </a:solidFill>
                <a:latin typeface="League Spartan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7933" t="49921" r="27933" b="49921"/>
          <a:stretch>
            <a:fillRect/>
          </a:stretch>
        </p:blipFill>
        <p:spPr>
          <a:xfrm>
            <a:off x="844968" y="5833330"/>
            <a:ext cx="8071199" cy="285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39338" t="48091" r="39338" b="48091"/>
          <a:stretch>
            <a:fillRect/>
          </a:stretch>
        </p:blipFill>
        <p:spPr>
          <a:xfrm>
            <a:off x="863600" y="5842000"/>
            <a:ext cx="3899598" cy="69793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03299" y="5920983"/>
            <a:ext cx="3390900" cy="662697"/>
            <a:chOff x="0" y="0"/>
            <a:chExt cx="4521200" cy="883596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4521200" cy="710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600" b="1" spc="272">
                  <a:solidFill>
                    <a:srgbClr val="545454"/>
                  </a:solidFill>
                  <a:latin typeface="Montserrat"/>
                </a:rPr>
                <a:t>CONVENÇÃO DE 1951 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b="1" spc="272">
                  <a:solidFill>
                    <a:srgbClr val="545454"/>
                  </a:solidFill>
                  <a:latin typeface="Montserrat"/>
                </a:rPr>
                <a:t>SOBRE REFUGIADOS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60499"/>
              <a:ext cx="4521200" cy="223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8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36899" y="6460007"/>
            <a:ext cx="2157423" cy="8253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00" y="-47210"/>
            <a:ext cx="5023784" cy="7401740"/>
            <a:chOff x="0" y="0"/>
            <a:chExt cx="6698379" cy="98689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8651" r="18651"/>
            <a:stretch>
              <a:fillRect/>
            </a:stretch>
          </p:blipFill>
          <p:spPr>
            <a:xfrm>
              <a:off x="0" y="0"/>
              <a:ext cx="6698379" cy="9868986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5128049" y="838449"/>
            <a:ext cx="4113741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080">
                <a:solidFill>
                  <a:srgbClr val="FFFFFF"/>
                </a:solidFill>
                <a:latin typeface="League Spartan"/>
              </a:rPr>
              <a:t>PESSOAS ATENDIDAS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34757" t="49647" r="34757" b="49647"/>
          <a:stretch>
            <a:fillRect/>
          </a:stretch>
        </p:blipFill>
        <p:spPr>
          <a:xfrm>
            <a:off x="4998384" y="2594743"/>
            <a:ext cx="5575173" cy="12892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128049" y="2885121"/>
            <a:ext cx="3771900" cy="3869293"/>
            <a:chOff x="0" y="-28575"/>
            <a:chExt cx="5029200" cy="5159057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5029200" cy="5112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4"/>
                </a:lnSpc>
              </a:pPr>
              <a:r>
                <a:rPr lang="en-US" sz="1609" spc="160" dirty="0">
                  <a:solidFill>
                    <a:srgbClr val="FFFFFF"/>
                  </a:solidFill>
                  <a:latin typeface="Montserrat"/>
                </a:rPr>
                <a:t>•SOLICITANTES DE REFÚGIO;</a:t>
              </a:r>
            </a:p>
            <a:p>
              <a:pPr>
                <a:lnSpc>
                  <a:spcPts val="2254"/>
                </a:lnSpc>
              </a:pPr>
              <a:endParaRPr lang="en-US" sz="1609" spc="160" dirty="0">
                <a:solidFill>
                  <a:srgbClr val="FFFFFF"/>
                </a:solidFill>
                <a:latin typeface="Montserrat"/>
              </a:endParaRPr>
            </a:p>
            <a:p>
              <a:pPr>
                <a:lnSpc>
                  <a:spcPts val="2254"/>
                </a:lnSpc>
              </a:pPr>
              <a:r>
                <a:rPr lang="en-US" sz="1609" b="0" spc="160" dirty="0">
                  <a:solidFill>
                    <a:srgbClr val="FFFFFF"/>
                  </a:solidFill>
                  <a:latin typeface="Montserrat"/>
                </a:rPr>
                <a:t>•REFUGIADOS;</a:t>
              </a:r>
            </a:p>
            <a:p>
              <a:pPr>
                <a:lnSpc>
                  <a:spcPts val="2254"/>
                </a:lnSpc>
              </a:pPr>
              <a:endParaRPr lang="en-US" sz="1609" b="0" spc="160" dirty="0">
                <a:solidFill>
                  <a:srgbClr val="FFFFFF"/>
                </a:solidFill>
                <a:latin typeface="Montserrat"/>
              </a:endParaRPr>
            </a:p>
            <a:p>
              <a:pPr>
                <a:lnSpc>
                  <a:spcPts val="2254"/>
                </a:lnSpc>
              </a:pPr>
              <a:r>
                <a:rPr lang="en-US" sz="1609" b="0" spc="160" dirty="0">
                  <a:solidFill>
                    <a:srgbClr val="FFFFFF"/>
                  </a:solidFill>
                  <a:latin typeface="Montserrat"/>
                </a:rPr>
                <a:t>•DESLOCADOS INTERNOS;</a:t>
              </a:r>
            </a:p>
            <a:p>
              <a:pPr>
                <a:lnSpc>
                  <a:spcPts val="2254"/>
                </a:lnSpc>
              </a:pPr>
              <a:endParaRPr lang="en-US" sz="1609" b="0" spc="160" dirty="0">
                <a:solidFill>
                  <a:srgbClr val="FFFFFF"/>
                </a:solidFill>
                <a:latin typeface="Montserrat"/>
              </a:endParaRPr>
            </a:p>
            <a:p>
              <a:pPr>
                <a:lnSpc>
                  <a:spcPts val="2254"/>
                </a:lnSpc>
              </a:pPr>
              <a:r>
                <a:rPr lang="en-US" sz="1609" b="0" spc="160" dirty="0">
                  <a:solidFill>
                    <a:srgbClr val="FFFFFF"/>
                  </a:solidFill>
                  <a:latin typeface="Montserrat"/>
                </a:rPr>
                <a:t>•RETORNADOS;</a:t>
              </a:r>
            </a:p>
            <a:p>
              <a:pPr>
                <a:lnSpc>
                  <a:spcPts val="2254"/>
                </a:lnSpc>
              </a:pPr>
              <a:endParaRPr lang="en-US" sz="1609" b="0" spc="160" dirty="0">
                <a:solidFill>
                  <a:srgbClr val="FFFFFF"/>
                </a:solidFill>
                <a:latin typeface="Montserrat"/>
              </a:endParaRPr>
            </a:p>
            <a:p>
              <a:pPr>
                <a:lnSpc>
                  <a:spcPts val="2254"/>
                </a:lnSpc>
              </a:pPr>
              <a:r>
                <a:rPr lang="en-US" sz="1609" b="0" spc="160" dirty="0">
                  <a:solidFill>
                    <a:srgbClr val="FFFFFF"/>
                  </a:solidFill>
                  <a:latin typeface="Montserrat"/>
                </a:rPr>
                <a:t>•APÁTRIDAS;</a:t>
              </a:r>
            </a:p>
            <a:p>
              <a:pPr>
                <a:lnSpc>
                  <a:spcPts val="2254"/>
                </a:lnSpc>
              </a:pPr>
              <a:endParaRPr lang="en-US" sz="1609" b="0" spc="160" dirty="0">
                <a:solidFill>
                  <a:srgbClr val="FFFFFF"/>
                </a:solidFill>
                <a:latin typeface="Montserrat"/>
              </a:endParaRPr>
            </a:p>
            <a:p>
              <a:pPr>
                <a:lnSpc>
                  <a:spcPts val="2253"/>
                </a:lnSpc>
              </a:pPr>
              <a:r>
                <a:rPr lang="en-US" sz="1609" b="0" spc="160" dirty="0">
                  <a:solidFill>
                    <a:srgbClr val="FFFFFF"/>
                  </a:solidFill>
                  <a:latin typeface="Montserrat"/>
                </a:rPr>
                <a:t>•OUTRAS PESSOAS DE INTERESSE</a:t>
              </a:r>
              <a:r>
                <a:rPr lang="en-US" sz="1609" b="0" spc="160" dirty="0" smtClean="0">
                  <a:solidFill>
                    <a:srgbClr val="FFFFFF"/>
                  </a:solidFill>
                  <a:latin typeface="Montserrat"/>
                </a:rPr>
                <a:t>.</a:t>
              </a:r>
            </a:p>
            <a:p>
              <a:pPr>
                <a:lnSpc>
                  <a:spcPts val="2253"/>
                </a:lnSpc>
              </a:pPr>
              <a:endParaRPr lang="pt-BR" sz="1609" spc="160" dirty="0">
                <a:solidFill>
                  <a:srgbClr val="FFFFFF"/>
                </a:solidFill>
                <a:latin typeface="Montserra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819417"/>
              <a:ext cx="5029200" cy="311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72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36899" y="6460007"/>
            <a:ext cx="2157423" cy="8253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400"/>
            <a:ext cx="4876800" cy="3683000"/>
            <a:chOff x="0" y="0"/>
            <a:chExt cx="6502400" cy="49106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10" r="17310"/>
            <a:stretch>
              <a:fillRect/>
            </a:stretch>
          </p:blipFill>
          <p:spPr>
            <a:xfrm>
              <a:off x="0" y="0"/>
              <a:ext cx="6502400" cy="491066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876800" y="3644900"/>
            <a:ext cx="4876800" cy="3683000"/>
            <a:chOff x="0" y="0"/>
            <a:chExt cx="6502400" cy="491066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5895" r="5895"/>
            <a:stretch>
              <a:fillRect/>
            </a:stretch>
          </p:blipFill>
          <p:spPr>
            <a:xfrm>
              <a:off x="0" y="0"/>
              <a:ext cx="6502400" cy="491066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422900" y="357187"/>
            <a:ext cx="3873500" cy="3170337"/>
            <a:chOff x="109" y="-683857"/>
            <a:chExt cx="5164667" cy="4227117"/>
          </a:xfrm>
        </p:grpSpPr>
        <p:sp>
          <p:nvSpPr>
            <p:cNvPr id="7" name="TextBox 7"/>
            <p:cNvSpPr txBox="1"/>
            <p:nvPr/>
          </p:nvSpPr>
          <p:spPr>
            <a:xfrm>
              <a:off x="9823" y="-683857"/>
              <a:ext cx="5029200" cy="69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 spc="320" dirty="0">
                  <a:solidFill>
                    <a:srgbClr val="FFFFFF"/>
                  </a:solidFill>
                  <a:latin typeface="Montserrat"/>
                </a:rPr>
                <a:t>EMERGÊNCIA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9" y="465494"/>
              <a:ext cx="5164667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72"/>
                </a:lnSpc>
              </a:pPr>
              <a:r>
                <a:rPr lang="en-US" sz="1408" b="1" spc="98" dirty="0">
                  <a:solidFill>
                    <a:srgbClr val="FFFFFF"/>
                  </a:solidFill>
                  <a:latin typeface="Montserrat Light"/>
                </a:rPr>
                <a:t>SITUAÇÃO  </a:t>
              </a:r>
              <a:r>
                <a:rPr lang="en-US" sz="1408" b="1" spc="98" dirty="0" smtClean="0">
                  <a:solidFill>
                    <a:srgbClr val="FFFFFF"/>
                  </a:solidFill>
                  <a:latin typeface="Montserrat Light"/>
                </a:rPr>
                <a:t>VENEZUELA</a:t>
              </a:r>
            </a:p>
            <a:p>
              <a:pPr>
                <a:lnSpc>
                  <a:spcPts val="1972"/>
                </a:lnSpc>
              </a:pPr>
              <a:r>
                <a:rPr lang="pt-BR" sz="1408" b="1" spc="98" dirty="0" smtClean="0">
                  <a:solidFill>
                    <a:srgbClr val="FFFFFF"/>
                  </a:solidFill>
                  <a:latin typeface="Montserrat Light"/>
                </a:rPr>
                <a:t>Escritórios de Campo </a:t>
              </a:r>
              <a:r>
                <a:rPr lang="pt-BR" sz="1408" spc="98" dirty="0" smtClean="0">
                  <a:solidFill>
                    <a:srgbClr val="FFFFFF"/>
                  </a:solidFill>
                  <a:latin typeface="Montserrat Light"/>
                </a:rPr>
                <a:t>em Junho de 2017</a:t>
              </a:r>
            </a:p>
            <a:p>
              <a:pPr>
                <a:lnSpc>
                  <a:spcPts val="1972"/>
                </a:lnSpc>
              </a:pPr>
              <a:r>
                <a:rPr lang="pt-BR" sz="1408" b="1" spc="98" dirty="0" smtClean="0">
                  <a:solidFill>
                    <a:srgbClr val="FFFFFF"/>
                  </a:solidFill>
                  <a:latin typeface="Montserrat Light"/>
                </a:rPr>
                <a:t>Roraima </a:t>
              </a:r>
              <a:r>
                <a:rPr lang="pt-BR" sz="1408" b="1" spc="98" dirty="0">
                  <a:solidFill>
                    <a:srgbClr val="FFFFFF"/>
                  </a:solidFill>
                  <a:latin typeface="Montserrat Light"/>
                </a:rPr>
                <a:t>e Amazonas: </a:t>
              </a:r>
              <a:r>
                <a:rPr lang="pt-BR" sz="1408" spc="98" dirty="0">
                  <a:solidFill>
                    <a:srgbClr val="FFFFFF"/>
                  </a:solidFill>
                  <a:latin typeface="Montserrat Light"/>
                </a:rPr>
                <a:t>Ordenamento de </a:t>
              </a:r>
              <a:r>
                <a:rPr lang="pt-BR" sz="1408" spc="98" dirty="0" smtClean="0">
                  <a:solidFill>
                    <a:srgbClr val="FFFFFF"/>
                  </a:solidFill>
                  <a:latin typeface="Montserrat Light"/>
                </a:rPr>
                <a:t>Fronteira (documentação), </a:t>
              </a:r>
              <a:r>
                <a:rPr lang="pt-BR" sz="1408" spc="98" dirty="0">
                  <a:solidFill>
                    <a:srgbClr val="FFFFFF"/>
                  </a:solidFill>
                  <a:latin typeface="Montserrat Light"/>
                </a:rPr>
                <a:t>Abrigamento (Ministério da Cidadania), Interiorização + </a:t>
              </a:r>
              <a:r>
                <a:rPr lang="pt-BR" sz="1408" spc="98" dirty="0" smtClean="0">
                  <a:solidFill>
                    <a:srgbClr val="FFFFFF"/>
                  </a:solidFill>
                  <a:latin typeface="Montserrat Light"/>
                </a:rPr>
                <a:t>Proteção (SGBV, CP) </a:t>
              </a:r>
              <a:endParaRPr lang="pt-BR" sz="1408" spc="98" dirty="0">
                <a:solidFill>
                  <a:srgbClr val="FFFFFF"/>
                </a:solidFill>
                <a:latin typeface="Montserrat Light"/>
              </a:endParaRPr>
            </a:p>
            <a:p>
              <a:pPr>
                <a:lnSpc>
                  <a:spcPts val="1972"/>
                </a:lnSpc>
              </a:pPr>
              <a:endParaRPr lang="pt-BR" sz="1408" spc="98" dirty="0" smtClean="0">
                <a:solidFill>
                  <a:srgbClr val="FFFFFF"/>
                </a:solidFill>
                <a:latin typeface="Montserrat Ligh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39757" t="49848" r="39757" b="49848"/>
          <a:stretch>
            <a:fillRect/>
          </a:stretch>
        </p:blipFill>
        <p:spPr>
          <a:xfrm>
            <a:off x="5455749" y="977741"/>
            <a:ext cx="3746336" cy="5544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46100" y="4192397"/>
            <a:ext cx="3784600" cy="2054876"/>
            <a:chOff x="0" y="0"/>
            <a:chExt cx="5046133" cy="2739835"/>
          </a:xfrm>
        </p:grpSpPr>
        <p:sp>
          <p:nvSpPr>
            <p:cNvPr id="11" name="TextBox 11"/>
            <p:cNvSpPr txBox="1"/>
            <p:nvPr/>
          </p:nvSpPr>
          <p:spPr>
            <a:xfrm>
              <a:off x="16933" y="-57150"/>
              <a:ext cx="5029200" cy="144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 spc="320" dirty="0">
                  <a:solidFill>
                    <a:srgbClr val="FFFFFF"/>
                  </a:solidFill>
                  <a:latin typeface="Montserrat"/>
                </a:rPr>
                <a:t>NÃO EMERGÊNCIA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98569"/>
              <a:ext cx="5029200" cy="641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72"/>
                </a:lnSpc>
              </a:pPr>
              <a:r>
                <a:rPr lang="en-US" sz="1408" spc="98" dirty="0">
                  <a:solidFill>
                    <a:srgbClr val="FFFFFF"/>
                  </a:solidFill>
                  <a:latin typeface="Montserrat Light"/>
                </a:rPr>
                <a:t>Proteção a </a:t>
              </a:r>
              <a:r>
                <a:rPr lang="en-US" sz="1408" spc="98" dirty="0" err="1">
                  <a:solidFill>
                    <a:srgbClr val="FFFFFF"/>
                  </a:solidFill>
                  <a:latin typeface="Montserrat Light"/>
                </a:rPr>
                <a:t>refugiados</a:t>
              </a:r>
              <a:r>
                <a:rPr lang="en-US" sz="1408" spc="98" dirty="0">
                  <a:solidFill>
                    <a:srgbClr val="FFFFFF"/>
                  </a:solidFill>
                  <a:latin typeface="Montserrat Light"/>
                </a:rPr>
                <a:t> e </a:t>
              </a:r>
              <a:r>
                <a:rPr lang="en-US" sz="1408" spc="98" dirty="0" err="1">
                  <a:solidFill>
                    <a:srgbClr val="FFFFFF"/>
                  </a:solidFill>
                  <a:latin typeface="Montserrat Light"/>
                </a:rPr>
                <a:t>promoção</a:t>
              </a:r>
              <a:r>
                <a:rPr lang="en-US" sz="1408" spc="98" dirty="0">
                  <a:solidFill>
                    <a:srgbClr val="FFFFFF"/>
                  </a:solidFill>
                  <a:latin typeface="Montserrat Light"/>
                </a:rPr>
                <a:t> de </a:t>
              </a:r>
              <a:r>
                <a:rPr lang="en-US" sz="1408" spc="98" dirty="0" err="1">
                  <a:solidFill>
                    <a:srgbClr val="FFFFFF"/>
                  </a:solidFill>
                  <a:latin typeface="Montserrat Light"/>
                </a:rPr>
                <a:t>soluções</a:t>
              </a:r>
              <a:r>
                <a:rPr lang="en-US" sz="1408" spc="98" dirty="0">
                  <a:solidFill>
                    <a:srgbClr val="FFFFFF"/>
                  </a:solidFill>
                  <a:latin typeface="Montserrat Light"/>
                </a:rPr>
                <a:t> </a:t>
              </a:r>
              <a:r>
                <a:rPr lang="en-US" sz="1408" spc="98" dirty="0" err="1">
                  <a:solidFill>
                    <a:srgbClr val="FFFFFF"/>
                  </a:solidFill>
                  <a:latin typeface="Montserrat Light"/>
                </a:rPr>
                <a:t>duradouras</a:t>
              </a:r>
              <a:endParaRPr lang="en-US" sz="1408" spc="98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t="49260" b="49260"/>
          <a:stretch>
            <a:fillRect/>
          </a:stretch>
        </p:blipFill>
        <p:spPr>
          <a:xfrm>
            <a:off x="571500" y="5276850"/>
            <a:ext cx="3746336" cy="554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36899" y="6460007"/>
            <a:ext cx="2157423" cy="8253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2875" t="49647" r="42875" b="49647"/>
          <a:stretch>
            <a:fillRect/>
          </a:stretch>
        </p:blipFill>
        <p:spPr>
          <a:xfrm>
            <a:off x="730250" y="3289300"/>
            <a:ext cx="2605688" cy="12892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6600" y="3542660"/>
            <a:ext cx="2619375" cy="943092"/>
            <a:chOff x="0" y="-28575"/>
            <a:chExt cx="3492500" cy="1257456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3471646" cy="366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1"/>
                </a:lnSpc>
              </a:pPr>
              <a:r>
                <a:rPr lang="en-US" sz="1637" b="1" spc="278">
                  <a:solidFill>
                    <a:srgbClr val="FFFFFF"/>
                  </a:solidFill>
                  <a:latin typeface="Montserrat"/>
                </a:rPr>
                <a:t>STUART PHILLIPS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87249"/>
              <a:ext cx="3471944" cy="34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2"/>
                </a:lnSpc>
              </a:pPr>
              <a:endParaRPr lang="en-US" sz="1408" spc="84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73958"/>
              <a:ext cx="3492500" cy="311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72"/>
                </a:lnSpc>
              </a:pPr>
              <a:r>
                <a:rPr lang="en-US" sz="1408" b="1" spc="239">
                  <a:solidFill>
                    <a:srgbClr val="FFFFFF"/>
                  </a:solidFill>
                  <a:latin typeface="Montserrat Light"/>
                </a:rPr>
                <a:t>MAIN CHARACTER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575050" y="3549010"/>
            <a:ext cx="2619375" cy="943092"/>
            <a:chOff x="0" y="-28575"/>
            <a:chExt cx="3492500" cy="1257457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3471646" cy="366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1"/>
                </a:lnSpc>
              </a:pPr>
              <a:r>
                <a:rPr lang="en-US" sz="1637" b="1" spc="278">
                  <a:solidFill>
                    <a:srgbClr val="FFFFFF"/>
                  </a:solidFill>
                  <a:latin typeface="Montserrat"/>
                </a:rPr>
                <a:t>AMELIA JOHNSON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7250"/>
              <a:ext cx="3471944" cy="34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2"/>
                </a:lnSpc>
              </a:pPr>
              <a:endParaRPr lang="en-US" sz="1408" spc="84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3958"/>
              <a:ext cx="3492500" cy="311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72"/>
                </a:lnSpc>
              </a:pPr>
              <a:r>
                <a:rPr lang="en-US" sz="1408" b="1" spc="239">
                  <a:solidFill>
                    <a:srgbClr val="FFFFFF"/>
                  </a:solidFill>
                  <a:latin typeface="Montserrat Light"/>
                </a:rPr>
                <a:t>SUPPORTING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42875" t="49647" r="42875" b="49647"/>
          <a:stretch>
            <a:fillRect/>
          </a:stretch>
        </p:blipFill>
        <p:spPr>
          <a:xfrm>
            <a:off x="3581400" y="3289300"/>
            <a:ext cx="2605688" cy="12892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6413501" y="3542660"/>
            <a:ext cx="2619375" cy="943092"/>
            <a:chOff x="0" y="-28575"/>
            <a:chExt cx="3492500" cy="125745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8575"/>
              <a:ext cx="3471646" cy="366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1"/>
                </a:lnSpc>
              </a:pPr>
              <a:r>
                <a:rPr lang="en-US" sz="1637" b="1" spc="278">
                  <a:solidFill>
                    <a:srgbClr val="FFFFFF"/>
                  </a:solidFill>
                  <a:latin typeface="Montserrat"/>
                </a:rPr>
                <a:t>MARK WALTERS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87249"/>
              <a:ext cx="3471944" cy="34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2"/>
                </a:lnSpc>
              </a:pPr>
              <a:endParaRPr lang="en-US" sz="1408" spc="84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73958"/>
              <a:ext cx="3492500" cy="311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72"/>
                </a:lnSpc>
              </a:pPr>
              <a:r>
                <a:rPr lang="en-US" sz="1408" b="1" spc="239">
                  <a:solidFill>
                    <a:srgbClr val="FFFFFF"/>
                  </a:solidFill>
                  <a:latin typeface="Montserrat Light"/>
                </a:rPr>
                <a:t>ANTAGONIST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 l="42875" t="49647" r="42875" b="49647"/>
          <a:stretch>
            <a:fillRect/>
          </a:stretch>
        </p:blipFill>
        <p:spPr>
          <a:xfrm>
            <a:off x="6400801" y="3289300"/>
            <a:ext cx="2605688" cy="12892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642" y="160521"/>
            <a:ext cx="9545204" cy="421182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64310" y="6547007"/>
            <a:ext cx="1930012" cy="7383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200" y="464377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Parceiros da Sociedade Civil do ACNUR em Manaus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Cáritas: CBI, Casos de baixa-média complexidade, cursos de português e profissionalizantes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ADRA: Centro de Referência (pré-documentação)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SJMR: Integração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Instituto Mana: Proteção de alta complexidade (24hrs)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643771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Parceiros </a:t>
            </a:r>
            <a:r>
              <a:rPr lang="pt-BR" b="1" dirty="0" smtClean="0">
                <a:solidFill>
                  <a:schemeClr val="bg1"/>
                </a:solidFill>
              </a:rPr>
              <a:t>Operacionais Manaus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Munícipio, Estado, Poder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Manifesto LGBT</a:t>
            </a:r>
            <a:r>
              <a:rPr lang="en-US" dirty="0">
                <a:solidFill>
                  <a:schemeClr val="bg1"/>
                </a:solidFill>
              </a:rPr>
              <a:t>, Pastoral do </a:t>
            </a:r>
            <a:r>
              <a:rPr lang="en-US" dirty="0" err="1" smtClean="0">
                <a:solidFill>
                  <a:schemeClr val="bg1"/>
                </a:solidFill>
              </a:rPr>
              <a:t>Imigrante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Pessoas de Interesse do ACNUR (refugiados e migrantes situação Venezuela)</a:t>
            </a:r>
            <a:endParaRPr lang="en-US" dirty="0">
              <a:solidFill>
                <a:schemeClr val="bg1"/>
              </a:solidFill>
            </a:endParaRP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1066" y="914441"/>
            <a:ext cx="2619375" cy="3100004"/>
            <a:chOff x="0" y="-28575"/>
            <a:chExt cx="3492500" cy="4133341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3471647" cy="393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1"/>
                </a:lnSpc>
              </a:pPr>
              <a:r>
                <a:rPr lang="en-US" sz="1637" b="1" spc="278" dirty="0" smtClean="0">
                  <a:solidFill>
                    <a:srgbClr val="FFFFFF"/>
                  </a:solidFill>
                  <a:latin typeface="Montserrat"/>
                </a:rPr>
                <a:t>CONTEXTO ATUAL </a:t>
              </a:r>
              <a:endParaRPr lang="en-US" sz="1637" b="1" spc="278" dirty="0">
                <a:solidFill>
                  <a:srgbClr val="FFFFFF"/>
                </a:solidFill>
                <a:latin typeface="Montserra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87249"/>
              <a:ext cx="3471944" cy="34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2"/>
                </a:lnSpc>
              </a:pPr>
              <a:endParaRPr lang="en-US" sz="1408" spc="84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85024"/>
              <a:ext cx="3492500" cy="3419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72"/>
                </a:lnSpc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Operação Acolhida</a:t>
              </a:r>
            </a:p>
            <a:p>
              <a:pPr>
                <a:lnSpc>
                  <a:spcPts val="1972"/>
                </a:lnSpc>
              </a:pPr>
              <a:endParaRPr lang="pt-BR" sz="1408" b="1" spc="239" dirty="0">
                <a:solidFill>
                  <a:srgbClr val="FFFFFF"/>
                </a:solidFill>
                <a:latin typeface="Montserrat Light"/>
              </a:endParaRPr>
            </a:p>
            <a:p>
              <a:pPr>
                <a:lnSpc>
                  <a:spcPts val="1972"/>
                </a:lnSpc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Abrigamento</a:t>
              </a:r>
            </a:p>
            <a:p>
              <a:pPr>
                <a:lnSpc>
                  <a:spcPts val="1972"/>
                </a:lnSpc>
              </a:pPr>
              <a:endParaRPr lang="pt-BR" sz="1408" b="1" spc="239" dirty="0">
                <a:solidFill>
                  <a:srgbClr val="FFFFFF"/>
                </a:solidFill>
                <a:latin typeface="Montserrat Light"/>
              </a:endParaRPr>
            </a:p>
            <a:p>
              <a:pPr>
                <a:lnSpc>
                  <a:spcPts val="1972"/>
                </a:lnSpc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Soluções Duráveis</a:t>
              </a:r>
            </a:p>
            <a:p>
              <a:pPr>
                <a:lnSpc>
                  <a:spcPts val="1972"/>
                </a:lnSpc>
              </a:pPr>
              <a:endParaRPr lang="pt-BR" sz="1408" b="1" spc="239" dirty="0">
                <a:solidFill>
                  <a:srgbClr val="FFFFFF"/>
                </a:solidFill>
                <a:latin typeface="Montserrat Light"/>
              </a:endParaRPr>
            </a:p>
            <a:p>
              <a:pPr>
                <a:lnSpc>
                  <a:spcPts val="1972"/>
                </a:lnSpc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Manaus maior centro urbano perto da Fronteira. </a:t>
              </a:r>
            </a:p>
            <a:p>
              <a:pPr>
                <a:lnSpc>
                  <a:spcPts val="1972"/>
                </a:lnSpc>
              </a:pPr>
              <a:endParaRPr lang="pt-BR" sz="1408" b="1" spc="239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575050" y="3549010"/>
            <a:ext cx="2619375" cy="943092"/>
            <a:chOff x="0" y="-28575"/>
            <a:chExt cx="3492500" cy="1257457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3471647" cy="349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1"/>
                </a:lnSpc>
              </a:pPr>
              <a:endParaRPr lang="en-US" sz="1637" b="1" spc="278" dirty="0">
                <a:solidFill>
                  <a:srgbClr val="FFFFFF"/>
                </a:solidFill>
                <a:latin typeface="Montserra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7250"/>
              <a:ext cx="3471944" cy="34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2"/>
                </a:lnSpc>
              </a:pPr>
              <a:endParaRPr lang="en-US" sz="1408" spc="84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3958"/>
              <a:ext cx="3492500" cy="311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72"/>
                </a:lnSpc>
              </a:pPr>
              <a:endParaRPr lang="en-US" sz="1408" b="1" spc="239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105400" y="533400"/>
            <a:ext cx="3886200" cy="6441795"/>
            <a:chOff x="0" y="-28575"/>
            <a:chExt cx="3492500" cy="810671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8575"/>
              <a:ext cx="3471647" cy="700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1"/>
                </a:lnSpc>
              </a:pPr>
              <a:endParaRPr lang="en-US" sz="1637" b="1" spc="278" dirty="0" smtClean="0">
                <a:solidFill>
                  <a:srgbClr val="FFFFFF"/>
                </a:solidFill>
                <a:latin typeface="Montserrat"/>
              </a:endParaRPr>
            </a:p>
            <a:p>
              <a:pPr>
                <a:lnSpc>
                  <a:spcPts val="2291"/>
                </a:lnSpc>
              </a:pPr>
              <a:r>
                <a:rPr lang="en-US" sz="1637" b="1" spc="278" dirty="0" smtClean="0">
                  <a:solidFill>
                    <a:srgbClr val="FFFFFF"/>
                  </a:solidFill>
                  <a:latin typeface="Montserrat"/>
                </a:rPr>
                <a:t>APOIO ACNUR</a:t>
              </a:r>
              <a:endParaRPr lang="en-US" sz="1637" b="1" spc="278" dirty="0">
                <a:solidFill>
                  <a:srgbClr val="FFFFFF"/>
                </a:solidFill>
                <a:latin typeface="Montserra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87249"/>
              <a:ext cx="3471944" cy="34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2"/>
                </a:lnSpc>
              </a:pPr>
              <a:endParaRPr lang="en-US" sz="1408" spc="84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73958"/>
              <a:ext cx="3492500" cy="7704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5250" lvl="1">
                <a:lnSpc>
                  <a:spcPct val="70000"/>
                </a:lnSpc>
                <a:buClr>
                  <a:srgbClr val="F2F2F2"/>
                </a:buClr>
                <a:buSzPts val="1812"/>
              </a:pPr>
              <a:endParaRPr lang="pt-BR" sz="1408" b="1" spc="239" dirty="0" smtClean="0">
                <a:solidFill>
                  <a:srgbClr val="FFFFFF"/>
                </a:solidFill>
                <a:latin typeface="Montserrat Light"/>
              </a:endParaRPr>
            </a:p>
            <a:p>
              <a:pPr marL="95250" lvl="1">
                <a:lnSpc>
                  <a:spcPct val="70000"/>
                </a:lnSpc>
                <a:buClr>
                  <a:srgbClr val="F2F2F2"/>
                </a:buClr>
                <a:buSzPts val="1812"/>
              </a:pPr>
              <a:endParaRPr lang="pt-BR" sz="1408" b="1" spc="239" dirty="0">
                <a:solidFill>
                  <a:srgbClr val="FFFFFF"/>
                </a:solidFill>
                <a:latin typeface="Montserrat Light"/>
              </a:endParaRPr>
            </a:p>
            <a:p>
              <a:pPr marL="95250" lvl="1">
                <a:lnSpc>
                  <a:spcPct val="70000"/>
                </a:lnSpc>
                <a:buClr>
                  <a:srgbClr val="F2F2F2"/>
                </a:buClr>
                <a:buSzPts val="1812"/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Documentação: </a:t>
              </a:r>
            </a:p>
            <a:p>
              <a:pPr marL="95250" lvl="1">
                <a:lnSpc>
                  <a:spcPct val="70000"/>
                </a:lnSpc>
                <a:buClr>
                  <a:srgbClr val="F2F2F2"/>
                </a:buClr>
                <a:buSzPts val="1812"/>
              </a:pPr>
              <a:endParaRPr lang="pt-BR" sz="1408" b="1" spc="239" dirty="0">
                <a:solidFill>
                  <a:srgbClr val="FFFFFF"/>
                </a:solidFill>
                <a:latin typeface="Montserrat Light"/>
              </a:endParaRPr>
            </a:p>
            <a:p>
              <a:pPr marL="266700" lvl="1" indent="-171450">
                <a:lnSpc>
                  <a:spcPct val="70000"/>
                </a:lnSpc>
                <a:buClr>
                  <a:srgbClr val="F2F2F2"/>
                </a:buClr>
                <a:buSzPts val="1812"/>
                <a:buFont typeface="Arial" panose="020B0604020202020204" pitchFamily="34" charset="0"/>
                <a:buChar char="•"/>
              </a:pPr>
              <a:r>
                <a:rPr lang="pt-BR" sz="1200" b="1" spc="239" dirty="0" smtClean="0">
                  <a:solidFill>
                    <a:srgbClr val="FFFFFF"/>
                  </a:solidFill>
                  <a:latin typeface="Montserrat Light"/>
                </a:rPr>
                <a:t>Polícia </a:t>
              </a:r>
              <a:r>
                <a:rPr lang="pt-BR" sz="1200" b="1" spc="239" dirty="0">
                  <a:solidFill>
                    <a:srgbClr val="FFFFFF"/>
                  </a:solidFill>
                  <a:latin typeface="Montserrat Light"/>
                </a:rPr>
                <a:t>Federal</a:t>
              </a:r>
            </a:p>
            <a:p>
              <a:pPr>
                <a:lnSpc>
                  <a:spcPts val="1972"/>
                </a:lnSpc>
              </a:pPr>
              <a:endParaRPr lang="pt-BR" sz="1408" b="1" spc="239" dirty="0">
                <a:solidFill>
                  <a:srgbClr val="FFFFFF"/>
                </a:solidFill>
                <a:latin typeface="Montserrat Light"/>
              </a:endParaRPr>
            </a:p>
            <a:p>
              <a:pPr>
                <a:lnSpc>
                  <a:spcPts val="1972"/>
                </a:lnSpc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Abrigamento: </a:t>
              </a:r>
            </a:p>
            <a:p>
              <a:pPr>
                <a:lnSpc>
                  <a:spcPts val="1972"/>
                </a:lnSpc>
              </a:pPr>
              <a:endParaRPr lang="pt-BR" sz="1200" b="1" spc="239" dirty="0" smtClean="0">
                <a:solidFill>
                  <a:srgbClr val="FFFFFF"/>
                </a:solidFill>
                <a:latin typeface="Montserrat Light"/>
              </a:endParaRPr>
            </a:p>
            <a:p>
              <a:pPr marL="285750" lvl="1" indent="-285750">
                <a:lnSpc>
                  <a:spcPts val="1972"/>
                </a:lnSpc>
                <a:buClr>
                  <a:srgbClr val="F2F2F2"/>
                </a:buClr>
                <a:buSzPts val="1812"/>
                <a:buFont typeface="Arial" panose="020B0604020202020204" pitchFamily="34" charset="0"/>
                <a:buChar char="•"/>
              </a:pPr>
              <a:r>
                <a:rPr lang="pt-BR" sz="1408" b="1" spc="239" dirty="0">
                  <a:solidFill>
                    <a:srgbClr val="FFFFFF"/>
                  </a:solidFill>
                  <a:latin typeface="Montserrat Light"/>
                </a:rPr>
                <a:t>Casa Miga - LGBTI Shelter (to be expand)</a:t>
              </a:r>
            </a:p>
            <a:p>
              <a:pPr marL="285750" lvl="1" indent="-285750">
                <a:lnSpc>
                  <a:spcPts val="1972"/>
                </a:lnSpc>
                <a:buClr>
                  <a:srgbClr val="F2F2F2"/>
                </a:buClr>
                <a:buSzPts val="1812"/>
                <a:buFont typeface="Arial" panose="020B0604020202020204" pitchFamily="34" charset="0"/>
                <a:buChar char="•"/>
              </a:pPr>
              <a:r>
                <a:rPr lang="pt-BR" sz="1408" b="1" spc="239" dirty="0">
                  <a:solidFill>
                    <a:srgbClr val="FFFFFF"/>
                  </a:solidFill>
                  <a:latin typeface="Montserrat Light"/>
                </a:rPr>
                <a:t>Oasi</a:t>
              </a:r>
            </a:p>
            <a:p>
              <a:pPr marL="285750" lvl="1" indent="-285750">
                <a:lnSpc>
                  <a:spcPts val="1972"/>
                </a:lnSpc>
                <a:buClr>
                  <a:srgbClr val="F2F2F2"/>
                </a:buClr>
                <a:buSzPts val="1812"/>
                <a:buFont typeface="Arial" panose="020B0604020202020204" pitchFamily="34" charset="0"/>
                <a:buChar char="•"/>
              </a:pPr>
              <a:r>
                <a:rPr lang="pt-BR" sz="1408" b="1" spc="239" dirty="0">
                  <a:solidFill>
                    <a:srgbClr val="FFFFFF"/>
                  </a:solidFill>
                  <a:latin typeface="Montserrat Light"/>
                </a:rPr>
                <a:t>Santo Antonio</a:t>
              </a:r>
            </a:p>
            <a:p>
              <a:pPr marL="285750" lvl="1" indent="-285750">
                <a:lnSpc>
                  <a:spcPts val="1972"/>
                </a:lnSpc>
                <a:buClr>
                  <a:srgbClr val="F2F2F2"/>
                </a:buClr>
                <a:buSzPts val="1812"/>
                <a:buFont typeface="Arial" panose="020B0604020202020204" pitchFamily="34" charset="0"/>
                <a:buChar char="•"/>
              </a:pPr>
              <a:r>
                <a:rPr lang="pt-BR" sz="1408" b="1" spc="239" dirty="0">
                  <a:solidFill>
                    <a:srgbClr val="FFFFFF"/>
                  </a:solidFill>
                  <a:latin typeface="Montserrat Light"/>
                </a:rPr>
                <a:t>Filhos Prediletos</a:t>
              </a:r>
            </a:p>
            <a:p>
              <a:pPr marL="285750" lvl="1" indent="-285750">
                <a:lnSpc>
                  <a:spcPts val="1972"/>
                </a:lnSpc>
                <a:buClr>
                  <a:srgbClr val="F2F2F2"/>
                </a:buClr>
                <a:buSzPts val="1812"/>
                <a:buFont typeface="Arial" panose="020B0604020202020204" pitchFamily="34" charset="0"/>
                <a:buChar char="•"/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Coroado e Alfredo </a:t>
              </a:r>
              <a:r>
                <a:rPr lang="pt-BR" sz="1408" b="1" spc="239" dirty="0">
                  <a:solidFill>
                    <a:srgbClr val="FFFFFF"/>
                  </a:solidFill>
                  <a:latin typeface="Montserrat Light"/>
                </a:rPr>
                <a:t>Nascimento</a:t>
              </a:r>
            </a:p>
            <a:p>
              <a:pPr>
                <a:lnSpc>
                  <a:spcPts val="1972"/>
                </a:lnSpc>
              </a:pPr>
              <a:endParaRPr lang="pt-BR" sz="1408" b="1" spc="239" dirty="0" smtClean="0">
                <a:solidFill>
                  <a:srgbClr val="FFFFFF"/>
                </a:solidFill>
                <a:latin typeface="Montserrat Light"/>
              </a:endParaRPr>
            </a:p>
            <a:p>
              <a:pPr>
                <a:lnSpc>
                  <a:spcPts val="1972"/>
                </a:lnSpc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Soluções Duráveis</a:t>
              </a:r>
            </a:p>
            <a:p>
              <a:pPr marL="285750" indent="-285750">
                <a:lnSpc>
                  <a:spcPts val="1972"/>
                </a:lnSpc>
                <a:buFont typeface="Arial" panose="020B0604020202020204" pitchFamily="34" charset="0"/>
                <a:buChar char="•"/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Cáritas – CBI</a:t>
              </a:r>
            </a:p>
            <a:p>
              <a:pPr marL="285750" indent="-285750">
                <a:lnSpc>
                  <a:spcPts val="1972"/>
                </a:lnSpc>
                <a:buFont typeface="Arial" panose="020B0604020202020204" pitchFamily="34" charset="0"/>
                <a:buChar char="•"/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Cursos de Português e Profissionalizantes</a:t>
              </a:r>
            </a:p>
            <a:p>
              <a:pPr marL="285750" indent="-285750">
                <a:lnSpc>
                  <a:spcPts val="1972"/>
                </a:lnSpc>
                <a:buFont typeface="Arial" panose="020B0604020202020204" pitchFamily="34" charset="0"/>
                <a:buChar char="•"/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Engajamento do terceiro setor</a:t>
              </a:r>
            </a:p>
            <a:p>
              <a:pPr marL="285750" indent="-285750">
                <a:lnSpc>
                  <a:spcPts val="1972"/>
                </a:lnSpc>
                <a:buFont typeface="Arial" panose="020B0604020202020204" pitchFamily="34" charset="0"/>
                <a:buChar char="•"/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Interiorização</a:t>
              </a:r>
            </a:p>
            <a:p>
              <a:pPr marL="285750" indent="-285750">
                <a:lnSpc>
                  <a:spcPts val="1972"/>
                </a:lnSpc>
                <a:buFont typeface="Arial" panose="020B0604020202020204" pitchFamily="34" charset="0"/>
                <a:buChar char="•"/>
              </a:pPr>
              <a:endParaRPr lang="pt-BR" sz="1408" b="1" spc="239" dirty="0">
                <a:solidFill>
                  <a:srgbClr val="FFFFFF"/>
                </a:solidFill>
                <a:latin typeface="Montserrat Light"/>
              </a:endParaRPr>
            </a:p>
            <a:p>
              <a:pPr>
                <a:lnSpc>
                  <a:spcPts val="1972"/>
                </a:lnSpc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EMERGENCIAS</a:t>
              </a:r>
            </a:p>
            <a:p>
              <a:pPr marL="285750" indent="-285750">
                <a:lnSpc>
                  <a:spcPts val="1972"/>
                </a:lnSpc>
                <a:buFont typeface="Arial" panose="020B0604020202020204" pitchFamily="34" charset="0"/>
                <a:buChar char="•"/>
              </a:pPr>
              <a:r>
                <a:rPr lang="pt-BR" sz="1408" b="1" spc="239" dirty="0" smtClean="0">
                  <a:solidFill>
                    <a:srgbClr val="FFFFFF"/>
                  </a:solidFill>
                  <a:latin typeface="Montserrat Light"/>
                </a:rPr>
                <a:t>Casos de Proteção de alto risco</a:t>
              </a:r>
            </a:p>
            <a:p>
              <a:pPr marL="285750" indent="-285750">
                <a:lnSpc>
                  <a:spcPts val="1972"/>
                </a:lnSpc>
                <a:buFont typeface="Arial" panose="020B0604020202020204" pitchFamily="34" charset="0"/>
                <a:buChar char="•"/>
              </a:pPr>
              <a:endParaRPr lang="en-US" sz="1408" b="1" spc="239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 l="42875" t="49647" r="42875" b="49647"/>
          <a:stretch>
            <a:fillRect/>
          </a:stretch>
        </p:blipFill>
        <p:spPr>
          <a:xfrm>
            <a:off x="5029200" y="417853"/>
            <a:ext cx="3596288" cy="1779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4310" y="6547007"/>
            <a:ext cx="1930012" cy="738358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2"/>
          <a:srcRect l="42875" t="49647" r="42875" b="49647"/>
          <a:stretch>
            <a:fillRect/>
          </a:stretch>
        </p:blipFill>
        <p:spPr>
          <a:xfrm>
            <a:off x="838200" y="417853"/>
            <a:ext cx="3596288" cy="1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2875" t="49647" r="42875" b="49647"/>
          <a:stretch>
            <a:fillRect/>
          </a:stretch>
        </p:blipFill>
        <p:spPr>
          <a:xfrm>
            <a:off x="730250" y="3289300"/>
            <a:ext cx="2605688" cy="12892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6600" y="3542660"/>
            <a:ext cx="2619375" cy="943092"/>
            <a:chOff x="0" y="-28575"/>
            <a:chExt cx="3492500" cy="1257456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3471647" cy="349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1"/>
                </a:lnSpc>
              </a:pPr>
              <a:r>
                <a:rPr lang="en-US" sz="1637" b="1" spc="278" dirty="0">
                  <a:solidFill>
                    <a:srgbClr val="FFFFFF"/>
                  </a:solidFill>
                  <a:latin typeface="Montserrat"/>
                </a:rPr>
                <a:t>STUART </a:t>
              </a:r>
              <a:r>
                <a:rPr lang="en-US" sz="1637" b="1" spc="278" dirty="0" smtClean="0">
                  <a:solidFill>
                    <a:srgbClr val="FFFFFF"/>
                  </a:solidFill>
                  <a:latin typeface="Montserrat"/>
                </a:rPr>
                <a:t>HILLIPS</a:t>
              </a:r>
              <a:endParaRPr lang="en-US" sz="1637" b="1" spc="278" dirty="0">
                <a:solidFill>
                  <a:srgbClr val="FFFFFF"/>
                </a:solidFill>
                <a:latin typeface="Montserra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87249"/>
              <a:ext cx="3471944" cy="34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2"/>
                </a:lnSpc>
              </a:pPr>
              <a:endParaRPr lang="en-US" sz="1408" spc="84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73958"/>
              <a:ext cx="3492500" cy="311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72"/>
                </a:lnSpc>
              </a:pPr>
              <a:r>
                <a:rPr lang="en-US" sz="1408" b="1" spc="239">
                  <a:solidFill>
                    <a:srgbClr val="FFFFFF"/>
                  </a:solidFill>
                  <a:latin typeface="Montserrat Light"/>
                </a:rPr>
                <a:t>MAIN CHARACTER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575050" y="3549010"/>
            <a:ext cx="2619375" cy="943092"/>
            <a:chOff x="0" y="-28575"/>
            <a:chExt cx="3492500" cy="1257457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3471646" cy="366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1"/>
                </a:lnSpc>
              </a:pPr>
              <a:r>
                <a:rPr lang="en-US" sz="1637" b="1" spc="278">
                  <a:solidFill>
                    <a:srgbClr val="FFFFFF"/>
                  </a:solidFill>
                  <a:latin typeface="Montserrat"/>
                </a:rPr>
                <a:t>AMELIA JOHNSON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7250"/>
              <a:ext cx="3471944" cy="34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2"/>
                </a:lnSpc>
              </a:pPr>
              <a:endParaRPr lang="en-US" sz="1408" spc="84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3958"/>
              <a:ext cx="3492500" cy="311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72"/>
                </a:lnSpc>
              </a:pPr>
              <a:r>
                <a:rPr lang="en-US" sz="1408" b="1" spc="239">
                  <a:solidFill>
                    <a:srgbClr val="FFFFFF"/>
                  </a:solidFill>
                  <a:latin typeface="Montserrat Light"/>
                </a:rPr>
                <a:t>SUPPORTING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42875" t="49647" r="42875" b="49647"/>
          <a:stretch>
            <a:fillRect/>
          </a:stretch>
        </p:blipFill>
        <p:spPr>
          <a:xfrm>
            <a:off x="3581400" y="3289300"/>
            <a:ext cx="2605688" cy="12892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6413501" y="3542660"/>
            <a:ext cx="2619375" cy="943092"/>
            <a:chOff x="0" y="-28575"/>
            <a:chExt cx="3492500" cy="125745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8575"/>
              <a:ext cx="3471646" cy="366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1"/>
                </a:lnSpc>
              </a:pPr>
              <a:r>
                <a:rPr lang="en-US" sz="1637" b="1" spc="278">
                  <a:solidFill>
                    <a:srgbClr val="FFFFFF"/>
                  </a:solidFill>
                  <a:latin typeface="Montserrat"/>
                </a:rPr>
                <a:t>MARK WALTERS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87249"/>
              <a:ext cx="3471944" cy="34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2"/>
                </a:lnSpc>
              </a:pPr>
              <a:endParaRPr lang="en-US" sz="1408" spc="84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73958"/>
              <a:ext cx="3492500" cy="311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72"/>
                </a:lnSpc>
              </a:pPr>
              <a:r>
                <a:rPr lang="en-US" sz="1408" b="1" spc="239">
                  <a:solidFill>
                    <a:srgbClr val="FFFFFF"/>
                  </a:solidFill>
                  <a:latin typeface="Montserrat Light"/>
                </a:rPr>
                <a:t>ANTAGONIST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 l="42875" t="49647" r="42875" b="49647"/>
          <a:stretch>
            <a:fillRect/>
          </a:stretch>
        </p:blipFill>
        <p:spPr>
          <a:xfrm>
            <a:off x="6400801" y="3289300"/>
            <a:ext cx="2605688" cy="12892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4310" y="6547007"/>
            <a:ext cx="1930012" cy="738358"/>
          </a:xfrm>
          <a:prstGeom prst="rect">
            <a:avLst/>
          </a:prstGeom>
        </p:spPr>
      </p:pic>
      <p:pic>
        <p:nvPicPr>
          <p:cNvPr id="22" name="Google Shape;10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844" y="476591"/>
            <a:ext cx="9448800" cy="5883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94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369</Words>
  <Application>Microsoft Office PowerPoint</Application>
  <PresentationFormat>Personalizar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Montserrat</vt:lpstr>
      <vt:lpstr>League Spartan</vt:lpstr>
      <vt:lpstr>Montserrat Light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GTNP</dc:title>
  <dc:creator>unhcr</dc:creator>
  <cp:lastModifiedBy>Alessandra Cristina de Jesus Teixeira</cp:lastModifiedBy>
  <cp:revision>13</cp:revision>
  <dcterms:created xsi:type="dcterms:W3CDTF">2006-08-16T00:00:00Z</dcterms:created>
  <dcterms:modified xsi:type="dcterms:W3CDTF">2019-10-03T22:20:56Z</dcterms:modified>
  <dc:identifier>DADYyRc4MyA</dc:identifier>
</cp:coreProperties>
</file>