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70EA-458D-4CDA-9A7E-2ADE1A4EBDAC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j.jus.br/pesquisas-judiciarias" TargetMode="External"/><Relationship Id="rId2" Type="http://schemas.openxmlformats.org/officeDocument/2006/relationships/hyperlink" Target="mailto:dpj@cnj.jus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4082" y="1192954"/>
            <a:ext cx="10131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74948"/>
                </a:solidFill>
              </a:rPr>
              <a:t>Categoria J: ocorrências de afastamento devido às doenças do aparelho respiratório </a:t>
            </a:r>
            <a:r>
              <a:rPr lang="pt-BR" b="1" dirty="0" smtClean="0">
                <a:solidFill>
                  <a:srgbClr val="174948"/>
                </a:solidFill>
              </a:rPr>
              <a:t>em 2018</a:t>
            </a:r>
            <a:endParaRPr lang="pt-BR" sz="2000" dirty="0">
              <a:solidFill>
                <a:srgbClr val="174948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202B29-1641-4D73-B7A1-9CDA7FB336D4}"/>
              </a:ext>
            </a:extLst>
          </p:cNvPr>
          <p:cNvSpPr txBox="1"/>
          <p:nvPr/>
        </p:nvSpPr>
        <p:spPr>
          <a:xfrm>
            <a:off x="6929969" y="2828835"/>
            <a:ext cx="1943100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2º </a:t>
            </a:r>
            <a:r>
              <a:rPr lang="pt-BR" b="1" dirty="0"/>
              <a:t>Grupo mais frequente:</a:t>
            </a:r>
          </a:p>
          <a:p>
            <a:pPr algn="ctr"/>
            <a:r>
              <a:rPr lang="pt-BR" b="1" dirty="0" smtClean="0"/>
              <a:t>1.062 (11,1%)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" y="1562286"/>
            <a:ext cx="5675413" cy="52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4082" y="1150911"/>
            <a:ext cx="922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174948"/>
                </a:solidFill>
              </a:rPr>
              <a:t>Categoria M: ocorrências de afastamento devido às doenças do sistema osteomuscular e</a:t>
            </a:r>
          </a:p>
          <a:p>
            <a:pPr algn="ctr"/>
            <a:r>
              <a:rPr lang="pt-BR" b="1" dirty="0">
                <a:solidFill>
                  <a:srgbClr val="174948"/>
                </a:solidFill>
              </a:rPr>
              <a:t>do tecido conjunto em 2018</a:t>
            </a:r>
            <a:endParaRPr lang="pt-BR" sz="2000" dirty="0">
              <a:solidFill>
                <a:srgbClr val="174948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09B2CB-8B41-489A-8117-4678A6316B7F}"/>
              </a:ext>
            </a:extLst>
          </p:cNvPr>
          <p:cNvSpPr txBox="1"/>
          <p:nvPr/>
        </p:nvSpPr>
        <p:spPr>
          <a:xfrm>
            <a:off x="7024184" y="2916018"/>
            <a:ext cx="1943100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3º </a:t>
            </a:r>
            <a:r>
              <a:rPr lang="pt-BR" b="1" dirty="0"/>
              <a:t>Grupo mais frequente:</a:t>
            </a:r>
          </a:p>
          <a:p>
            <a:pPr algn="ctr"/>
            <a:r>
              <a:rPr lang="pt-BR" b="1" dirty="0" smtClean="0"/>
              <a:t>903 (9,4%)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8" y="1758585"/>
            <a:ext cx="5432430" cy="49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84082" y="1203467"/>
            <a:ext cx="922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174948"/>
                </a:solidFill>
              </a:rPr>
              <a:t>Categoria F: ocorrências de afastamento devido aos transtornos mentais e comportamentais</a:t>
            </a:r>
          </a:p>
          <a:p>
            <a:pPr algn="ctr"/>
            <a:r>
              <a:rPr lang="pt-BR" b="1" dirty="0">
                <a:solidFill>
                  <a:srgbClr val="174948"/>
                </a:solidFill>
              </a:rPr>
              <a:t>em 2018</a:t>
            </a:r>
            <a:endParaRPr lang="pt-BR" sz="2000" dirty="0">
              <a:solidFill>
                <a:srgbClr val="174948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1366DF-360B-452D-863C-312B352ABA63}"/>
              </a:ext>
            </a:extLst>
          </p:cNvPr>
          <p:cNvSpPr txBox="1"/>
          <p:nvPr/>
        </p:nvSpPr>
        <p:spPr>
          <a:xfrm>
            <a:off x="6929969" y="2828835"/>
            <a:ext cx="1943100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4º Grupo mais frequente:</a:t>
            </a:r>
          </a:p>
          <a:p>
            <a:pPr algn="ctr"/>
            <a:r>
              <a:rPr lang="pt-BR" b="1" dirty="0" smtClean="0"/>
              <a:t>892 (9,3%)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1" y="1849797"/>
            <a:ext cx="5290623" cy="4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5007" y="5912572"/>
            <a:ext cx="8972550" cy="94542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Aumento na realização de EPS.</a:t>
            </a:r>
            <a:endParaRPr lang="pt-BR" sz="2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C26EF73-5477-4A41-92FE-CE0458A5B795}"/>
              </a:ext>
            </a:extLst>
          </p:cNvPr>
          <p:cNvSpPr txBox="1">
            <a:spLocks/>
          </p:cNvSpPr>
          <p:nvPr/>
        </p:nvSpPr>
        <p:spPr>
          <a:xfrm>
            <a:off x="0" y="1169669"/>
            <a:ext cx="9144000" cy="945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Índice de Realização de Exames Periódicos</a:t>
            </a:r>
            <a:endParaRPr lang="pt-BR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74" y="2349481"/>
            <a:ext cx="5004281" cy="35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49165"/>
            <a:ext cx="8931124" cy="50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3013" y="1497735"/>
            <a:ext cx="7886700" cy="1325563"/>
          </a:xfrm>
        </p:spPr>
        <p:txBody>
          <a:bodyPr/>
          <a:lstStyle/>
          <a:p>
            <a:r>
              <a:rPr lang="pt-BR" b="1" dirty="0"/>
              <a:t>Considerações Finais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2394" y="2392362"/>
            <a:ext cx="8504959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dirty="0"/>
              <a:t>Índice de absenteísmo tem se mantido estável nos últimos </a:t>
            </a:r>
            <a:r>
              <a:rPr lang="pt-BR" dirty="0" smtClean="0"/>
              <a:t>anos.</a:t>
            </a:r>
            <a:endParaRPr lang="pt-BR" dirty="0"/>
          </a:p>
          <a:p>
            <a:pPr lvl="0"/>
            <a:r>
              <a:rPr lang="pt-BR" dirty="0"/>
              <a:t>Constatou-se melhora na gestão dos dados relativos à realização dos exames médicos </a:t>
            </a:r>
            <a:r>
              <a:rPr lang="pt-BR" dirty="0" smtClean="0"/>
              <a:t>periódicos.</a:t>
            </a:r>
            <a:endParaRPr lang="pt-BR" dirty="0"/>
          </a:p>
          <a:p>
            <a:pPr lvl="0"/>
            <a:r>
              <a:rPr lang="pt-BR" dirty="0"/>
              <a:t>A subnotificação dos exames periódicos ocorre principalmente na justiça </a:t>
            </a:r>
            <a:r>
              <a:rPr lang="pt-BR" dirty="0" smtClean="0"/>
              <a:t>estadual.</a:t>
            </a:r>
          </a:p>
          <a:p>
            <a:pPr lvl="0"/>
            <a:r>
              <a:rPr lang="pt-BR" dirty="0" smtClean="0"/>
              <a:t>Importante revisar a resolução para passar a computar o número de dias de afastamento por CID (e não somente número de ocorrências).</a:t>
            </a:r>
            <a:endParaRPr lang="pt-BR" dirty="0"/>
          </a:p>
          <a:p>
            <a:pPr lvl="0"/>
            <a:endParaRPr lang="pt-BR" dirty="0"/>
          </a:p>
          <a:p>
            <a:pPr marL="0" lvl="0" indent="0">
              <a:buNone/>
            </a:pPr>
            <a:r>
              <a:rPr lang="pt-BR" dirty="0"/>
              <a:t>Relatório completo: www.cnj.jus.br/pesquisas-judiciarias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59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5737" y="1285875"/>
            <a:ext cx="8772525" cy="55721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Conselho Nacional de Justiça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anose="020B0502040204020203" pitchFamily="34" charset="0"/>
              </a:rPr>
              <a:t>Secretaria Especial de Programas, Pesquisas e Gestão Estratégica</a:t>
            </a:r>
            <a:r>
              <a:rPr lang="pt-BR" sz="3600" b="1" dirty="0">
                <a:latin typeface="Bahnschrift Condensed" panose="020B0502040204020203" pitchFamily="34" charset="0"/>
              </a:rPr>
              <a:t/>
            </a:r>
            <a:br>
              <a:rPr lang="pt-BR" sz="3600" b="1" dirty="0">
                <a:latin typeface="Bahnschrift Condensed" panose="020B0502040204020203" pitchFamily="34" charset="0"/>
              </a:rPr>
            </a:br>
            <a:r>
              <a:rPr lang="pt-BR" sz="3600" b="1" dirty="0">
                <a:latin typeface="Bahnschrift Condensed" panose="020B0502040204020203" pitchFamily="34" charset="0"/>
              </a:rPr>
              <a:t/>
            </a:r>
            <a:br>
              <a:rPr lang="pt-BR" sz="3600" b="1" dirty="0">
                <a:latin typeface="Bahnschrift Condensed" panose="020B0502040204020203" pitchFamily="34" charset="0"/>
              </a:rPr>
            </a:br>
            <a:r>
              <a:rPr lang="pt-BR" sz="3600" b="1" dirty="0">
                <a:latin typeface="Bahnschrift Condensed" panose="020B0502040204020203" pitchFamily="34" charset="0"/>
              </a:rPr>
              <a:t>Departamento de Pesquisas Judiciárias</a:t>
            </a:r>
            <a:br>
              <a:rPr lang="pt-BR" sz="3600" b="1" dirty="0">
                <a:latin typeface="Bahnschrift Condensed" panose="020B0502040204020203" pitchFamily="34" charset="0"/>
              </a:rPr>
            </a:br>
            <a:r>
              <a:rPr lang="pt-BR" sz="3600" b="1" dirty="0">
                <a:latin typeface="Bahnschrift Condensed" panose="020B0502040204020203" pitchFamily="34" charset="0"/>
                <a:hlinkClick r:id="rId2"/>
              </a:rPr>
              <a:t>dpj@cnj.jus.br</a:t>
            </a:r>
            <a:r>
              <a:rPr lang="pt-BR" sz="3600" b="1" dirty="0">
                <a:latin typeface="Bahnschrift Condensed" panose="020B0502040204020203" pitchFamily="34" charset="0"/>
              </a:rPr>
              <a:t/>
            </a:r>
            <a:br>
              <a:rPr lang="pt-BR" sz="3600" b="1" dirty="0">
                <a:latin typeface="Bahnschrift Condensed" panose="020B0502040204020203" pitchFamily="34" charset="0"/>
              </a:rPr>
            </a:br>
            <a:r>
              <a:rPr lang="pt-BR" sz="3600" b="1" dirty="0">
                <a:latin typeface="Bahnschrift Condensed" panose="020B0502040204020203" pitchFamily="34" charset="0"/>
              </a:rPr>
              <a:t>(61) 2326-5266</a:t>
            </a:r>
            <a:br>
              <a:rPr lang="pt-BR" sz="3600" b="1" dirty="0">
                <a:latin typeface="Bahnschrift Condensed" panose="020B0502040204020203" pitchFamily="34" charset="0"/>
              </a:rPr>
            </a:br>
            <a:r>
              <a:rPr lang="pt-BR" sz="3600" b="1" dirty="0">
                <a:latin typeface="Bahnschrift Condensed" panose="020B0502040204020203" pitchFamily="34" charset="0"/>
                <a:hlinkClick r:id="rId3"/>
              </a:rPr>
              <a:t>www.cnj.jus.br/pesquisas-judiciarias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13984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9495" y="143300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Resolução CNJ nº 207/2015</a:t>
            </a:r>
            <a:br>
              <a:rPr lang="pt-BR" smtClean="0"/>
            </a:b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8259" y="225728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mtClean="0"/>
              <a:t>O Conselho Nacional de Justiça publicou, em 15 de outubro de 2015, a Resolução CNJ n º 207, que instituiu a Política de Atenção Integral à Saúde de Magistrados e Servidores do Poder Judiciário, cujo objetivo é zelar pelas condições de saúde dos membros do Poder Judiciário.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9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3014" y="1341871"/>
            <a:ext cx="8525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/>
              <a:t>Resultados do Poder Judiciário em 2018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8650" y="20148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Dados estatísticos relativos à situação de saúde de </a:t>
            </a:r>
            <a:r>
              <a:rPr lang="pt-BR" b="1" smtClean="0"/>
              <a:t>16.998</a:t>
            </a:r>
            <a:r>
              <a:rPr lang="pt-BR" smtClean="0"/>
              <a:t> magistrados.</a:t>
            </a:r>
          </a:p>
          <a:p>
            <a:r>
              <a:rPr lang="pt-BR" smtClean="0"/>
              <a:t>Foram realizados </a:t>
            </a:r>
            <a:r>
              <a:rPr lang="pt-BR" b="1" smtClean="0"/>
              <a:t>1.186 (7%)</a:t>
            </a:r>
            <a:r>
              <a:rPr lang="pt-BR" smtClean="0"/>
              <a:t> exames médicos periódicos.</a:t>
            </a:r>
          </a:p>
          <a:p>
            <a:r>
              <a:rPr lang="pt-BR" smtClean="0"/>
              <a:t>Índice de absenteísmo-doença de </a:t>
            </a:r>
            <a:r>
              <a:rPr lang="pt-BR" b="1" smtClean="0"/>
              <a:t>1,5% </a:t>
            </a:r>
            <a:r>
              <a:rPr lang="pt-BR" smtClean="0"/>
              <a:t>para magistrados. </a:t>
            </a:r>
          </a:p>
          <a:p>
            <a:r>
              <a:rPr lang="pt-BR" smtClean="0"/>
              <a:t>É o mesmo que falar que cada magistrado ficou, em média, </a:t>
            </a:r>
            <a:r>
              <a:rPr lang="pt-BR" b="1" smtClean="0"/>
              <a:t>6 dias ausente</a:t>
            </a:r>
            <a:r>
              <a:rPr lang="pt-BR" smtClean="0"/>
              <a:t>. </a:t>
            </a:r>
          </a:p>
          <a:p>
            <a:r>
              <a:rPr lang="pt-BR" smtClean="0"/>
              <a:t>Registrou-se </a:t>
            </a:r>
            <a:r>
              <a:rPr lang="pt-BR" b="1" smtClean="0"/>
              <a:t>9.581</a:t>
            </a:r>
            <a:r>
              <a:rPr lang="pt-BR" smtClean="0"/>
              <a:t> ocorrências de afastamento com CID.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6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4082" y="1340097"/>
            <a:ext cx="9228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174948"/>
                </a:solidFill>
                <a:latin typeface="LMRoman10-Bold"/>
              </a:rPr>
              <a:t>Série Histórica do Índice de </a:t>
            </a:r>
            <a:endParaRPr lang="pt-BR" sz="3200" b="1" dirty="0" smtClean="0">
              <a:solidFill>
                <a:srgbClr val="174948"/>
              </a:solidFill>
              <a:latin typeface="LMRoman10-Bold"/>
            </a:endParaRPr>
          </a:p>
          <a:p>
            <a:pPr algn="ctr"/>
            <a:r>
              <a:rPr lang="pt-BR" sz="3200" b="1" dirty="0" smtClean="0">
                <a:solidFill>
                  <a:srgbClr val="174948"/>
                </a:solidFill>
                <a:latin typeface="LMRoman10-Bold"/>
              </a:rPr>
              <a:t>Absenteísmo dos Magistrados</a:t>
            </a:r>
            <a:endParaRPr lang="pt-BR" sz="2000" dirty="0">
              <a:solidFill>
                <a:srgbClr val="174948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2836562"/>
            <a:ext cx="6896664" cy="33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A98E945-CF88-4A18-97E0-818A2392E76F}"/>
              </a:ext>
            </a:extLst>
          </p:cNvPr>
          <p:cNvSpPr/>
          <p:nvPr/>
        </p:nvSpPr>
        <p:spPr>
          <a:xfrm>
            <a:off x="-84082" y="1340097"/>
            <a:ext cx="9228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174948"/>
                </a:solidFill>
                <a:latin typeface="LMRoman10-Bold"/>
              </a:rPr>
              <a:t>Média de dias de afastamento </a:t>
            </a:r>
            <a:r>
              <a:rPr lang="pt-BR" sz="2800" b="1" dirty="0" smtClean="0">
                <a:solidFill>
                  <a:srgbClr val="174948"/>
                </a:solidFill>
                <a:latin typeface="LMRoman10-Bold"/>
              </a:rPr>
              <a:t>dos Magistrados</a:t>
            </a:r>
          </a:p>
          <a:p>
            <a:pPr algn="ctr"/>
            <a:r>
              <a:rPr lang="pt-BR" sz="2800" b="1" dirty="0" smtClean="0">
                <a:solidFill>
                  <a:srgbClr val="174948"/>
                </a:solidFill>
                <a:latin typeface="LMRoman10-Bold"/>
              </a:rPr>
              <a:t>por </a:t>
            </a:r>
            <a:r>
              <a:rPr lang="pt-BR" sz="2800" b="1" dirty="0">
                <a:solidFill>
                  <a:srgbClr val="174948"/>
                </a:solidFill>
                <a:latin typeface="LMRoman10-Bold"/>
              </a:rPr>
              <a:t>segmento de justiça</a:t>
            </a:r>
            <a:endParaRPr lang="pt-BR" sz="2800" dirty="0">
              <a:solidFill>
                <a:srgbClr val="174948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04" y="2712437"/>
            <a:ext cx="6537510" cy="35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9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4082" y="1111657"/>
            <a:ext cx="922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74948"/>
                </a:solidFill>
              </a:rPr>
              <a:t>Causas mais frequentes de afastamentos segundo os </a:t>
            </a:r>
            <a:r>
              <a:rPr lang="pt-BR" sz="2400" b="1" dirty="0" err="1">
                <a:solidFill>
                  <a:srgbClr val="174948"/>
                </a:solidFill>
              </a:rPr>
              <a:t>CIDs</a:t>
            </a:r>
            <a:r>
              <a:rPr lang="pt-BR" sz="2400" b="1" dirty="0">
                <a:solidFill>
                  <a:srgbClr val="174948"/>
                </a:solidFill>
              </a:rPr>
              <a:t>, 2018</a:t>
            </a:r>
            <a:endParaRPr lang="pt-BR" sz="2400" dirty="0">
              <a:solidFill>
                <a:srgbClr val="174948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1" y="1529371"/>
            <a:ext cx="8066245" cy="5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6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0668" y="1393826"/>
            <a:ext cx="7886700" cy="1325563"/>
          </a:xfrm>
        </p:spPr>
        <p:txBody>
          <a:bodyPr/>
          <a:lstStyle/>
          <a:p>
            <a:r>
              <a:rPr lang="pt-BR" b="1" dirty="0"/>
              <a:t>Predominam Afastamentos por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01386" y="2443524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AutoNum type="arabicPeriod"/>
            </a:pPr>
            <a:r>
              <a:rPr lang="pt-BR" b="1" dirty="0" smtClean="0"/>
              <a:t>Categoria </a:t>
            </a:r>
            <a:r>
              <a:rPr lang="pt-BR" b="1" dirty="0"/>
              <a:t>Z</a:t>
            </a:r>
            <a:r>
              <a:rPr lang="pt-BR" dirty="0"/>
              <a:t>: </a:t>
            </a:r>
            <a:r>
              <a:rPr lang="pt-BR" u="sng" dirty="0"/>
              <a:t>ocorrências</a:t>
            </a:r>
            <a:r>
              <a:rPr lang="pt-BR" dirty="0"/>
              <a:t> de afastamento devido aos fatores que influenciam o estado de saúde e contato com serviços de saúde </a:t>
            </a:r>
            <a:r>
              <a:rPr lang="pt-BR" dirty="0" smtClean="0"/>
              <a:t>(</a:t>
            </a:r>
            <a:r>
              <a:rPr lang="pt-BR" b="1" dirty="0" smtClean="0"/>
              <a:t>14,8% </a:t>
            </a:r>
            <a:r>
              <a:rPr lang="pt-BR" b="1" dirty="0"/>
              <a:t>da força de </a:t>
            </a:r>
            <a:r>
              <a:rPr lang="pt-BR" b="1" dirty="0" smtClean="0"/>
              <a:t>trabalho</a:t>
            </a:r>
            <a:r>
              <a:rPr lang="pt-BR" dirty="0" smtClean="0"/>
              <a:t>)</a:t>
            </a:r>
          </a:p>
          <a:p>
            <a:pPr marL="514350" lvl="0" indent="-514350">
              <a:buAutoNum type="arabicPeriod"/>
            </a:pPr>
            <a:r>
              <a:rPr lang="pt-BR" b="1" dirty="0" smtClean="0"/>
              <a:t>Categoria </a:t>
            </a:r>
            <a:r>
              <a:rPr lang="pt-BR" b="1" dirty="0"/>
              <a:t>J</a:t>
            </a:r>
            <a:r>
              <a:rPr lang="pt-BR" dirty="0"/>
              <a:t>: </a:t>
            </a:r>
            <a:r>
              <a:rPr lang="pt-BR" u="sng" dirty="0"/>
              <a:t>ocorrências</a:t>
            </a:r>
            <a:r>
              <a:rPr lang="pt-BR" dirty="0"/>
              <a:t> de afastamento devido às doenças do aparelho respiratório (</a:t>
            </a:r>
            <a:r>
              <a:rPr lang="pt-BR" b="1" dirty="0"/>
              <a:t>6,2 % da força de </a:t>
            </a:r>
            <a:r>
              <a:rPr lang="pt-BR" b="1" dirty="0" smtClean="0"/>
              <a:t>trabalho</a:t>
            </a:r>
            <a:r>
              <a:rPr lang="pt-BR" dirty="0" smtClean="0"/>
              <a:t>)</a:t>
            </a:r>
          </a:p>
          <a:p>
            <a:pPr marL="514350" lvl="0" indent="-514350">
              <a:buAutoNum type="arabicPeriod"/>
            </a:pPr>
            <a:r>
              <a:rPr lang="pt-BR" b="1" dirty="0" smtClean="0"/>
              <a:t>Categoria </a:t>
            </a:r>
            <a:r>
              <a:rPr lang="pt-BR" b="1" dirty="0"/>
              <a:t>M</a:t>
            </a:r>
            <a:r>
              <a:rPr lang="pt-BR" dirty="0"/>
              <a:t>: </a:t>
            </a:r>
            <a:r>
              <a:rPr lang="pt-BR" u="sng" dirty="0"/>
              <a:t>ocorrências</a:t>
            </a:r>
            <a:r>
              <a:rPr lang="pt-BR" dirty="0"/>
              <a:t> de afastamento devido às doenças do sistema osteomuscular e do tecido conjunto </a:t>
            </a:r>
            <a:r>
              <a:rPr lang="pt-BR" dirty="0" smtClean="0"/>
              <a:t>(</a:t>
            </a:r>
            <a:r>
              <a:rPr lang="pt-BR" b="1" dirty="0" smtClean="0"/>
              <a:t>5,3% </a:t>
            </a:r>
            <a:r>
              <a:rPr lang="pt-BR" b="1" dirty="0"/>
              <a:t>da força de </a:t>
            </a:r>
            <a:r>
              <a:rPr lang="pt-BR" b="1" dirty="0" smtClean="0"/>
              <a:t>trabalho</a:t>
            </a:r>
            <a:r>
              <a:rPr lang="pt-BR" dirty="0" smtClean="0"/>
              <a:t>)</a:t>
            </a:r>
          </a:p>
          <a:p>
            <a:pPr marL="514350" lvl="0" indent="-514350">
              <a:buAutoNum type="arabicPeriod"/>
            </a:pPr>
            <a:r>
              <a:rPr lang="pt-BR" b="1" dirty="0" smtClean="0"/>
              <a:t>Categoria </a:t>
            </a:r>
            <a:r>
              <a:rPr lang="pt-BR" b="1" dirty="0"/>
              <a:t>F</a:t>
            </a:r>
            <a:r>
              <a:rPr lang="pt-BR" dirty="0"/>
              <a:t>: </a:t>
            </a:r>
            <a:r>
              <a:rPr lang="pt-BR" u="sng" dirty="0"/>
              <a:t>ocorrências</a:t>
            </a:r>
            <a:r>
              <a:rPr lang="pt-BR" dirty="0"/>
              <a:t> de afastamento devido aos transtornos mentais e comportamentais </a:t>
            </a:r>
            <a:r>
              <a:rPr lang="pt-BR" dirty="0" smtClean="0"/>
              <a:t>(</a:t>
            </a:r>
            <a:r>
              <a:rPr lang="pt-BR" b="1" dirty="0" smtClean="0"/>
              <a:t>5,2</a:t>
            </a:r>
            <a:r>
              <a:rPr lang="pt-BR" b="1" dirty="0"/>
              <a:t>% da força de trabalho</a:t>
            </a:r>
            <a:r>
              <a:rPr lang="pt-BR" dirty="0"/>
              <a:t>)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Futuro: Receber os dias de ausência por CID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59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28649" y="1714862"/>
            <a:ext cx="8294633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sz="3000" dirty="0"/>
              <a:t>Desconsiderada a categoria Z, os grupos de doença mais frequentes são: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000" dirty="0" smtClean="0"/>
              <a:t>“J </a:t>
            </a:r>
            <a:r>
              <a:rPr lang="pt-BR" sz="3000" dirty="0"/>
              <a:t>- doenças no sistema </a:t>
            </a:r>
            <a:r>
              <a:rPr lang="pt-BR" sz="3000" dirty="0" smtClean="0"/>
              <a:t>respiratório”;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000" dirty="0" smtClean="0"/>
              <a:t> “M </a:t>
            </a:r>
            <a:r>
              <a:rPr lang="pt-BR" sz="3000" dirty="0"/>
              <a:t>- doenças no sistema osteomuscular ou do tecido </a:t>
            </a:r>
            <a:r>
              <a:rPr lang="pt-BR" sz="3000" dirty="0" smtClean="0"/>
              <a:t>conjuntivo”;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000" dirty="0"/>
              <a:t> </a:t>
            </a:r>
            <a:r>
              <a:rPr lang="pt-BR" sz="3000" dirty="0" smtClean="0"/>
              <a:t>“F – transtornos mentais e comportamentais”</a:t>
            </a:r>
          </a:p>
          <a:p>
            <a:pPr marL="0" indent="0">
              <a:buNone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98058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4082" y="1111657"/>
            <a:ext cx="922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74948"/>
                </a:solidFill>
              </a:rPr>
              <a:t>Causas mais frequentes de </a:t>
            </a:r>
            <a:r>
              <a:rPr lang="pt-BR" sz="2400" b="1" dirty="0" smtClean="0">
                <a:solidFill>
                  <a:srgbClr val="174948"/>
                </a:solidFill>
              </a:rPr>
              <a:t>afastamento, excluída categoria Z</a:t>
            </a:r>
            <a:endParaRPr lang="pt-BR" sz="2400" dirty="0">
              <a:solidFill>
                <a:srgbClr val="174948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4" y="1573322"/>
            <a:ext cx="7844010" cy="50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0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449</Words>
  <Application>Microsoft Office PowerPoint</Application>
  <PresentationFormat>Apresentação na tela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LMRoman10-Bold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Predominam Afastamentos por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Aumento na realização de EPS.</vt:lpstr>
      <vt:lpstr>Apresentação do PowerPoint</vt:lpstr>
      <vt:lpstr>Considerações Finais </vt:lpstr>
      <vt:lpstr>Conselho Nacional de Justiça Secretaria Especial de Programas, Pesquisas e Gestão Estratégica  Departamento de Pesquisas Judiciárias dpj@cnj.jus.br (61) 2326-5266 www.cnj.jus.br/pesquisas-judiciarias 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Cortonesi Viana</dc:creator>
  <cp:lastModifiedBy>Gabriela Moreira de Azevedo Soares</cp:lastModifiedBy>
  <cp:revision>7</cp:revision>
  <dcterms:created xsi:type="dcterms:W3CDTF">2019-07-02T17:57:36Z</dcterms:created>
  <dcterms:modified xsi:type="dcterms:W3CDTF">2019-09-03T21:44:35Z</dcterms:modified>
</cp:coreProperties>
</file>