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0" r:id="rId3"/>
    <p:sldId id="332" r:id="rId4"/>
    <p:sldId id="302" r:id="rId5"/>
    <p:sldId id="293" r:id="rId6"/>
    <p:sldId id="331" r:id="rId7"/>
    <p:sldId id="297" r:id="rId8"/>
    <p:sldId id="303" r:id="rId9"/>
    <p:sldId id="304" r:id="rId10"/>
    <p:sldId id="305" r:id="rId11"/>
    <p:sldId id="329" r:id="rId12"/>
    <p:sldId id="308" r:id="rId13"/>
    <p:sldId id="288" r:id="rId14"/>
    <p:sldId id="265" r:id="rId15"/>
    <p:sldId id="334" r:id="rId16"/>
    <p:sldId id="330" r:id="rId17"/>
  </p:sldIdLst>
  <p:sldSz cx="15238413" cy="107711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dor" initials="A" lastIdx="2" clrIdx="0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4F3"/>
    <a:srgbClr val="B7E7CC"/>
    <a:srgbClr val="F5D1A7"/>
    <a:srgbClr val="98D0F4"/>
    <a:srgbClr val="F0F5CB"/>
    <a:srgbClr val="F9FED9"/>
    <a:srgbClr val="D2DEE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412" autoAdjust="0"/>
  </p:normalViewPr>
  <p:slideViewPr>
    <p:cSldViewPr snapToGrid="0">
      <p:cViewPr varScale="1">
        <p:scale>
          <a:sx n="55" d="100"/>
          <a:sy n="55" d="100"/>
        </p:scale>
        <p:origin x="91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06B40A00-2865-4D0E-BA3F-18C1CCC66348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9287AE35-168F-4F9A-A172-5AC0A860E3C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8853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70743DDE-DC8E-4982-A3F9-38B5458D85A6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241425"/>
            <a:ext cx="47402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1777791A-281C-4811-A1F4-FCA13318CD7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487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49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8091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461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9486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078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0304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Stencil" panose="040409050D0802020404" pitchFamily="82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355-6D2F-4E73-8120-3CC6B56FF062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7233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881" y="1762786"/>
            <a:ext cx="12952651" cy="3749969"/>
          </a:xfrm>
        </p:spPr>
        <p:txBody>
          <a:bodyPr anchor="b"/>
          <a:lstStyle>
            <a:lvl1pPr algn="ctr">
              <a:defRPr sz="94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4802" y="5657368"/>
            <a:ext cx="11428810" cy="2600543"/>
          </a:xfrm>
        </p:spPr>
        <p:txBody>
          <a:bodyPr/>
          <a:lstStyle>
            <a:lvl1pPr marL="0" indent="0" algn="ctr">
              <a:buNone/>
              <a:defRPr sz="3769"/>
            </a:lvl1pPr>
            <a:lvl2pPr marL="718078" indent="0" algn="ctr">
              <a:buNone/>
              <a:defRPr sz="3141"/>
            </a:lvl2pPr>
            <a:lvl3pPr marL="1436157" indent="0" algn="ctr">
              <a:buNone/>
              <a:defRPr sz="2827"/>
            </a:lvl3pPr>
            <a:lvl4pPr marL="2154235" indent="0" algn="ctr">
              <a:buNone/>
              <a:defRPr sz="2513"/>
            </a:lvl4pPr>
            <a:lvl5pPr marL="2872313" indent="0" algn="ctr">
              <a:buNone/>
              <a:defRPr sz="2513"/>
            </a:lvl5pPr>
            <a:lvl6pPr marL="3590392" indent="0" algn="ctr">
              <a:buNone/>
              <a:defRPr sz="2513"/>
            </a:lvl6pPr>
            <a:lvl7pPr marL="4308470" indent="0" algn="ctr">
              <a:buNone/>
              <a:defRPr sz="2513"/>
            </a:lvl7pPr>
            <a:lvl8pPr marL="5026548" indent="0" algn="ctr">
              <a:buNone/>
              <a:defRPr sz="2513"/>
            </a:lvl8pPr>
            <a:lvl9pPr marL="5744627" indent="0" algn="ctr">
              <a:buNone/>
              <a:defRPr sz="251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117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33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4990" y="573466"/>
            <a:ext cx="3285783" cy="912808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642" y="573466"/>
            <a:ext cx="9666868" cy="912808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020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066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705" y="2685320"/>
            <a:ext cx="13143131" cy="4480514"/>
          </a:xfrm>
        </p:spPr>
        <p:txBody>
          <a:bodyPr anchor="b"/>
          <a:lstStyle>
            <a:lvl1pPr>
              <a:defRPr sz="94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705" y="7208222"/>
            <a:ext cx="13143131" cy="2356197"/>
          </a:xfrm>
        </p:spPr>
        <p:txBody>
          <a:bodyPr/>
          <a:lstStyle>
            <a:lvl1pPr marL="0" indent="0">
              <a:buNone/>
              <a:defRPr sz="3769">
                <a:solidFill>
                  <a:schemeClr val="tx1"/>
                </a:solidFill>
              </a:defRPr>
            </a:lvl1pPr>
            <a:lvl2pPr marL="718078" indent="0">
              <a:buNone/>
              <a:defRPr sz="3141">
                <a:solidFill>
                  <a:schemeClr val="tx1">
                    <a:tint val="75000"/>
                  </a:schemeClr>
                </a:solidFill>
              </a:defRPr>
            </a:lvl2pPr>
            <a:lvl3pPr marL="1436157" indent="0">
              <a:buNone/>
              <a:defRPr sz="2827">
                <a:solidFill>
                  <a:schemeClr val="tx1">
                    <a:tint val="75000"/>
                  </a:schemeClr>
                </a:solidFill>
              </a:defRPr>
            </a:lvl3pPr>
            <a:lvl4pPr marL="2154235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4pPr>
            <a:lvl5pPr marL="2872313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5pPr>
            <a:lvl6pPr marL="3590392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6pPr>
            <a:lvl7pPr marL="4308470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7pPr>
            <a:lvl8pPr marL="5026548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8pPr>
            <a:lvl9pPr marL="5744627" indent="0">
              <a:buNone/>
              <a:defRPr sz="25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804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641" y="2867330"/>
            <a:ext cx="6476326" cy="68342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4446" y="2867330"/>
            <a:ext cx="6476326" cy="68342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332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573468"/>
            <a:ext cx="13143131" cy="20819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627" y="2640438"/>
            <a:ext cx="6446562" cy="1294038"/>
          </a:xfrm>
        </p:spPr>
        <p:txBody>
          <a:bodyPr anchor="b"/>
          <a:lstStyle>
            <a:lvl1pPr marL="0" indent="0">
              <a:buNone/>
              <a:defRPr sz="3769" b="1"/>
            </a:lvl1pPr>
            <a:lvl2pPr marL="718078" indent="0">
              <a:buNone/>
              <a:defRPr sz="3141" b="1"/>
            </a:lvl2pPr>
            <a:lvl3pPr marL="1436157" indent="0">
              <a:buNone/>
              <a:defRPr sz="2827" b="1"/>
            </a:lvl3pPr>
            <a:lvl4pPr marL="2154235" indent="0">
              <a:buNone/>
              <a:defRPr sz="2513" b="1"/>
            </a:lvl4pPr>
            <a:lvl5pPr marL="2872313" indent="0">
              <a:buNone/>
              <a:defRPr sz="2513" b="1"/>
            </a:lvl5pPr>
            <a:lvl6pPr marL="3590392" indent="0">
              <a:buNone/>
              <a:defRPr sz="2513" b="1"/>
            </a:lvl6pPr>
            <a:lvl7pPr marL="4308470" indent="0">
              <a:buNone/>
              <a:defRPr sz="2513" b="1"/>
            </a:lvl7pPr>
            <a:lvl8pPr marL="5026548" indent="0">
              <a:buNone/>
              <a:defRPr sz="2513" b="1"/>
            </a:lvl8pPr>
            <a:lvl9pPr marL="5744627" indent="0">
              <a:buNone/>
              <a:defRPr sz="251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627" y="3934476"/>
            <a:ext cx="6446562" cy="578702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4448" y="2640438"/>
            <a:ext cx="6478310" cy="1294038"/>
          </a:xfrm>
        </p:spPr>
        <p:txBody>
          <a:bodyPr anchor="b"/>
          <a:lstStyle>
            <a:lvl1pPr marL="0" indent="0">
              <a:buNone/>
              <a:defRPr sz="3769" b="1"/>
            </a:lvl1pPr>
            <a:lvl2pPr marL="718078" indent="0">
              <a:buNone/>
              <a:defRPr sz="3141" b="1"/>
            </a:lvl2pPr>
            <a:lvl3pPr marL="1436157" indent="0">
              <a:buNone/>
              <a:defRPr sz="2827" b="1"/>
            </a:lvl3pPr>
            <a:lvl4pPr marL="2154235" indent="0">
              <a:buNone/>
              <a:defRPr sz="2513" b="1"/>
            </a:lvl4pPr>
            <a:lvl5pPr marL="2872313" indent="0">
              <a:buNone/>
              <a:defRPr sz="2513" b="1"/>
            </a:lvl5pPr>
            <a:lvl6pPr marL="3590392" indent="0">
              <a:buNone/>
              <a:defRPr sz="2513" b="1"/>
            </a:lvl6pPr>
            <a:lvl7pPr marL="4308470" indent="0">
              <a:buNone/>
              <a:defRPr sz="2513" b="1"/>
            </a:lvl7pPr>
            <a:lvl8pPr marL="5026548" indent="0">
              <a:buNone/>
              <a:defRPr sz="2513" b="1"/>
            </a:lvl8pPr>
            <a:lvl9pPr marL="5744627" indent="0">
              <a:buNone/>
              <a:defRPr sz="251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4448" y="3934476"/>
            <a:ext cx="6478310" cy="578702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219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715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15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718079"/>
            <a:ext cx="4914785" cy="2513277"/>
          </a:xfrm>
        </p:spPr>
        <p:txBody>
          <a:bodyPr anchor="b"/>
          <a:lstStyle>
            <a:lvl1pPr>
              <a:defRPr sz="50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310" y="1550854"/>
            <a:ext cx="7714447" cy="7654525"/>
          </a:xfrm>
        </p:spPr>
        <p:txBody>
          <a:bodyPr/>
          <a:lstStyle>
            <a:lvl1pPr>
              <a:defRPr sz="5026"/>
            </a:lvl1pPr>
            <a:lvl2pPr>
              <a:defRPr sz="4398"/>
            </a:lvl2pPr>
            <a:lvl3pPr>
              <a:defRPr sz="3769"/>
            </a:lvl3pPr>
            <a:lvl4pPr>
              <a:defRPr sz="3141"/>
            </a:lvl4pPr>
            <a:lvl5pPr>
              <a:defRPr sz="3141"/>
            </a:lvl5pPr>
            <a:lvl6pPr>
              <a:defRPr sz="3141"/>
            </a:lvl6pPr>
            <a:lvl7pPr>
              <a:defRPr sz="3141"/>
            </a:lvl7pPr>
            <a:lvl8pPr>
              <a:defRPr sz="3141"/>
            </a:lvl8pPr>
            <a:lvl9pPr>
              <a:defRPr sz="3141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3231357"/>
            <a:ext cx="4914785" cy="5986487"/>
          </a:xfrm>
        </p:spPr>
        <p:txBody>
          <a:bodyPr/>
          <a:lstStyle>
            <a:lvl1pPr marL="0" indent="0">
              <a:buNone/>
              <a:defRPr sz="2513"/>
            </a:lvl1pPr>
            <a:lvl2pPr marL="718078" indent="0">
              <a:buNone/>
              <a:defRPr sz="2199"/>
            </a:lvl2pPr>
            <a:lvl3pPr marL="1436157" indent="0">
              <a:buNone/>
              <a:defRPr sz="1885"/>
            </a:lvl3pPr>
            <a:lvl4pPr marL="2154235" indent="0">
              <a:buNone/>
              <a:defRPr sz="1571"/>
            </a:lvl4pPr>
            <a:lvl5pPr marL="2872313" indent="0">
              <a:buNone/>
              <a:defRPr sz="1571"/>
            </a:lvl5pPr>
            <a:lvl6pPr marL="3590392" indent="0">
              <a:buNone/>
              <a:defRPr sz="1571"/>
            </a:lvl6pPr>
            <a:lvl7pPr marL="4308470" indent="0">
              <a:buNone/>
              <a:defRPr sz="1571"/>
            </a:lvl7pPr>
            <a:lvl8pPr marL="5026548" indent="0">
              <a:buNone/>
              <a:defRPr sz="1571"/>
            </a:lvl8pPr>
            <a:lvl9pPr marL="5744627" indent="0">
              <a:buNone/>
              <a:defRPr sz="157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074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718079"/>
            <a:ext cx="4914785" cy="2513277"/>
          </a:xfrm>
        </p:spPr>
        <p:txBody>
          <a:bodyPr anchor="b"/>
          <a:lstStyle>
            <a:lvl1pPr>
              <a:defRPr sz="50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310" y="1550854"/>
            <a:ext cx="7714447" cy="7654525"/>
          </a:xfrm>
        </p:spPr>
        <p:txBody>
          <a:bodyPr anchor="t"/>
          <a:lstStyle>
            <a:lvl1pPr marL="0" indent="0">
              <a:buNone/>
              <a:defRPr sz="5026"/>
            </a:lvl1pPr>
            <a:lvl2pPr marL="718078" indent="0">
              <a:buNone/>
              <a:defRPr sz="4398"/>
            </a:lvl2pPr>
            <a:lvl3pPr marL="1436157" indent="0">
              <a:buNone/>
              <a:defRPr sz="3769"/>
            </a:lvl3pPr>
            <a:lvl4pPr marL="2154235" indent="0">
              <a:buNone/>
              <a:defRPr sz="3141"/>
            </a:lvl4pPr>
            <a:lvl5pPr marL="2872313" indent="0">
              <a:buNone/>
              <a:defRPr sz="3141"/>
            </a:lvl5pPr>
            <a:lvl6pPr marL="3590392" indent="0">
              <a:buNone/>
              <a:defRPr sz="3141"/>
            </a:lvl6pPr>
            <a:lvl7pPr marL="4308470" indent="0">
              <a:buNone/>
              <a:defRPr sz="3141"/>
            </a:lvl7pPr>
            <a:lvl8pPr marL="5026548" indent="0">
              <a:buNone/>
              <a:defRPr sz="3141"/>
            </a:lvl8pPr>
            <a:lvl9pPr marL="5744627" indent="0">
              <a:buNone/>
              <a:defRPr sz="3141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3231357"/>
            <a:ext cx="4914785" cy="5986487"/>
          </a:xfrm>
        </p:spPr>
        <p:txBody>
          <a:bodyPr/>
          <a:lstStyle>
            <a:lvl1pPr marL="0" indent="0">
              <a:buNone/>
              <a:defRPr sz="2513"/>
            </a:lvl1pPr>
            <a:lvl2pPr marL="718078" indent="0">
              <a:buNone/>
              <a:defRPr sz="2199"/>
            </a:lvl2pPr>
            <a:lvl3pPr marL="1436157" indent="0">
              <a:buNone/>
              <a:defRPr sz="1885"/>
            </a:lvl3pPr>
            <a:lvl4pPr marL="2154235" indent="0">
              <a:buNone/>
              <a:defRPr sz="1571"/>
            </a:lvl4pPr>
            <a:lvl5pPr marL="2872313" indent="0">
              <a:buNone/>
              <a:defRPr sz="1571"/>
            </a:lvl5pPr>
            <a:lvl6pPr marL="3590392" indent="0">
              <a:buNone/>
              <a:defRPr sz="1571"/>
            </a:lvl6pPr>
            <a:lvl7pPr marL="4308470" indent="0">
              <a:buNone/>
              <a:defRPr sz="1571"/>
            </a:lvl7pPr>
            <a:lvl8pPr marL="5026548" indent="0">
              <a:buNone/>
              <a:defRPr sz="1571"/>
            </a:lvl8pPr>
            <a:lvl9pPr marL="5744627" indent="0">
              <a:buNone/>
              <a:defRPr sz="157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263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573468"/>
            <a:ext cx="13143131" cy="2081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2867330"/>
            <a:ext cx="13143131" cy="6834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641" y="9983298"/>
            <a:ext cx="3428643" cy="573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63AD3-A2E5-4F06-B659-BA6830CEA781}" type="datetimeFigureOut">
              <a:rPr lang="pt-BR" smtClean="0"/>
              <a:t>13/09/2019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7725" y="9983298"/>
            <a:ext cx="5142964" cy="573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2129" y="9983298"/>
            <a:ext cx="3428643" cy="573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324-051E-4E6C-8B4D-3D1E8EF1C9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437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36157" rtl="0" eaLnBrk="1" latinLnBrk="0" hangingPunct="1">
        <a:lnSpc>
          <a:spcPct val="90000"/>
        </a:lnSpc>
        <a:spcBef>
          <a:spcPct val="0"/>
        </a:spcBef>
        <a:buNone/>
        <a:defRPr sz="6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039" indent="-359039" algn="l" defTabSz="1436157" rtl="0" eaLnBrk="1" latinLnBrk="0" hangingPunct="1">
        <a:lnSpc>
          <a:spcPct val="90000"/>
        </a:lnSpc>
        <a:spcBef>
          <a:spcPts val="1571"/>
        </a:spcBef>
        <a:buFont typeface="Arial" panose="020B0604020202020204" pitchFamily="34" charset="0"/>
        <a:buChar char="•"/>
        <a:defRPr sz="4398" kern="1200">
          <a:solidFill>
            <a:schemeClr val="tx1"/>
          </a:solidFill>
          <a:latin typeface="+mn-lt"/>
          <a:ea typeface="+mn-ea"/>
          <a:cs typeface="+mn-cs"/>
        </a:defRPr>
      </a:lvl1pPr>
      <a:lvl2pPr marL="1077117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3769" kern="1200">
          <a:solidFill>
            <a:schemeClr val="tx1"/>
          </a:solidFill>
          <a:latin typeface="+mn-lt"/>
          <a:ea typeface="+mn-ea"/>
          <a:cs typeface="+mn-cs"/>
        </a:defRPr>
      </a:lvl2pPr>
      <a:lvl3pPr marL="1795196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3141" kern="1200">
          <a:solidFill>
            <a:schemeClr val="tx1"/>
          </a:solidFill>
          <a:latin typeface="+mn-lt"/>
          <a:ea typeface="+mn-ea"/>
          <a:cs typeface="+mn-cs"/>
        </a:defRPr>
      </a:lvl3pPr>
      <a:lvl4pPr marL="2513274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4pPr>
      <a:lvl5pPr marL="3231352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5pPr>
      <a:lvl6pPr marL="3949431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6pPr>
      <a:lvl7pPr marL="4667509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7pPr>
      <a:lvl8pPr marL="5385587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8pPr>
      <a:lvl9pPr marL="6103666" indent="-359039" algn="l" defTabSz="1436157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sz="28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1pPr>
      <a:lvl2pPr marL="718078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436157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3pPr>
      <a:lvl4pPr marL="2154235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4pPr>
      <a:lvl5pPr marL="2872313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5pPr>
      <a:lvl6pPr marL="3590392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6pPr>
      <a:lvl7pPr marL="4308470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7pPr>
      <a:lvl8pPr marL="5026548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8pPr>
      <a:lvl9pPr marL="5744627" algn="l" defTabSz="1436157" rtl="0" eaLnBrk="1" latinLnBrk="0" hangingPunct="1">
        <a:defRPr sz="28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j.jus.br/programas-e-acoes/pacto-nacional-pela-primeira-infanci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gor.machado@cnj.jus.br" TargetMode="External"/><Relationship Id="rId7" Type="http://schemas.openxmlformats.org/officeDocument/2006/relationships/hyperlink" Target="mailto:rodrigo.Farhat@cnj.jus.br" TargetMode="External"/><Relationship Id="rId2" Type="http://schemas.openxmlformats.org/officeDocument/2006/relationships/hyperlink" Target="mailto:gabriela.soares@cnj.jus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fabiana.gomes@cnj.jus.br" TargetMode="External"/><Relationship Id="rId5" Type="http://schemas.openxmlformats.org/officeDocument/2006/relationships/hyperlink" Target="mailto:diogo.ferreira@cnj.jus.br" TargetMode="External"/><Relationship Id="rId4" Type="http://schemas.openxmlformats.org/officeDocument/2006/relationships/hyperlink" Target="mailto:alessandra.teixeira@cnj.jus.br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1"/>
            <a:ext cx="15238413" cy="10768479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003793" y="3088218"/>
            <a:ext cx="1349360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1" dirty="0">
                <a:ea typeface="Times New Roman" panose="02020603050405020304" pitchFamily="18" charset="0"/>
              </a:rPr>
              <a:t>JUSTIÇA COMEÇA NA INFÂNCIA: FORTALECENDO A ATUAÇÃO DO SISTEMA DE JUSTIÇA NA PROMOÇÃO DE DIREITOS PARA O DESENVOLVIMENTO HUMANO </a:t>
            </a:r>
            <a:r>
              <a:rPr lang="pt-BR" sz="4000" b="1" dirty="0" smtClean="0">
                <a:ea typeface="Times New Roman" panose="02020603050405020304" pitchFamily="18" charset="0"/>
              </a:rPr>
              <a:t>INTEGRAL – PACTO NACIONAL PELA PRIMEIRA INFÂNCIA.</a:t>
            </a:r>
          </a:p>
          <a:p>
            <a:endParaRPr lang="pt-BR" sz="2800" b="1" dirty="0">
              <a:ea typeface="Times New Roman" panose="02020603050405020304" pitchFamily="18" charset="0"/>
            </a:endParaRPr>
          </a:p>
          <a:p>
            <a:endParaRPr lang="pt-BR" sz="2800" b="1" dirty="0">
              <a:ea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ea typeface="Times New Roman" panose="02020603050405020304" pitchFamily="18" charset="0"/>
              </a:rPr>
              <a:t>Projeto financiado pelo </a:t>
            </a:r>
            <a:r>
              <a:rPr lang="pt-BR" sz="2800" dirty="0">
                <a:ea typeface="Times New Roman" panose="02020603050405020304" pitchFamily="18" charset="0"/>
              </a:rPr>
              <a:t>Fundo de </a:t>
            </a:r>
            <a:r>
              <a:rPr lang="pt-BR" sz="2800" dirty="0" smtClean="0">
                <a:ea typeface="Times New Roman" panose="02020603050405020304" pitchFamily="18" charset="0"/>
              </a:rPr>
              <a:t>Defesa de Direitos Difusos do Ministério da Justiça e Segurança Pública – candidatura do </a:t>
            </a:r>
            <a:r>
              <a:rPr lang="pt-BR" sz="2800" dirty="0">
                <a:ea typeface="Times New Roman" panose="02020603050405020304" pitchFamily="18" charset="0"/>
              </a:rPr>
              <a:t>Conselho Nacional de </a:t>
            </a:r>
            <a:r>
              <a:rPr lang="pt-BR" sz="2800" dirty="0" smtClean="0">
                <a:ea typeface="Times New Roman" panose="02020603050405020304" pitchFamily="18" charset="0"/>
              </a:rPr>
              <a:t>Justiça aprovada </a:t>
            </a:r>
            <a:r>
              <a:rPr lang="pt-BR" sz="2800" dirty="0">
                <a:ea typeface="Times New Roman" panose="02020603050405020304" pitchFamily="18" charset="0"/>
              </a:rPr>
              <a:t>em seleção pública realizada pelo Conselho Federal Gestor </a:t>
            </a:r>
            <a:r>
              <a:rPr lang="pt-BR" sz="2800" dirty="0" smtClean="0">
                <a:ea typeface="Times New Roman" panose="02020603050405020304" pitchFamily="18" charset="0"/>
              </a:rPr>
              <a:t>do Fundo.</a:t>
            </a:r>
          </a:p>
          <a:p>
            <a:pPr algn="just"/>
            <a:r>
              <a:rPr lang="pt-BR" sz="2800" b="1" dirty="0">
                <a:ea typeface="Times New Roman" panose="02020603050405020304" pitchFamily="18" charset="0"/>
              </a:rPr>
              <a:t/>
            </a:r>
            <a:br>
              <a:rPr lang="pt-BR" sz="2800" b="1" dirty="0">
                <a:ea typeface="Times New Roman" panose="02020603050405020304" pitchFamily="18" charset="0"/>
              </a:rPr>
            </a:b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87900457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24123" y="2504457"/>
            <a:ext cx="14364393" cy="7547956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800" dirty="0" smtClean="0"/>
              <a:t>Boas Práticas</a:t>
            </a:r>
          </a:p>
          <a:p>
            <a:pPr lvl="1" algn="just">
              <a:lnSpc>
                <a:spcPct val="120000"/>
              </a:lnSpc>
            </a:pPr>
            <a:r>
              <a:rPr lang="pt-BR" sz="4300" dirty="0" smtClean="0"/>
              <a:t>Levantar, </a:t>
            </a:r>
            <a:r>
              <a:rPr lang="pt-BR" sz="4300" dirty="0"/>
              <a:t>premiar, disseminar e fomentar a implementação de boas práticas </a:t>
            </a:r>
            <a:r>
              <a:rPr lang="pt-BR" sz="4300" dirty="0" smtClean="0"/>
              <a:t>relativas ao Marco </a:t>
            </a:r>
            <a:r>
              <a:rPr lang="pt-BR" sz="4300" dirty="0"/>
              <a:t>Legal da Primeira Infância no Sistema de Justiça </a:t>
            </a:r>
            <a:r>
              <a:rPr lang="pt-BR" sz="4300" dirty="0" smtClean="0"/>
              <a:t>brasileiro.</a:t>
            </a:r>
          </a:p>
          <a:p>
            <a:pPr marL="718078" lvl="1" indent="0" algn="just">
              <a:buNone/>
            </a:pPr>
            <a:endParaRPr lang="pt-BR" sz="4300" dirty="0" smtClean="0"/>
          </a:p>
          <a:p>
            <a:pPr lvl="2" algn="just"/>
            <a:r>
              <a:rPr lang="pt-BR" sz="4300" b="1" dirty="0" smtClean="0"/>
              <a:t>Meta: </a:t>
            </a:r>
            <a:r>
              <a:rPr lang="pt-BR" sz="4300" dirty="0"/>
              <a:t>selecionar 12 boas práticas e </a:t>
            </a:r>
            <a:r>
              <a:rPr lang="pt-BR" sz="4300" dirty="0" smtClean="0"/>
              <a:t>disseminar as boas práticas.</a:t>
            </a:r>
          </a:p>
          <a:p>
            <a:pPr lvl="2" algn="just"/>
            <a:endParaRPr lang="pt-BR" sz="4300" dirty="0"/>
          </a:p>
          <a:p>
            <a:pPr lvl="2" algn="just"/>
            <a:r>
              <a:rPr lang="pt-BR" sz="4300" b="1" dirty="0"/>
              <a:t>Período</a:t>
            </a:r>
            <a:r>
              <a:rPr lang="pt-BR" sz="4300" dirty="0"/>
              <a:t>: </a:t>
            </a:r>
            <a:r>
              <a:rPr lang="pt-BR" sz="4300" dirty="0" smtClean="0"/>
              <a:t>julho/2019 </a:t>
            </a:r>
            <a:r>
              <a:rPr lang="pt-BR" sz="4300" dirty="0"/>
              <a:t>a </a:t>
            </a:r>
            <a:r>
              <a:rPr lang="pt-BR" sz="4300" dirty="0" smtClean="0"/>
              <a:t>junho/2020.</a:t>
            </a:r>
          </a:p>
          <a:p>
            <a:pPr lvl="2" algn="just"/>
            <a:endParaRPr lang="pt-BR" sz="4300" dirty="0" smtClean="0"/>
          </a:p>
          <a:p>
            <a:pPr lvl="2" algn="just"/>
            <a:r>
              <a:rPr lang="pt-BR" sz="4300" b="1" dirty="0" smtClean="0"/>
              <a:t>Categorias de premiação:  </a:t>
            </a:r>
            <a:endParaRPr lang="pt-BR" sz="4300" b="1" dirty="0"/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Sistema de Justiça;</a:t>
            </a:r>
            <a:endParaRPr lang="pt-BR" sz="4300" dirty="0"/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Governo;</a:t>
            </a:r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Empresas;</a:t>
            </a:r>
          </a:p>
          <a:p>
            <a:pPr marL="2922056" lvl="4" indent="-571500" algn="just">
              <a:buFont typeface="Wingdings" panose="05000000000000000000" pitchFamily="2" charset="2"/>
              <a:buChar char="§"/>
            </a:pPr>
            <a:r>
              <a:rPr lang="pt-BR" sz="4300" dirty="0" smtClean="0"/>
              <a:t>Sociedade Civil Organizada </a:t>
            </a:r>
            <a:r>
              <a:rPr lang="pt-BR" sz="4300" dirty="0"/>
              <a:t>(premiação em dinheiro</a:t>
            </a:r>
            <a:r>
              <a:rPr lang="pt-BR" sz="4300" dirty="0" smtClean="0"/>
              <a:t>).</a:t>
            </a:r>
            <a:endParaRPr lang="pt-BR" sz="4300" dirty="0"/>
          </a:p>
          <a:p>
            <a:pPr marL="1436157" lvl="2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490973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82472" y="2504457"/>
            <a:ext cx="14364393" cy="754795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800" dirty="0" smtClean="0"/>
              <a:t>Boas Práticas</a:t>
            </a:r>
          </a:p>
          <a:p>
            <a:pPr marL="1436157" lvl="2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558289"/>
              </p:ext>
            </p:extLst>
          </p:nvPr>
        </p:nvGraphicFramePr>
        <p:xfrm>
          <a:off x="931985" y="3411417"/>
          <a:ext cx="13065368" cy="62623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32684">
                  <a:extLst>
                    <a:ext uri="{9D8B030D-6E8A-4147-A177-3AD203B41FA5}">
                      <a16:colId xmlns:a16="http://schemas.microsoft.com/office/drawing/2014/main" val="1700449571"/>
                    </a:ext>
                  </a:extLst>
                </a:gridCol>
                <a:gridCol w="6532684">
                  <a:extLst>
                    <a:ext uri="{9D8B030D-6E8A-4147-A177-3AD203B41FA5}">
                      <a16:colId xmlns:a16="http://schemas.microsoft.com/office/drawing/2014/main" val="1803332383"/>
                    </a:ext>
                  </a:extLst>
                </a:gridCol>
              </a:tblGrid>
              <a:tr h="58582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Etapas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Período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330056"/>
                  </a:ext>
                </a:extLst>
              </a:tr>
              <a:tr h="585821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Divulgação da Chamada Pública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12/07/2019 a 06/09/2019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652954"/>
                  </a:ext>
                </a:extLst>
              </a:tr>
              <a:tr h="585821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Inscrições dos proponentes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26/08/2016 a 20/09/2019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285111"/>
                  </a:ext>
                </a:extLst>
              </a:tr>
              <a:tr h="585821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Avaliação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pt-BR" sz="2827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partir de 20/09/2019 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703462"/>
                  </a:ext>
                </a:extLst>
              </a:tr>
              <a:tr h="585821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Visitas técnicas de avaliação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Outubro</a:t>
                      </a:r>
                      <a:r>
                        <a:rPr lang="pt-BR" sz="2827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/2019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010311"/>
                  </a:ext>
                </a:extLst>
              </a:tr>
              <a:tr h="585821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Divulgação do resultado preliminar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Novembro/2019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010852"/>
                  </a:ext>
                </a:extLst>
              </a:tr>
              <a:tr h="585821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Interposição de recursos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Novembro/2019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541240"/>
                  </a:ext>
                </a:extLst>
              </a:tr>
              <a:tr h="585821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Divulgação do resultado final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Novembro/2019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77416"/>
                  </a:ext>
                </a:extLst>
              </a:tr>
              <a:tr h="989998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Premiação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e 3 de dezembro de 2019, no Seminário</a:t>
                      </a:r>
                      <a:r>
                        <a:rPr lang="pt-BR" sz="2827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Região Sudeste, em São Paulo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949785"/>
                  </a:ext>
                </a:extLst>
              </a:tr>
              <a:tr h="585821">
                <a:tc>
                  <a:txBody>
                    <a:bodyPr/>
                    <a:lstStyle/>
                    <a:p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Fomento e disseminação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27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Dezembro/2019 a Junho/2020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45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83663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743200"/>
            <a:ext cx="14364393" cy="715693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800" dirty="0" smtClean="0"/>
              <a:t>Campanha de Divulgação</a:t>
            </a:r>
          </a:p>
          <a:p>
            <a:pPr lvl="1" algn="just"/>
            <a:r>
              <a:rPr lang="pt-BR" sz="4400" dirty="0" smtClean="0"/>
              <a:t>Divulgar </a:t>
            </a:r>
            <a:r>
              <a:rPr lang="pt-BR" sz="4400" dirty="0"/>
              <a:t>e </a:t>
            </a:r>
            <a:r>
              <a:rPr lang="pt-BR" sz="4400" dirty="0" smtClean="0"/>
              <a:t>disseminar as </a:t>
            </a:r>
            <a:r>
              <a:rPr lang="pt-BR" sz="4400" dirty="0"/>
              <a:t>ações do projeto</a:t>
            </a:r>
            <a:r>
              <a:rPr lang="pt-BR" sz="4000" dirty="0" smtClean="0"/>
              <a:t>.</a:t>
            </a:r>
            <a:endParaRPr lang="pt-BR" sz="4000" dirty="0"/>
          </a:p>
          <a:p>
            <a:pPr marL="718078" lvl="1" indent="0" algn="just">
              <a:buNone/>
            </a:pPr>
            <a:endParaRPr lang="pt-BR" sz="4000" dirty="0" smtClean="0"/>
          </a:p>
          <a:p>
            <a:pPr lvl="2" algn="just"/>
            <a:r>
              <a:rPr lang="pt-BR" sz="4000" b="1" dirty="0" smtClean="0"/>
              <a:t>Meta: </a:t>
            </a:r>
            <a:r>
              <a:rPr lang="pt-BR" sz="4000" dirty="0"/>
              <a:t>utilizar ferramentas de assessoria de imprensa para divulgar o </a:t>
            </a:r>
            <a:r>
              <a:rPr lang="pt-BR" sz="4000" i="1" dirty="0"/>
              <a:t>Pacto Nacional pela Primeira Infância</a:t>
            </a:r>
            <a:r>
              <a:rPr lang="pt-BR" sz="4000" dirty="0"/>
              <a:t> junto à </a:t>
            </a:r>
            <a:r>
              <a:rPr lang="pt-BR" sz="4000" dirty="0" smtClean="0"/>
              <a:t>sociedade e produzir material gráfico.</a:t>
            </a:r>
            <a:endParaRPr lang="pt-BR" sz="4000" dirty="0"/>
          </a:p>
          <a:p>
            <a:pPr marL="1436157" lvl="2" indent="0" algn="just">
              <a:buNone/>
            </a:pPr>
            <a:endParaRPr lang="pt-BR" sz="4000" dirty="0"/>
          </a:p>
          <a:p>
            <a:pPr lvl="2" algn="just"/>
            <a:r>
              <a:rPr lang="pt-BR" sz="4000" b="1" dirty="0" smtClean="0"/>
              <a:t>Período</a:t>
            </a:r>
            <a:r>
              <a:rPr lang="pt-BR" sz="4000" dirty="0"/>
              <a:t>: </a:t>
            </a:r>
            <a:r>
              <a:rPr lang="pt-BR" sz="4000" dirty="0" smtClean="0"/>
              <a:t>junho/2019 a julho/2020.</a:t>
            </a:r>
          </a:p>
          <a:p>
            <a:pPr lvl="2"/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Portal do Pacto no site do CNJ:</a:t>
            </a:r>
          </a:p>
          <a:p>
            <a:pPr marL="0" indent="0" algn="ctr">
              <a:buNone/>
            </a:pPr>
            <a:r>
              <a:rPr lang="pt-BR" dirty="0" smtClean="0">
                <a:hlinkClick r:id="rId3"/>
              </a:rPr>
              <a:t>http://www.cnj.jus.br/programas-e-acoes/pacto-nacional-pela-primeira-infância</a:t>
            </a: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314143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Produção de Material Gráfico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87" y="2727035"/>
            <a:ext cx="14144059" cy="7381241"/>
          </a:xfrm>
        </p:spPr>
        <p:txBody>
          <a:bodyPr>
            <a:noAutofit/>
          </a:bodyPr>
          <a:lstStyle/>
          <a:p>
            <a:pPr lvl="2" algn="just">
              <a:buFont typeface="Courier New" panose="02070309020205020404" pitchFamily="49" charset="0"/>
              <a:buChar char="o"/>
            </a:pPr>
            <a:r>
              <a:rPr lang="pt-BR" sz="4400" dirty="0" smtClean="0"/>
              <a:t>Guia </a:t>
            </a:r>
            <a:r>
              <a:rPr lang="pt-BR" sz="4400" dirty="0"/>
              <a:t>prático </a:t>
            </a:r>
            <a:r>
              <a:rPr lang="pt-BR" sz="4400" dirty="0" smtClean="0"/>
              <a:t>para implantação das </a:t>
            </a:r>
            <a:r>
              <a:rPr lang="pt-BR" sz="4400" dirty="0"/>
              <a:t>boas </a:t>
            </a:r>
            <a:r>
              <a:rPr lang="pt-BR" sz="4400" dirty="0" smtClean="0"/>
              <a:t>práticas</a:t>
            </a:r>
            <a:endParaRPr lang="pt-BR" sz="4400" dirty="0"/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pt-BR" sz="4400" dirty="0"/>
              <a:t>Tiragem </a:t>
            </a:r>
            <a:r>
              <a:rPr lang="pt-BR" sz="4400" dirty="0" smtClean="0"/>
              <a:t>5.000.</a:t>
            </a:r>
          </a:p>
          <a:p>
            <a:pPr lvl="3" algn="just">
              <a:buFont typeface="Wingdings" panose="05000000000000000000" pitchFamily="2" charset="2"/>
              <a:buChar char="Ø"/>
            </a:pPr>
            <a:endParaRPr lang="pt-BR" sz="44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pt-BR" sz="4400" dirty="0" smtClean="0"/>
              <a:t>Relatório </a:t>
            </a:r>
            <a:r>
              <a:rPr lang="pt-BR" sz="4400" dirty="0"/>
              <a:t>do </a:t>
            </a:r>
            <a:r>
              <a:rPr lang="pt-BR" sz="4400" dirty="0" smtClean="0"/>
              <a:t>Diagnóstico</a:t>
            </a:r>
          </a:p>
          <a:p>
            <a:pPr lvl="3" algn="just">
              <a:buFont typeface="Wingdings" panose="05000000000000000000" pitchFamily="2" charset="2"/>
              <a:buChar char="Ø"/>
            </a:pPr>
            <a:r>
              <a:rPr lang="pt-BR" sz="4400" dirty="0" smtClean="0"/>
              <a:t>Tiragem: 3.000.</a:t>
            </a:r>
          </a:p>
          <a:p>
            <a:pPr marL="2154235" lvl="3" indent="0" algn="just">
              <a:buNone/>
            </a:pPr>
            <a:endParaRPr lang="pt-BR" sz="4400" dirty="0" smtClean="0"/>
          </a:p>
          <a:p>
            <a:pPr algn="just">
              <a:spcBef>
                <a:spcPts val="3000"/>
              </a:spcBef>
              <a:buFont typeface="Wingdings" panose="05000000000000000000" pitchFamily="2" charset="2"/>
              <a:buChar char="ü"/>
            </a:pPr>
            <a:r>
              <a:rPr lang="pt-BR" sz="4000" dirty="0" smtClean="0"/>
              <a:t>Os materiais também serão disponibilizados no site do CNJ e dos parceiros.</a:t>
            </a:r>
          </a:p>
          <a:p>
            <a:pPr lvl="3" algn="just">
              <a:buFont typeface="Wingdings" panose="05000000000000000000" pitchFamily="2" charset="2"/>
              <a:buChar char="ü"/>
            </a:pPr>
            <a:endParaRPr lang="pt-BR" sz="4400" dirty="0"/>
          </a:p>
          <a:p>
            <a:pPr lvl="3" algn="just">
              <a:buFont typeface="Wingdings" panose="05000000000000000000" pitchFamily="2" charset="2"/>
              <a:buChar char="ü"/>
            </a:pPr>
            <a:endParaRPr lang="pt-BR" sz="4400" dirty="0" smtClean="0"/>
          </a:p>
          <a:p>
            <a:pPr lvl="1" algn="just">
              <a:buFont typeface="Wingdings" panose="05000000000000000000" pitchFamily="2" charset="2"/>
              <a:buChar char="ü"/>
            </a:pP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13770883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54" y="175846"/>
            <a:ext cx="14771077" cy="1059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8457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69278" y="1863969"/>
            <a:ext cx="14493878" cy="81768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1436157" rtl="0" eaLnBrk="1" latinLnBrk="0" hangingPunct="1">
              <a:lnSpc>
                <a:spcPct val="90000"/>
              </a:lnSpc>
              <a:spcBef>
                <a:spcPts val="1571"/>
              </a:spcBef>
              <a:buFont typeface="Arial" panose="020B0604020202020204" pitchFamily="34" charset="0"/>
              <a:buNone/>
              <a:defRPr sz="37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8078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31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36157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8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54235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72313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90392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08470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26548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44627" indent="0" algn="ctr" defTabSz="1436157" rtl="0" eaLnBrk="1" latinLnBrk="0" hangingPunct="1">
              <a:lnSpc>
                <a:spcPct val="90000"/>
              </a:lnSpc>
              <a:spcBef>
                <a:spcPts val="785"/>
              </a:spcBef>
              <a:buFont typeface="Arial" panose="020B0604020202020204" pitchFamily="34" charset="0"/>
              <a:buNone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Contatos da equipe CNJ</a:t>
            </a:r>
            <a:endParaRPr lang="pt-BR" sz="8000" dirty="0"/>
          </a:p>
          <a:p>
            <a:pPr algn="just"/>
            <a:endParaRPr lang="pt-BR" sz="5300" b="1" dirty="0" smtClean="0"/>
          </a:p>
          <a:p>
            <a:pPr algn="just"/>
            <a:r>
              <a:rPr lang="pt-BR" sz="5300" b="1" dirty="0" smtClean="0"/>
              <a:t>Diagnóstico</a:t>
            </a:r>
            <a:r>
              <a:rPr lang="pt-BR" sz="5300" dirty="0" smtClean="0"/>
              <a:t>:</a:t>
            </a:r>
            <a:endParaRPr lang="pt-BR" sz="5300" dirty="0" smtClean="0"/>
          </a:p>
          <a:p>
            <a:pPr lvl="1" algn="just">
              <a:spcAft>
                <a:spcPts val="1200"/>
              </a:spcAft>
            </a:pPr>
            <a:r>
              <a:rPr lang="pt-BR" sz="5300" dirty="0" smtClean="0"/>
              <a:t>Gabriela Moreira de Azevedo Soares e Igor Caires Machado – fone: (61) 2326-5260/5259 e e-mails </a:t>
            </a:r>
            <a:r>
              <a:rPr lang="pt-BR" sz="5300" dirty="0" smtClean="0">
                <a:hlinkClick r:id="rId2"/>
              </a:rPr>
              <a:t>gabriela.soares@cnj.jus.br</a:t>
            </a:r>
            <a:r>
              <a:rPr lang="pt-BR" sz="5300" dirty="0" smtClean="0"/>
              <a:t> e </a:t>
            </a:r>
            <a:r>
              <a:rPr lang="pt-BR" sz="5300" dirty="0" smtClean="0">
                <a:hlinkClick r:id="rId3"/>
              </a:rPr>
              <a:t>igor.machado@cnj.jus.br</a:t>
            </a:r>
            <a:r>
              <a:rPr lang="pt-BR" sz="5300" dirty="0" smtClean="0"/>
              <a:t>.</a:t>
            </a:r>
          </a:p>
          <a:p>
            <a:pPr algn="just">
              <a:spcBef>
                <a:spcPts val="1800"/>
              </a:spcBef>
            </a:pPr>
            <a:r>
              <a:rPr lang="pt-BR" sz="5300" b="1" dirty="0" smtClean="0"/>
              <a:t>Seminários Regionais:</a:t>
            </a:r>
          </a:p>
          <a:p>
            <a:pPr lvl="1" algn="just">
              <a:spcAft>
                <a:spcPts val="1200"/>
              </a:spcAft>
            </a:pPr>
            <a:r>
              <a:rPr lang="pt-BR" sz="5300" dirty="0" smtClean="0"/>
              <a:t>Alessandra Cristina de Jesus Teixeira – fone: (61) 2326-4761 e e-mail </a:t>
            </a:r>
            <a:r>
              <a:rPr lang="pt-BR" sz="5300" dirty="0" smtClean="0">
                <a:hlinkClick r:id="rId4"/>
              </a:rPr>
              <a:t>alessandra.teixeira@cnj.jus.br</a:t>
            </a:r>
            <a:r>
              <a:rPr lang="pt-BR" sz="5300" dirty="0" smtClean="0"/>
              <a:t>.</a:t>
            </a:r>
          </a:p>
          <a:p>
            <a:pPr algn="just">
              <a:spcBef>
                <a:spcPts val="1800"/>
              </a:spcBef>
            </a:pPr>
            <a:r>
              <a:rPr lang="pt-BR" sz="5300" b="1" dirty="0" smtClean="0"/>
              <a:t>Ações de Capacitação:</a:t>
            </a:r>
          </a:p>
          <a:p>
            <a:pPr lvl="1" algn="just">
              <a:spcAft>
                <a:spcPts val="1200"/>
              </a:spcAft>
            </a:pPr>
            <a:r>
              <a:rPr lang="pt-BR" sz="5300" dirty="0" smtClean="0"/>
              <a:t>Diogo Albuquerque Ferreira – fone: (61) 2326-5091 e e-mail </a:t>
            </a:r>
            <a:r>
              <a:rPr lang="pt-BR" sz="5300" dirty="0" smtClean="0">
                <a:hlinkClick r:id="rId5"/>
              </a:rPr>
              <a:t>diogo.ferreira@cnj.jus.br</a:t>
            </a:r>
            <a:r>
              <a:rPr lang="pt-BR" sz="5300" dirty="0" smtClean="0"/>
              <a:t>.</a:t>
            </a:r>
          </a:p>
          <a:p>
            <a:pPr algn="just">
              <a:spcBef>
                <a:spcPts val="1800"/>
              </a:spcBef>
            </a:pPr>
            <a:r>
              <a:rPr lang="pt-BR" sz="5300" b="1" dirty="0" smtClean="0"/>
              <a:t>Premiação, disseminação e fomento de 12 boas práticas:</a:t>
            </a:r>
          </a:p>
          <a:p>
            <a:pPr lvl="1" algn="just">
              <a:spcAft>
                <a:spcPts val="1200"/>
              </a:spcAft>
            </a:pPr>
            <a:r>
              <a:rPr lang="pt-BR" sz="5300" dirty="0" smtClean="0"/>
              <a:t>Fabiana Andrade Gomes e Silva – fone: (61) 2326-5302 e e-mail </a:t>
            </a:r>
            <a:r>
              <a:rPr lang="pt-BR" sz="5300" dirty="0" smtClean="0">
                <a:hlinkClick r:id="rId6"/>
              </a:rPr>
              <a:t>fabiana.gomes@cnj.jus.br</a:t>
            </a:r>
            <a:r>
              <a:rPr lang="pt-BR" sz="5300" dirty="0" smtClean="0"/>
              <a:t>.</a:t>
            </a:r>
          </a:p>
          <a:p>
            <a:pPr marL="357718" indent="-358775" algn="just">
              <a:spcBef>
                <a:spcPts val="1800"/>
              </a:spcBef>
              <a:tabLst>
                <a:tab pos="1797050" algn="l"/>
                <a:tab pos="1973263" algn="l"/>
              </a:tabLst>
            </a:pPr>
            <a:r>
              <a:rPr lang="pt-BR" sz="5300" b="1" dirty="0" smtClean="0"/>
              <a:t>Campanha de divulgação e produção de material gráfico:</a:t>
            </a:r>
          </a:p>
          <a:p>
            <a:pPr marL="1075796" lvl="1" indent="-358775" algn="just">
              <a:spcAft>
                <a:spcPts val="1200"/>
              </a:spcAft>
              <a:tabLst>
                <a:tab pos="1797050" algn="l"/>
                <a:tab pos="1973263" algn="l"/>
              </a:tabLst>
            </a:pPr>
            <a:r>
              <a:rPr lang="pt-BR" sz="5300" dirty="0" smtClean="0"/>
              <a:t>Rodrigo </a:t>
            </a:r>
            <a:r>
              <a:rPr lang="pt-BR" sz="5300" dirty="0" err="1" smtClean="0"/>
              <a:t>Farhat</a:t>
            </a:r>
            <a:r>
              <a:rPr lang="pt-BR" sz="5300" dirty="0" smtClean="0"/>
              <a:t> – fone: (61) 2326-5471 e e-mail </a:t>
            </a:r>
            <a:r>
              <a:rPr lang="pt-BR" sz="5300" dirty="0" smtClean="0">
                <a:hlinkClick r:id="rId7"/>
              </a:rPr>
              <a:t>rodrigo.Farhat@cnj.jus.br</a:t>
            </a:r>
            <a:r>
              <a:rPr lang="pt-BR" sz="5300" dirty="0" smtClean="0"/>
              <a:t>.</a:t>
            </a:r>
            <a:endParaRPr lang="pt-BR" sz="3428" dirty="0" smtClean="0"/>
          </a:p>
          <a:p>
            <a:pPr marL="1793875" lvl="2" indent="-358775" algn="just">
              <a:tabLst>
                <a:tab pos="1797050" algn="l"/>
                <a:tab pos="1973263" algn="l"/>
              </a:tabLst>
            </a:pPr>
            <a:endParaRPr lang="pt-BR" sz="2800" dirty="0" smtClean="0"/>
          </a:p>
          <a:p>
            <a:pPr marL="717021" lvl="1" algn="just">
              <a:tabLst>
                <a:tab pos="1797050" algn="l"/>
                <a:tab pos="1973263" algn="l"/>
              </a:tabLst>
            </a:pPr>
            <a:endParaRPr lang="pt-BR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429082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1"/>
            <a:ext cx="15238413" cy="10768479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494693" y="4431325"/>
            <a:ext cx="11553092" cy="11605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143615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4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/>
              <a:t>Obrigada!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9405445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48887" y="2867330"/>
            <a:ext cx="13741885" cy="683422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Primeira Infância </a:t>
            </a:r>
          </a:p>
          <a:p>
            <a:pPr lvl="1"/>
            <a:r>
              <a:rPr lang="pt-BR" dirty="0" smtClean="0"/>
              <a:t>Evidências científicas apontam que: </a:t>
            </a:r>
          </a:p>
          <a:p>
            <a:pPr lvl="2" algn="just"/>
            <a:r>
              <a:rPr lang="pt-BR" sz="3200" dirty="0" smtClean="0"/>
              <a:t>É a fase mais apropriada para investimentos no cuidado e no desenvolvimento da criança.</a:t>
            </a:r>
          </a:p>
          <a:p>
            <a:pPr lvl="2" algn="just"/>
            <a:r>
              <a:rPr lang="pt-BR" sz="3200" dirty="0" smtClean="0"/>
              <a:t>Relação direta entre promoção do desenvolvimento integral na primeira infância e alcance dos Objetivos de Desenvolvimento Sustentável.</a:t>
            </a:r>
          </a:p>
          <a:p>
            <a:pPr lvl="2"/>
            <a:endParaRPr lang="pt-BR" sz="3200" dirty="0"/>
          </a:p>
          <a:p>
            <a:pPr lvl="1"/>
            <a:r>
              <a:rPr lang="pt-BR" dirty="0" smtClean="0"/>
              <a:t>Cenário atual:</a:t>
            </a:r>
          </a:p>
          <a:p>
            <a:pPr lvl="2" algn="just"/>
            <a:r>
              <a:rPr lang="pt-BR" sz="3200" dirty="0" smtClean="0"/>
              <a:t>Milhares de crianças de até seis anos de idade estão em condições socioeconômicas e institucionais desfavoráveis.</a:t>
            </a:r>
          </a:p>
          <a:p>
            <a:pPr lvl="2" algn="just"/>
            <a:r>
              <a:rPr lang="pt-BR" sz="3200" dirty="0" smtClean="0"/>
              <a:t>Direitos previstos na legislação brasileira estão fragilizados por esse quadro</a:t>
            </a:r>
            <a:r>
              <a:rPr lang="pt-BR" sz="3600" dirty="0" smtClean="0"/>
              <a:t>.</a:t>
            </a:r>
          </a:p>
          <a:p>
            <a:pPr lvl="2"/>
            <a:endParaRPr lang="pt-BR" dirty="0"/>
          </a:p>
          <a:p>
            <a:pPr marL="1142909" lvl="2" indent="0">
              <a:buNone/>
            </a:pPr>
            <a:endParaRPr lang="pt-BR" dirty="0" smtClean="0"/>
          </a:p>
          <a:p>
            <a:pPr lvl="2"/>
            <a:endParaRPr lang="pt-BR" dirty="0"/>
          </a:p>
          <a:p>
            <a:pPr lvl="1"/>
            <a:endParaRPr lang="pt-BR" dirty="0" smtClean="0"/>
          </a:p>
          <a:p>
            <a:pPr marL="1142909" lvl="2" indent="0">
              <a:buNone/>
            </a:pPr>
            <a:endParaRPr lang="pt-BR" dirty="0" smtClean="0"/>
          </a:p>
          <a:p>
            <a:pPr lvl="2"/>
            <a:endParaRPr lang="pt-BR" dirty="0"/>
          </a:p>
          <a:p>
            <a:pPr marL="1142909" lvl="2" indent="0">
              <a:buNone/>
            </a:pP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7E7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Pacto Nacional pela Primeira Infância</a:t>
            </a:r>
            <a:endParaRPr lang="pt-BR" sz="3200" b="1" dirty="0">
              <a:solidFill>
                <a:srgbClr val="B7E7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585268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1692" y="2867330"/>
            <a:ext cx="14173199" cy="6804208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mtClean="0"/>
              <a:t>Ramifica-se em cinco ações institucionais que são planejadas com a participação de representantes dos signatários do Pacto. Cada uma com um fim específico: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smtClean="0"/>
              <a:t>Diagnóstico;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smtClean="0"/>
              <a:t>Seminários Regionais;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smtClean="0"/>
              <a:t>Capacitação;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smtClean="0"/>
              <a:t>Seleção, Premiação e Disseminação de Boas Práticas;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smtClean="0"/>
              <a:t>Campanha de Divulgação</a:t>
            </a:r>
            <a:r>
              <a:rPr lang="pt-BR" sz="4800" smtClean="0"/>
              <a:t>. </a:t>
            </a:r>
            <a:endParaRPr lang="pt-BR" sz="4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7E7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Trabalho do Pacto </a:t>
            </a:r>
            <a:endParaRPr lang="pt-BR" sz="3200" b="1" dirty="0">
              <a:solidFill>
                <a:srgbClr val="B7E7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501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2385" y="2783069"/>
            <a:ext cx="14364393" cy="719220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b="1" dirty="0" smtClean="0"/>
              <a:t>Pesquisas para diagnóstico da primeira infância</a:t>
            </a:r>
            <a:endParaRPr lang="pt-BR" sz="3600" b="1" dirty="0" smtClean="0"/>
          </a:p>
          <a:p>
            <a:pPr lvl="1" algn="just"/>
            <a:r>
              <a:rPr lang="pt-BR" sz="3600" dirty="0" smtClean="0"/>
              <a:t>Realização de </a:t>
            </a:r>
            <a:r>
              <a:rPr lang="pt-BR" sz="3600" dirty="0"/>
              <a:t>diagnóstico, no </a:t>
            </a:r>
            <a:r>
              <a:rPr lang="pt-BR" sz="3600" dirty="0" smtClean="0"/>
              <a:t>âmbito do Sistema </a:t>
            </a:r>
            <a:r>
              <a:rPr lang="pt-BR" sz="3600" dirty="0"/>
              <a:t>de Justiça (e nas políticas públicas sociais</a:t>
            </a:r>
            <a:r>
              <a:rPr lang="pt-BR" sz="3600" dirty="0" smtClean="0"/>
              <a:t>), sobre a situação do sistema de atendimento às crianças na primeira infância.</a:t>
            </a:r>
          </a:p>
          <a:p>
            <a:pPr lvl="2" algn="just"/>
            <a:endParaRPr lang="pt-BR" sz="3600" b="1" dirty="0" smtClean="0"/>
          </a:p>
          <a:p>
            <a:pPr lvl="2" algn="just"/>
            <a:r>
              <a:rPr lang="pt-BR" sz="3600" b="1" dirty="0" smtClean="0"/>
              <a:t>Entrega: </a:t>
            </a:r>
            <a:r>
              <a:rPr lang="pt-BR" sz="3600" dirty="0"/>
              <a:t>d</a:t>
            </a:r>
            <a:r>
              <a:rPr lang="pt-BR" sz="3600" dirty="0" smtClean="0"/>
              <a:t>ois produtos provisórios para acompanhamento e um final com o diagnóstico nacional.</a:t>
            </a:r>
          </a:p>
          <a:p>
            <a:pPr lvl="2" algn="just"/>
            <a:endParaRPr lang="pt-BR" sz="3600" dirty="0" smtClean="0"/>
          </a:p>
          <a:p>
            <a:pPr lvl="2" algn="just"/>
            <a:r>
              <a:rPr lang="pt-BR" sz="3600" b="1" dirty="0" smtClean="0"/>
              <a:t>Meta: </a:t>
            </a:r>
            <a:r>
              <a:rPr lang="pt-BR" sz="3600" dirty="0" smtClean="0"/>
              <a:t>pesquisar</a:t>
            </a:r>
            <a:r>
              <a:rPr lang="pt-BR" sz="3600" b="1" dirty="0" smtClean="0"/>
              <a:t> </a:t>
            </a:r>
            <a:r>
              <a:rPr lang="pt-BR" sz="3600" dirty="0" smtClean="0"/>
              <a:t>no mínimo 120 municípios (e/ou comarcas), resultando em um panorama nacional.</a:t>
            </a:r>
          </a:p>
          <a:p>
            <a:pPr lvl="2" algn="just"/>
            <a:endParaRPr lang="pt-BR" sz="3600" dirty="0"/>
          </a:p>
          <a:p>
            <a:pPr lvl="2" algn="just"/>
            <a:r>
              <a:rPr lang="pt-BR" sz="3600" b="1" dirty="0"/>
              <a:t>Período</a:t>
            </a:r>
            <a:r>
              <a:rPr lang="pt-BR" sz="3600" dirty="0"/>
              <a:t>: </a:t>
            </a:r>
            <a:r>
              <a:rPr lang="pt-BR" sz="3600" dirty="0" smtClean="0"/>
              <a:t>setembro/2019 a julho/2020.</a:t>
            </a:r>
            <a:endParaRPr lang="pt-BR" dirty="0" smtClean="0"/>
          </a:p>
          <a:p>
            <a:pPr lvl="2"/>
            <a:endParaRPr lang="pt-BR" dirty="0" smtClean="0"/>
          </a:p>
          <a:p>
            <a:pPr lvl="1"/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767391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65760" y="2720587"/>
            <a:ext cx="14314516" cy="717155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Diagnóstico – verificar as condições nas quais as crianças são atendidas pelo Sistema de Justiça:</a:t>
            </a:r>
          </a:p>
          <a:p>
            <a:pPr lvl="2" algn="just"/>
            <a:r>
              <a:rPr lang="pt-BR" sz="4000" dirty="0" smtClean="0"/>
              <a:t>Realiza boa parte das intervenções conforme</a:t>
            </a:r>
            <a:r>
              <a:rPr lang="pt-BR" sz="4000" dirty="0" smtClean="0">
                <a:solidFill>
                  <a:srgbClr val="FF0000"/>
                </a:solidFill>
              </a:rPr>
              <a:t> </a:t>
            </a:r>
            <a:r>
              <a:rPr lang="pt-BR" sz="4000" dirty="0" smtClean="0"/>
              <a:t>previsto nas leis de vigência?</a:t>
            </a:r>
          </a:p>
          <a:p>
            <a:pPr lvl="2" algn="just"/>
            <a:r>
              <a:rPr lang="pt-BR" sz="4000" dirty="0" smtClean="0"/>
              <a:t>Os seus atores possuem conhecimento suficiente sobre o Marco Legal da Primeira Infância?</a:t>
            </a:r>
          </a:p>
          <a:p>
            <a:pPr marL="1142909" lvl="2" indent="0">
              <a:buNone/>
            </a:pPr>
            <a:endParaRPr lang="pt-BR" dirty="0" smtClean="0"/>
          </a:p>
          <a:p>
            <a:r>
              <a:rPr lang="pt-BR" dirty="0" smtClean="0"/>
              <a:t>Mapeamento das ações corretivas</a:t>
            </a:r>
          </a:p>
          <a:p>
            <a:pPr lvl="1" algn="just"/>
            <a:r>
              <a:rPr lang="pt-BR" dirty="0" smtClean="0"/>
              <a:t>Com o diagnóstico, o projeto visa promover o fortalecimento das instituições públicas voltadas à garantia dos direitos previstos no Estatuto da Criança e do Adolescente.</a:t>
            </a:r>
          </a:p>
          <a:p>
            <a:pPr lvl="2"/>
            <a:endParaRPr lang="pt-BR" dirty="0" smtClean="0"/>
          </a:p>
          <a:p>
            <a:pPr lvl="1"/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marL="571454" lvl="1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a serem diagnosticados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023626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54369" y="2504457"/>
            <a:ext cx="14364393" cy="7589112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dirty="0" smtClean="0"/>
              <a:t>EIXO </a:t>
            </a:r>
            <a:r>
              <a:rPr lang="pt-BR" sz="4400" dirty="0"/>
              <a:t>1 – Mulheres e adolescentes grávidas e </a:t>
            </a:r>
            <a:r>
              <a:rPr lang="pt-BR" sz="4400" dirty="0" smtClean="0"/>
              <a:t>lactantes presas </a:t>
            </a:r>
            <a:r>
              <a:rPr lang="pt-BR" sz="4400" dirty="0"/>
              <a:t>ou em regime de internação;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dirty="0"/>
              <a:t>EIXO 2 – Proteção da criança na dissolução da sociedade conjugal;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dirty="0" smtClean="0"/>
              <a:t>EIXO </a:t>
            </a:r>
            <a:r>
              <a:rPr lang="pt-BR" sz="4400" dirty="0"/>
              <a:t>3 – Destituição de poder familiar, adoção e tráfico de crianças</a:t>
            </a:r>
            <a:r>
              <a:rPr lang="pt-BR" sz="4400" dirty="0" smtClean="0"/>
              <a:t>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dirty="0" smtClean="0"/>
              <a:t>EIXO </a:t>
            </a:r>
            <a:r>
              <a:rPr lang="pt-BR" sz="4400" dirty="0"/>
              <a:t>4 – Famílias acolhedoras e abrigos de permanência</a:t>
            </a:r>
            <a:r>
              <a:rPr lang="pt-BR" sz="4400" dirty="0" smtClean="0"/>
              <a:t>;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4400" dirty="0" smtClean="0"/>
              <a:t>EIXO </a:t>
            </a:r>
            <a:r>
              <a:rPr lang="pt-BR" sz="4400" dirty="0"/>
              <a:t>5 – Improbidade administrativa de gestores de políticas públicas para a infância e juventude. </a:t>
            </a:r>
            <a:endParaRPr lang="pt-BR" sz="4400" dirty="0" smtClean="0"/>
          </a:p>
          <a:p>
            <a:pPr lvl="1"/>
            <a:endParaRPr lang="pt-BR" sz="4400" dirty="0" smtClean="0"/>
          </a:p>
          <a:p>
            <a:pPr marL="571454" lvl="1" indent="0">
              <a:buNone/>
            </a:pPr>
            <a:endParaRPr lang="pt-BR" sz="4400" dirty="0" smtClean="0"/>
          </a:p>
          <a:p>
            <a:pPr marL="571454" lvl="1" indent="0">
              <a:buNone/>
            </a:pPr>
            <a:endParaRPr lang="pt-BR" sz="4400" dirty="0" smtClean="0"/>
          </a:p>
          <a:p>
            <a:pPr lvl="2"/>
            <a:endParaRPr lang="pt-BR" sz="4400" dirty="0" smtClean="0"/>
          </a:p>
          <a:p>
            <a:pPr lvl="2"/>
            <a:endParaRPr lang="pt-BR" sz="4400" dirty="0"/>
          </a:p>
          <a:p>
            <a:pPr lvl="2"/>
            <a:endParaRPr lang="pt-BR" sz="4400" dirty="0" smtClean="0"/>
          </a:p>
          <a:p>
            <a:pPr lvl="2"/>
            <a:endParaRPr lang="pt-BR" sz="4400" dirty="0" smtClean="0"/>
          </a:p>
          <a:p>
            <a:pPr marL="0" indent="0">
              <a:buNone/>
            </a:pPr>
            <a:endParaRPr lang="pt-BR" sz="44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Eixos de Pesquisa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072281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0" y="1784892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Seminários Regionais 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Nacional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959" y="2604209"/>
            <a:ext cx="14364393" cy="6311191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600" dirty="0" smtClean="0"/>
              <a:t> </a:t>
            </a:r>
            <a:r>
              <a:rPr lang="pt-BR" sz="4000" dirty="0" smtClean="0"/>
              <a:t>Seminários Regionais</a:t>
            </a:r>
            <a:endParaRPr lang="pt-BR" sz="3600" dirty="0"/>
          </a:p>
          <a:p>
            <a:pPr lvl="1" algn="just"/>
            <a:r>
              <a:rPr lang="pt-BR" sz="3600" dirty="0"/>
              <a:t>O</a:t>
            </a:r>
            <a:r>
              <a:rPr lang="pt-BR" sz="3600" dirty="0" smtClean="0"/>
              <a:t>bjetivo </a:t>
            </a:r>
            <a:r>
              <a:rPr lang="pt-BR" sz="3600" dirty="0"/>
              <a:t>de sensibilizar </a:t>
            </a:r>
            <a:r>
              <a:rPr lang="pt-BR" sz="3600" dirty="0" smtClean="0"/>
              <a:t>e debater o </a:t>
            </a:r>
            <a:r>
              <a:rPr lang="pt-BR" sz="3600" dirty="0"/>
              <a:t>universo da primeira </a:t>
            </a:r>
            <a:r>
              <a:rPr lang="pt-BR" sz="3600" dirty="0" smtClean="0"/>
              <a:t>infância entre especialistas, equipes técnicas, servidores e operadores </a:t>
            </a:r>
            <a:r>
              <a:rPr lang="pt-BR" sz="3600" dirty="0"/>
              <a:t>do </a:t>
            </a:r>
            <a:r>
              <a:rPr lang="pt-BR" sz="3600" dirty="0" smtClean="0"/>
              <a:t>direito.</a:t>
            </a:r>
          </a:p>
          <a:p>
            <a:pPr lvl="2"/>
            <a:endParaRPr lang="pt-BR" sz="2572" b="1" dirty="0" smtClean="0"/>
          </a:p>
          <a:p>
            <a:pPr lvl="2" algn="just"/>
            <a:r>
              <a:rPr lang="pt-BR" sz="3600" b="1" dirty="0" smtClean="0"/>
              <a:t>Meta: </a:t>
            </a:r>
            <a:r>
              <a:rPr lang="pt-BR" sz="3600" dirty="0" smtClean="0"/>
              <a:t>cinco </a:t>
            </a:r>
            <a:r>
              <a:rPr lang="pt-BR" sz="3600" dirty="0"/>
              <a:t>seminários </a:t>
            </a:r>
            <a:r>
              <a:rPr lang="pt-BR" sz="3600" dirty="0" smtClean="0"/>
              <a:t>com oferta de 400 vagas por região.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Centro-Oeste: Brasília/DF, realizado em 25 de junho de 2019.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Norte: Manaus/AM, 19 e 20 de setembro de 2019.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Sudeste: São Paulo/SP, nos dias 2 e 3 de dezembro de 2019.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 smtClean="0"/>
              <a:t>Nordeste: Fortaleza/CE. </a:t>
            </a:r>
            <a:r>
              <a:rPr lang="pt-BR" sz="3600" dirty="0"/>
              <a:t>A</a:t>
            </a:r>
            <a:r>
              <a:rPr lang="pt-BR" sz="3600" dirty="0" smtClean="0"/>
              <a:t>bril de 2020.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BR" sz="3600" dirty="0"/>
              <a:t>Sul: Florianópolis/SC. J</a:t>
            </a:r>
            <a:r>
              <a:rPr lang="pt-BR" sz="3600" dirty="0" smtClean="0"/>
              <a:t>unho </a:t>
            </a:r>
            <a:r>
              <a:rPr lang="pt-BR" sz="3600" dirty="0"/>
              <a:t>de 2020</a:t>
            </a:r>
            <a:r>
              <a:rPr lang="pt-BR" sz="3600" dirty="0" smtClean="0"/>
              <a:t>.</a:t>
            </a:r>
          </a:p>
          <a:p>
            <a:pPr lvl="3" algn="just">
              <a:buFont typeface="Wingdings" panose="05000000000000000000" pitchFamily="2" charset="2"/>
              <a:buChar char="§"/>
            </a:pPr>
            <a:endParaRPr lang="pt-BR" sz="2343" dirty="0" smtClean="0"/>
          </a:p>
          <a:p>
            <a:pPr algn="just">
              <a:spcBef>
                <a:spcPts val="2400"/>
              </a:spcBef>
              <a:buFont typeface="Wingdings" panose="05000000000000000000" pitchFamily="2" charset="2"/>
              <a:buChar char="v"/>
            </a:pPr>
            <a:r>
              <a:rPr lang="pt-BR" sz="3200" dirty="0" smtClean="0"/>
              <a:t>Com base na avaliação do seminário da região Centro-Oeste, houve ampliação da carga-horárias para 16 horas (2 dias).</a:t>
            </a:r>
            <a:endParaRPr lang="pt-BR" sz="3200" dirty="0"/>
          </a:p>
          <a:p>
            <a:pPr lvl="2" algn="just"/>
            <a:endParaRPr lang="pt-BR" sz="3200" dirty="0" smtClean="0"/>
          </a:p>
          <a:p>
            <a:pPr marL="1436157" lvl="2" indent="0" algn="just">
              <a:buNone/>
            </a:pPr>
            <a:endParaRPr lang="pt-BR" sz="3200" dirty="0"/>
          </a:p>
          <a:p>
            <a:pPr lvl="1" algn="just"/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037125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0" y="1784892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Seminários Regionais 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Nacional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08" y="2554332"/>
            <a:ext cx="14364393" cy="7715083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4000" dirty="0" smtClean="0"/>
              <a:t> Capacitação</a:t>
            </a:r>
            <a:endParaRPr lang="pt-BR" sz="3600" dirty="0"/>
          </a:p>
          <a:p>
            <a:pPr lvl="1" algn="just"/>
            <a:r>
              <a:rPr lang="pt-BR" dirty="0" smtClean="0"/>
              <a:t>Ações de capacitação sobre princípios, diretrizes e estratégias representadas pelo Marco Legal da Primeira Infância, com enfoque nas competências profissionais de servidores, psicólogos, assistentes sociais, operadores do direito e demais áreas.</a:t>
            </a:r>
            <a:endParaRPr lang="pt-BR" sz="3600" dirty="0" smtClean="0"/>
          </a:p>
          <a:p>
            <a:pPr lvl="2"/>
            <a:endParaRPr lang="pt-BR" sz="2572" b="1" dirty="0" smtClean="0"/>
          </a:p>
          <a:p>
            <a:pPr lvl="2" algn="just">
              <a:spcAft>
                <a:spcPts val="1200"/>
              </a:spcAft>
            </a:pPr>
            <a:r>
              <a:rPr lang="pt-BR" sz="3600" b="1" dirty="0" smtClean="0"/>
              <a:t>Meta: </a:t>
            </a:r>
            <a:r>
              <a:rPr lang="pt-BR" sz="3600" dirty="0"/>
              <a:t>ofertar 23.500 vagas</a:t>
            </a:r>
            <a:r>
              <a:rPr lang="pt-BR" sz="3600" dirty="0" smtClean="0"/>
              <a:t>.</a:t>
            </a:r>
          </a:p>
          <a:p>
            <a:pPr lvl="2">
              <a:spcAft>
                <a:spcPts val="1200"/>
              </a:spcAft>
            </a:pPr>
            <a:r>
              <a:rPr lang="pt-BR" sz="3600" b="1" dirty="0" smtClean="0"/>
              <a:t>Início das turmas</a:t>
            </a:r>
            <a:r>
              <a:rPr lang="pt-BR" sz="3600" dirty="0" smtClean="0"/>
              <a:t>:</a:t>
            </a:r>
          </a:p>
          <a:p>
            <a:pPr lvl="3" algn="just" fontAlgn="base" hangingPunct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3600" dirty="0" smtClean="0"/>
              <a:t>1/3 das vagas: até março </a:t>
            </a:r>
            <a:r>
              <a:rPr lang="pt-BR" sz="3600" dirty="0"/>
              <a:t>de 2020;</a:t>
            </a:r>
          </a:p>
          <a:p>
            <a:pPr lvl="3" algn="just" fontAlgn="base" hangingPunct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3600" dirty="0" smtClean="0"/>
              <a:t>1/3 das vagas: até abril de 2020;</a:t>
            </a:r>
          </a:p>
          <a:p>
            <a:pPr lvl="3" algn="just" fontAlgn="base" hangingPunct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3600" dirty="0"/>
              <a:t>1</a:t>
            </a:r>
            <a:r>
              <a:rPr lang="pt-BR" sz="3600" dirty="0" smtClean="0"/>
              <a:t>/3 das vagas: até maio de 2020.</a:t>
            </a:r>
          </a:p>
          <a:p>
            <a:pPr>
              <a:spcAft>
                <a:spcPts val="1200"/>
              </a:spcAft>
            </a:pPr>
            <a:r>
              <a:rPr lang="pt-BR" sz="3200" dirty="0"/>
              <a:t>As turmas </a:t>
            </a:r>
            <a:r>
              <a:rPr lang="pt-BR" sz="3200" dirty="0" smtClean="0"/>
              <a:t>semipresenciais </a:t>
            </a:r>
            <a:r>
              <a:rPr lang="pt-BR" sz="3200" dirty="0"/>
              <a:t>iniciam em </a:t>
            </a:r>
            <a:r>
              <a:rPr lang="pt-BR" sz="3200" dirty="0" smtClean="0"/>
              <a:t>14 e 15 de outubro/2019</a:t>
            </a:r>
            <a:r>
              <a:rPr lang="pt-BR" sz="3200" dirty="0" smtClean="0"/>
              <a:t>, em São Paulo.</a:t>
            </a:r>
            <a:endParaRPr lang="pt-BR" sz="3200" dirty="0"/>
          </a:p>
          <a:p>
            <a:pPr lvl="2" algn="just"/>
            <a:endParaRPr lang="pt-BR" sz="3600" dirty="0"/>
          </a:p>
          <a:p>
            <a:pPr lvl="1"/>
            <a:endParaRPr lang="pt-BR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-1" y="1735016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158257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7EDF1421-1B3A-458F-900B-EA5078A7F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09" y="2577311"/>
            <a:ext cx="14364393" cy="7054765"/>
          </a:xfrm>
        </p:spPr>
        <p:txBody>
          <a:bodyPr numCol="1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4000" dirty="0" smtClean="0"/>
              <a:t> Capacitação</a:t>
            </a:r>
            <a:endParaRPr lang="pt-BR" sz="3600" dirty="0" smtClean="0"/>
          </a:p>
          <a:p>
            <a:pPr lvl="1" algn="just"/>
            <a:r>
              <a:rPr lang="pt-BR" sz="4228" b="1" dirty="0" smtClean="0"/>
              <a:t>Entregas:</a:t>
            </a:r>
            <a:endParaRPr lang="pt-BR" sz="4228" b="1" dirty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100 turmas de cursos </a:t>
            </a:r>
            <a:r>
              <a:rPr lang="pt-BR" sz="3600" dirty="0" smtClean="0"/>
              <a:t>EaD, com </a:t>
            </a:r>
            <a:r>
              <a:rPr lang="pt-BR" sz="3600" dirty="0"/>
              <a:t>60 horas-aula, para 10.000 servidores públicos;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60 turmas de cursos </a:t>
            </a:r>
            <a:r>
              <a:rPr lang="pt-BR" sz="3600" dirty="0" smtClean="0"/>
              <a:t>EaD, com </a:t>
            </a:r>
            <a:r>
              <a:rPr lang="pt-BR" sz="3600" dirty="0"/>
              <a:t>60 horas-aula, para 6.000 psicólogos;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60 turmas de cursos </a:t>
            </a:r>
            <a:r>
              <a:rPr lang="pt-BR" sz="3600" dirty="0" smtClean="0"/>
              <a:t>EaD, com </a:t>
            </a:r>
            <a:r>
              <a:rPr lang="pt-BR" sz="3600" dirty="0"/>
              <a:t>60 horas-aula, para 6.000 assistentes sociais;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30 turmas de cursos </a:t>
            </a:r>
            <a:r>
              <a:rPr lang="pt-BR" sz="3600" dirty="0" smtClean="0"/>
              <a:t>semipresenciais</a:t>
            </a:r>
            <a:r>
              <a:rPr lang="pt-BR" sz="3600" dirty="0"/>
              <a:t>, </a:t>
            </a:r>
            <a:r>
              <a:rPr lang="pt-BR" sz="3600" dirty="0" smtClean="0"/>
              <a:t>com </a:t>
            </a:r>
            <a:r>
              <a:rPr lang="pt-BR" sz="3600" dirty="0"/>
              <a:t>40 horas-aula, para 1.500 operadores do </a:t>
            </a:r>
            <a:r>
              <a:rPr lang="pt-BR" sz="3600" dirty="0" smtClean="0"/>
              <a:t>direito; e</a:t>
            </a:r>
            <a:endParaRPr lang="pt-BR" sz="3600" dirty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pt-BR" sz="3600" dirty="0"/>
              <a:t>c</a:t>
            </a:r>
            <a:r>
              <a:rPr lang="pt-BR" sz="3600" dirty="0" smtClean="0"/>
              <a:t>ursos </a:t>
            </a:r>
            <a:r>
              <a:rPr lang="pt-BR" sz="3600" dirty="0"/>
              <a:t>a distância </a:t>
            </a:r>
            <a:r>
              <a:rPr lang="pt-BR" sz="3600" dirty="0" err="1" smtClean="0"/>
              <a:t>autoinstrucionais</a:t>
            </a:r>
            <a:r>
              <a:rPr lang="pt-BR" sz="3600" dirty="0" smtClean="0"/>
              <a:t> para todos os profissionais, a serem desenvolvidos </a:t>
            </a:r>
            <a:r>
              <a:rPr lang="pt-BR" sz="3600" dirty="0"/>
              <a:t>nas plataformas de órgãos </a:t>
            </a:r>
            <a:r>
              <a:rPr lang="pt-BR" sz="3600" dirty="0" smtClean="0"/>
              <a:t>públicos.</a:t>
            </a:r>
            <a:endParaRPr lang="pt-BR" sz="3600" dirty="0"/>
          </a:p>
          <a:p>
            <a:pPr lvl="1" algn="just"/>
            <a:endParaRPr lang="pt-BR" sz="4228" dirty="0"/>
          </a:p>
          <a:p>
            <a:endParaRPr lang="pt-BR" sz="3829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1681249"/>
            <a:ext cx="15238413" cy="769441"/>
          </a:xfrm>
          <a:prstGeom prst="rect">
            <a:avLst/>
          </a:prstGeom>
          <a:solidFill>
            <a:srgbClr val="F0F5CB"/>
          </a:solidFill>
        </p:spPr>
        <p:txBody>
          <a:bodyPr wrap="square" rtlCol="0">
            <a:spAutoFit/>
          </a:bodyPr>
          <a:lstStyle/>
          <a:p>
            <a:pPr marL="428591" indent="-428591">
              <a:buFont typeface="Wingdings" panose="05000000000000000000" pitchFamily="2" charset="2"/>
              <a:buChar char="v"/>
            </a:pPr>
            <a:r>
              <a:rPr lang="pt-BR" sz="4400" b="1" dirty="0" smtClean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Linhas </a:t>
            </a:r>
            <a:r>
              <a:rPr lang="pt-BR" sz="4400" b="1" dirty="0">
                <a:solidFill>
                  <a:srgbClr val="B8E4F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atuação</a:t>
            </a:r>
            <a:endParaRPr lang="pt-BR" sz="3200" b="1" dirty="0">
              <a:solidFill>
                <a:srgbClr val="B8E4F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884268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1163</TotalTime>
  <Words>1071</Words>
  <Application>Microsoft Office PowerPoint</Application>
  <PresentationFormat>Personalizar</PresentationFormat>
  <Paragraphs>177</Paragraphs>
  <Slides>16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Stencil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Filipe Cavalcanti Alves</dc:creator>
  <cp:lastModifiedBy>Alessandra Cristina de Jesus Teixeira</cp:lastModifiedBy>
  <cp:revision>168</cp:revision>
  <cp:lastPrinted>2019-04-09T16:15:08Z</cp:lastPrinted>
  <dcterms:created xsi:type="dcterms:W3CDTF">2019-04-02T18:12:02Z</dcterms:created>
  <dcterms:modified xsi:type="dcterms:W3CDTF">2019-09-14T01:24:28Z</dcterms:modified>
</cp:coreProperties>
</file>