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24" r:id="rId3"/>
    <p:sldId id="326" r:id="rId4"/>
    <p:sldId id="341" r:id="rId5"/>
    <p:sldId id="330" r:id="rId6"/>
    <p:sldId id="331" r:id="rId7"/>
    <p:sldId id="332" r:id="rId8"/>
    <p:sldId id="336" r:id="rId9"/>
    <p:sldId id="337" r:id="rId10"/>
    <p:sldId id="339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E18"/>
    <a:srgbClr val="EB700B"/>
    <a:srgbClr val="FF9900"/>
    <a:srgbClr val="CD620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EE6F-3118-4D1D-A7DF-DF0EE8FEA502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F12BB-61B4-4640-8621-CE88A166A8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798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884368" y="188640"/>
            <a:ext cx="110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Logo</a:t>
            </a:r>
          </a:p>
          <a:p>
            <a:pPr algn="ctr"/>
            <a:r>
              <a:rPr lang="pt-BR" dirty="0" smtClean="0"/>
              <a:t>Da </a:t>
            </a:r>
            <a:r>
              <a:rPr lang="pt-BR" dirty="0" err="1" smtClean="0"/>
              <a:t>Susam</a:t>
            </a:r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7884368" y="188640"/>
            <a:ext cx="110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Logo</a:t>
            </a:r>
          </a:p>
          <a:p>
            <a:pPr algn="ctr"/>
            <a:r>
              <a:rPr lang="pt-BR" dirty="0" smtClean="0"/>
              <a:t>Da </a:t>
            </a:r>
            <a:r>
              <a:rPr lang="pt-BR" dirty="0" err="1" smtClean="0"/>
              <a:t>Susam</a:t>
            </a:r>
            <a:endParaRPr lang="pt-B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 userDrawn="1"/>
        </p:nvSpPr>
        <p:spPr>
          <a:xfrm>
            <a:off x="7884368" y="188640"/>
            <a:ext cx="110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Logo</a:t>
            </a:r>
          </a:p>
          <a:p>
            <a:pPr algn="ctr"/>
            <a:r>
              <a:rPr lang="pt-BR" dirty="0" smtClean="0"/>
              <a:t>Da </a:t>
            </a:r>
            <a:r>
              <a:rPr lang="pt-BR" dirty="0" err="1" smtClean="0"/>
              <a:t>Susam</a:t>
            </a:r>
            <a:endParaRPr lang="pt-BR" dirty="0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8036768" y="341040"/>
            <a:ext cx="110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Logo</a:t>
            </a:r>
          </a:p>
          <a:p>
            <a:pPr algn="ctr"/>
            <a:r>
              <a:rPr lang="pt-BR" dirty="0" smtClean="0"/>
              <a:t>Da </a:t>
            </a:r>
            <a:r>
              <a:rPr lang="pt-BR" dirty="0" err="1" smtClean="0"/>
              <a:t>Susam</a:t>
            </a:r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 userDrawn="1"/>
        </p:nvSpPr>
        <p:spPr>
          <a:xfrm>
            <a:off x="7884368" y="188640"/>
            <a:ext cx="110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Logo</a:t>
            </a:r>
          </a:p>
          <a:p>
            <a:pPr algn="ctr"/>
            <a:r>
              <a:rPr lang="pt-BR" dirty="0" smtClean="0"/>
              <a:t>Da </a:t>
            </a:r>
            <a:r>
              <a:rPr lang="pt-BR" dirty="0" err="1" smtClean="0"/>
              <a:t>Susam</a:t>
            </a:r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311D3-6E95-41DA-900A-DB8B9143521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1693-722C-4DA0-B5B6-FBFAEDCAF8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C66A-E927-445C-A1ED-EAC44A473327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22EC-EB3B-487C-A107-38DEB5467BA9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106394" cy="1619071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3D6E18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pt-BR" sz="3500" b="1" dirty="0" smtClean="0">
                <a:solidFill>
                  <a:srgbClr val="3D6E18"/>
                </a:solidFill>
                <a:ea typeface="Verdana" pitchFamily="34" charset="0"/>
                <a:cs typeface="Verdana" pitchFamily="34" charset="0"/>
              </a:rPr>
              <a:t>      </a:t>
            </a:r>
            <a:endParaRPr lang="pt-BR" sz="3600" b="1" dirty="0">
              <a:solidFill>
                <a:srgbClr val="3D6E18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461170" y="5373216"/>
            <a:ext cx="6400800" cy="16681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BR" sz="2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Katherine M. M. </a:t>
            </a:r>
            <a:r>
              <a:rPr lang="pt-BR" sz="2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Benevides - </a:t>
            </a:r>
            <a:r>
              <a:rPr lang="pt-BR" sz="2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Psicóloga</a:t>
            </a:r>
          </a:p>
          <a:p>
            <a:pPr>
              <a:spcBef>
                <a:spcPts val="0"/>
              </a:spcBef>
            </a:pPr>
            <a:r>
              <a:rPr lang="pt-BR" sz="23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Núcleo de Projetos Estratégicos em Saúde  NPES/SUSAM</a:t>
            </a:r>
          </a:p>
          <a:p>
            <a:pPr>
              <a:spcBef>
                <a:spcPts val="0"/>
              </a:spcBef>
            </a:pPr>
            <a:endParaRPr lang="pt-BR" sz="24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008354" cy="331236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699792" y="335699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9552" y="3105835"/>
            <a:ext cx="800835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pt-BR" b="1" dirty="0" smtClean="0"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0"/>
              </a:spcBef>
            </a:pPr>
            <a:r>
              <a:rPr lang="pt-BR" b="1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pt-BR" sz="3000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endParaRPr lang="pt-BR" sz="3000" b="1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7" name="Picture 3" descr="C:\Users\Katherine\Desktop\login-brasao-g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968" y="116632"/>
            <a:ext cx="116452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41794"/>
            <a:ext cx="8008354" cy="331236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31325"/>
            <a:ext cx="8008354" cy="3312368"/>
          </a:xfrm>
          <a:prstGeom prst="rect">
            <a:avLst/>
          </a:prstGeom>
        </p:spPr>
      </p:pic>
      <p:pic>
        <p:nvPicPr>
          <p:cNvPr id="6" name="Picture 2" descr="Resultado de imagem para logo do SeminÃ¡rio do pacto nacional pela primeira infÃ¢nc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4307"/>
            <a:ext cx="6120680" cy="1027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1461170" y="3105835"/>
            <a:ext cx="641079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500" b="1" dirty="0" smtClean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  <a:p>
            <a:pPr algn="ctr"/>
            <a:endParaRPr lang="pt-BR" sz="2500" b="1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  <a:p>
            <a:pPr algn="ctr"/>
            <a:endParaRPr lang="pt-BR" sz="2500" b="1" dirty="0" smtClean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3000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Políticas </a:t>
            </a:r>
            <a:r>
              <a:rPr lang="pt-BR" sz="30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Públicas para a Infância no Estado do Amazonas</a:t>
            </a:r>
            <a:endParaRPr lang="pt-BR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br>
              <a:rPr lang="pt-BR" sz="3200" b="1" dirty="0" smtClean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3200" b="1" dirty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3200" b="1" dirty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3600" b="1" dirty="0" smtClean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Diversidade e integralidade de Olhares</a:t>
            </a:r>
            <a:r>
              <a:rPr lang="pt-BR" sz="3200" dirty="0" smtClean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3200" dirty="0" smtClean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3200" dirty="0" smtClean="0">
                <a:solidFill>
                  <a:srgbClr val="3D6E18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pt-BR" sz="3200" dirty="0">
              <a:solidFill>
                <a:srgbClr val="3D6E18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5301209"/>
          </a:xfrm>
        </p:spPr>
        <p:txBody>
          <a:bodyPr>
            <a:normAutofit/>
          </a:bodyPr>
          <a:lstStyle/>
          <a:p>
            <a:r>
              <a:rPr lang="pt-BR" sz="2400" dirty="0" smtClean="0"/>
              <a:t>Olhar da Saúde: </a:t>
            </a:r>
          </a:p>
          <a:p>
            <a:endParaRPr lang="pt-BR" sz="2400" dirty="0" smtClean="0"/>
          </a:p>
          <a:p>
            <a:r>
              <a:rPr lang="pt-BR" sz="2400" dirty="0" smtClean="0"/>
              <a:t>Olhar </a:t>
            </a:r>
            <a:r>
              <a:rPr lang="pt-BR" sz="2400" dirty="0"/>
              <a:t>da Atenção </a:t>
            </a:r>
            <a:r>
              <a:rPr lang="pt-BR" sz="2400" dirty="0" smtClean="0"/>
              <a:t>Básica</a:t>
            </a:r>
          </a:p>
          <a:p>
            <a:endParaRPr lang="pt-BR" sz="2400" dirty="0" smtClean="0"/>
          </a:p>
          <a:p>
            <a:r>
              <a:rPr lang="pt-BR" sz="2400" dirty="0"/>
              <a:t>Olhar da </a:t>
            </a:r>
            <a:r>
              <a:rPr lang="pt-BR" sz="2400" dirty="0" smtClean="0"/>
              <a:t>Educação</a:t>
            </a:r>
          </a:p>
          <a:p>
            <a:endParaRPr lang="pt-BR" sz="2400" dirty="0" smtClean="0"/>
          </a:p>
          <a:p>
            <a:r>
              <a:rPr lang="pt-BR" sz="2400" dirty="0" smtClean="0"/>
              <a:t>Olhar da Justiça e Cidadania </a:t>
            </a:r>
          </a:p>
          <a:p>
            <a:endParaRPr lang="pt-BR" sz="2400" dirty="0" smtClean="0"/>
          </a:p>
          <a:p>
            <a:r>
              <a:rPr lang="pt-BR" sz="2400" dirty="0" smtClean="0"/>
              <a:t>Olhar da Assistência Social </a:t>
            </a:r>
          </a:p>
          <a:p>
            <a:endParaRPr lang="pt-BR" sz="2400" dirty="0" smtClean="0"/>
          </a:p>
          <a:p>
            <a:r>
              <a:rPr lang="pt-BR" sz="2400" dirty="0" smtClean="0"/>
              <a:t>Olhar de organizações não governamentais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>
              <a:solidFill>
                <a:srgbClr val="FF0000"/>
              </a:solidFill>
            </a:endParaRPr>
          </a:p>
          <a:p>
            <a:endParaRPr lang="pt-BR" sz="2400" dirty="0" smtClean="0"/>
          </a:p>
        </p:txBody>
      </p:sp>
      <p:pic>
        <p:nvPicPr>
          <p:cNvPr id="2050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16632"/>
            <a:ext cx="108012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ta para a direita 5"/>
          <p:cNvSpPr/>
          <p:nvPr/>
        </p:nvSpPr>
        <p:spPr>
          <a:xfrm>
            <a:off x="4491059" y="3429000"/>
            <a:ext cx="927816" cy="1131378"/>
          </a:xfrm>
          <a:prstGeom prst="rightArrow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ixaDeTexto 4"/>
          <p:cNvSpPr txBox="1"/>
          <p:nvPr/>
        </p:nvSpPr>
        <p:spPr>
          <a:xfrm>
            <a:off x="5427808" y="3212976"/>
            <a:ext cx="35366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Lei Nº 4.205 De 23 de julho de 2015</a:t>
            </a:r>
          </a:p>
          <a:p>
            <a:endParaRPr lang="pt-BR" sz="2200" dirty="0" smtClean="0"/>
          </a:p>
          <a:p>
            <a:r>
              <a:rPr lang="pt-BR" sz="2200" dirty="0" smtClean="0"/>
              <a:t>Lei Nº 4.312 De 11 de março de 2016</a:t>
            </a:r>
            <a:endParaRPr lang="pt-BR" sz="2200" dirty="0"/>
          </a:p>
        </p:txBody>
      </p:sp>
      <p:pic>
        <p:nvPicPr>
          <p:cNvPr id="7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33164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esultado de imagem para logo do SeminÃ¡rio do pacto nacional pela primeira infÃ¢nc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6633"/>
            <a:ext cx="6192688" cy="79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21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3D6E18"/>
                </a:solidFill>
              </a:rPr>
              <a:t>Políticas Públicas e a Criança</a:t>
            </a:r>
            <a:endParaRPr lang="pt-BR" sz="3200" b="1" dirty="0">
              <a:solidFill>
                <a:srgbClr val="3D6E18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74306"/>
            <a:ext cx="8229600" cy="497640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2300" dirty="0" smtClean="0"/>
          </a:p>
          <a:p>
            <a:pPr marL="0" indent="0">
              <a:buNone/>
            </a:pPr>
            <a:r>
              <a:rPr lang="pt-BR" sz="2300" dirty="0" smtClean="0"/>
              <a:t>Principais Políticas Públicas no Amazonas com foco na criança: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Hospital Amigo da Criança e da mulher (IHAC)/Cantinho do Leite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b="1" dirty="0" smtClean="0"/>
              <a:t>PIR e PAPI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BLH/Centro de Referência para o </a:t>
            </a:r>
            <a:r>
              <a:rPr lang="pt-BR" sz="2300" dirty="0"/>
              <a:t>Método Canguru/Postos de </a:t>
            </a:r>
            <a:r>
              <a:rPr lang="pt-BR" sz="2300" dirty="0" smtClean="0"/>
              <a:t>Coleta/Rede Amamenta e Alimenta Brasil/EBBS</a:t>
            </a:r>
            <a:endParaRPr lang="pt-BR" sz="2300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Dia Mundial da Doação de Leite Humano/SMAM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Tele PESC e Clube da Criança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AIDPI Neonatal e AIDPI Criança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/>
              <a:t>Parteiras Tradicionais</a:t>
            </a:r>
            <a:endParaRPr lang="pt-BR" sz="23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Cuidado de Crianças e suas Famílias em Situação de Violência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Atenção à criança portadora de Deficiência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300" dirty="0" smtClean="0"/>
              <a:t>Implantação dos Comitês de Investigação do óbito Materno/Infantil</a:t>
            </a:r>
          </a:p>
          <a:p>
            <a:pPr marL="457200" lvl="1" indent="0">
              <a:buNone/>
            </a:pPr>
            <a:endParaRPr lang="pt-BR" sz="23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16633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5963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54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81169"/>
            <a:ext cx="6490864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3D6E18"/>
                </a:solidFill>
                <a:ea typeface="Verdana" pitchFamily="34" charset="0"/>
                <a:cs typeface="Verdana" pitchFamily="34" charset="0"/>
              </a:rPr>
              <a:t>Do Projeto Piloto à Política Pública </a:t>
            </a:r>
            <a:endParaRPr lang="en-US" sz="3200" b="1" dirty="0" smtClean="0">
              <a:solidFill>
                <a:srgbClr val="3D6E18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33594" y="3501008"/>
            <a:ext cx="2154479" cy="1584176"/>
          </a:xfrm>
          <a:prstGeom prst="rect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Projeto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Piloto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Primeira</a:t>
            </a:r>
            <a:r>
              <a:rPr lang="en-US" sz="2000" b="1" dirty="0" smtClean="0"/>
              <a:t> Infância </a:t>
            </a:r>
            <a:r>
              <a:rPr lang="en-US" sz="2000" b="1" dirty="0" err="1" smtClean="0"/>
              <a:t>Ribeirinha</a:t>
            </a:r>
            <a:r>
              <a:rPr lang="en-US" sz="2000" b="1" dirty="0" smtClean="0"/>
              <a:t> (PIR)</a:t>
            </a:r>
            <a:endParaRPr lang="en-US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616430" y="2972954"/>
            <a:ext cx="5276049" cy="3554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 </a:t>
            </a:r>
            <a:r>
              <a:rPr lang="en-US" dirty="0" err="1"/>
              <a:t>Projeto</a:t>
            </a:r>
            <a:r>
              <a:rPr lang="en-US" dirty="0"/>
              <a:t> </a:t>
            </a:r>
            <a:r>
              <a:rPr lang="en-US" dirty="0" err="1"/>
              <a:t>executado</a:t>
            </a:r>
            <a:r>
              <a:rPr lang="en-US" dirty="0"/>
              <a:t> pela Fundação Amazonas </a:t>
            </a:r>
            <a:r>
              <a:rPr lang="en-US" dirty="0" err="1"/>
              <a:t>Sustentável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parceria</a:t>
            </a:r>
            <a:r>
              <a:rPr lang="en-US" dirty="0"/>
              <a:t> com a </a:t>
            </a:r>
            <a:r>
              <a:rPr lang="en-US" dirty="0" smtClean="0"/>
              <a:t>SUSAM, IDIS e </a:t>
            </a:r>
            <a:r>
              <a:rPr lang="en-US" dirty="0" err="1" smtClean="0"/>
              <a:t>FbVL</a:t>
            </a:r>
            <a:r>
              <a:rPr lang="en-US" dirty="0" smtClean="0"/>
              <a:t>;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com </a:t>
            </a:r>
            <a:r>
              <a:rPr lang="en-US" dirty="0" err="1" smtClean="0"/>
              <a:t>objetivo</a:t>
            </a:r>
            <a:r>
              <a:rPr lang="en-US" dirty="0" smtClean="0"/>
              <a:t> de </a:t>
            </a:r>
            <a:r>
              <a:rPr lang="en-US" dirty="0" err="1" smtClean="0"/>
              <a:t>trazer</a:t>
            </a:r>
            <a:r>
              <a:rPr lang="en-US" dirty="0" smtClean="0"/>
              <a:t> </a:t>
            </a:r>
            <a:r>
              <a:rPr lang="en-US" dirty="0" err="1" smtClean="0"/>
              <a:t>evidências</a:t>
            </a:r>
            <a:r>
              <a:rPr lang="en-US" dirty="0" smtClean="0"/>
              <a:t> para </a:t>
            </a:r>
            <a:r>
              <a:rPr lang="en-US" dirty="0" err="1" smtClean="0"/>
              <a:t>elaboração</a:t>
            </a:r>
            <a:r>
              <a:rPr lang="en-US" dirty="0" smtClean="0"/>
              <a:t> de um </a:t>
            </a:r>
            <a:r>
              <a:rPr lang="en-US" dirty="0" err="1" smtClean="0"/>
              <a:t>programa</a:t>
            </a:r>
            <a:r>
              <a:rPr lang="en-US" dirty="0" smtClean="0"/>
              <a:t> para a </a:t>
            </a:r>
            <a:r>
              <a:rPr lang="en-US" dirty="0" err="1" smtClean="0"/>
              <a:t>infância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o </a:t>
            </a:r>
            <a:r>
              <a:rPr lang="en-US" dirty="0" err="1" smtClean="0"/>
              <a:t>estado</a:t>
            </a:r>
            <a:r>
              <a:rPr lang="en-US" dirty="0" smtClean="0"/>
              <a:t> (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r>
              <a:rPr lang="en-US" dirty="0" smtClean="0"/>
              <a:t>);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Foco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população</a:t>
            </a:r>
            <a:r>
              <a:rPr lang="en-US" dirty="0" smtClean="0"/>
              <a:t> de 0 a 6 </a:t>
            </a:r>
            <a:r>
              <a:rPr lang="en-US" dirty="0" err="1" smtClean="0"/>
              <a:t>anos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comunidades</a:t>
            </a:r>
            <a:r>
              <a:rPr lang="en-US" dirty="0" smtClean="0"/>
              <a:t> </a:t>
            </a:r>
            <a:r>
              <a:rPr lang="en-US" dirty="0" err="1" smtClean="0"/>
              <a:t>ribeirinhas</a:t>
            </a:r>
            <a:r>
              <a:rPr lang="en-US" dirty="0" smtClean="0"/>
              <a:t>: </a:t>
            </a:r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vulnerável</a:t>
            </a:r>
            <a:r>
              <a:rPr lang="en-US" dirty="0" smtClean="0"/>
              <a:t> e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experiências</a:t>
            </a:r>
            <a:r>
              <a:rPr lang="en-US" dirty="0" smtClean="0"/>
              <a:t> </a:t>
            </a:r>
            <a:r>
              <a:rPr lang="en-US" dirty="0" err="1" smtClean="0"/>
              <a:t>similares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outros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brasileiros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Estratégia</a:t>
            </a:r>
            <a:r>
              <a:rPr lang="en-US" dirty="0" smtClean="0"/>
              <a:t> </a:t>
            </a:r>
            <a:r>
              <a:rPr lang="en-US" dirty="0" err="1" smtClean="0"/>
              <a:t>operacional</a:t>
            </a:r>
            <a:r>
              <a:rPr lang="en-US" dirty="0" smtClean="0"/>
              <a:t>: </a:t>
            </a:r>
            <a:r>
              <a:rPr lang="en-US" dirty="0" err="1" smtClean="0"/>
              <a:t>visita</a:t>
            </a:r>
            <a:r>
              <a:rPr lang="en-US" dirty="0" smtClean="0"/>
              <a:t> </a:t>
            </a:r>
            <a:r>
              <a:rPr lang="en-US" dirty="0" err="1" smtClean="0"/>
              <a:t>domiciliar</a:t>
            </a:r>
            <a:r>
              <a:rPr lang="en-US" dirty="0"/>
              <a:t>;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Ator</a:t>
            </a:r>
            <a:r>
              <a:rPr lang="en-US" dirty="0" smtClean="0"/>
              <a:t> </a:t>
            </a:r>
            <a:r>
              <a:rPr lang="en-US" dirty="0" err="1" smtClean="0"/>
              <a:t>crítico</a:t>
            </a:r>
            <a:r>
              <a:rPr lang="en-US" dirty="0" smtClean="0"/>
              <a:t>: </a:t>
            </a:r>
            <a:r>
              <a:rPr lang="en-US" dirty="0" err="1" smtClean="0"/>
              <a:t>Agente</a:t>
            </a:r>
            <a:r>
              <a:rPr lang="en-US" dirty="0" smtClean="0"/>
              <a:t> </a:t>
            </a:r>
            <a:r>
              <a:rPr lang="en-US" dirty="0" err="1" smtClean="0"/>
              <a:t>Comunitário</a:t>
            </a:r>
            <a:r>
              <a:rPr lang="en-US" dirty="0" smtClean="0"/>
              <a:t> de Saúde (ACS);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Capacitação</a:t>
            </a:r>
            <a:r>
              <a:rPr lang="en-US" dirty="0" smtClean="0"/>
              <a:t> e </a:t>
            </a:r>
            <a:r>
              <a:rPr lang="en-US" dirty="0" err="1" smtClean="0"/>
              <a:t>supervisão</a:t>
            </a:r>
            <a:r>
              <a:rPr lang="en-US" dirty="0" smtClean="0"/>
              <a:t> do ACS;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Marco zero e </a:t>
            </a:r>
            <a:r>
              <a:rPr lang="en-US" dirty="0" err="1" smtClean="0"/>
              <a:t>avaliação</a:t>
            </a:r>
            <a:r>
              <a:rPr lang="en-US" dirty="0" smtClean="0"/>
              <a:t> de </a:t>
            </a:r>
            <a:r>
              <a:rPr lang="en-US" dirty="0" err="1" smtClean="0"/>
              <a:t>impacto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167054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Desenvolvimento de projeto piloto que demonstrasse o impacto e a viabilidade econômica de uma política pública para a infância.</a:t>
            </a:r>
            <a:endParaRPr lang="pt-BR" sz="2400" dirty="0"/>
          </a:p>
        </p:txBody>
      </p:sp>
      <p:pic>
        <p:nvPicPr>
          <p:cNvPr id="4098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58" y="82401"/>
            <a:ext cx="1080119" cy="107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eta para a direita 10"/>
          <p:cNvSpPr/>
          <p:nvPr/>
        </p:nvSpPr>
        <p:spPr>
          <a:xfrm>
            <a:off x="2555776" y="3727407"/>
            <a:ext cx="927816" cy="1131378"/>
          </a:xfrm>
          <a:prstGeom prst="rightArrow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5963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43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74637"/>
            <a:ext cx="6552728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3D6E18"/>
                </a:solidFill>
                <a:ea typeface="Verdana" pitchFamily="34" charset="0"/>
                <a:cs typeface="Verdana" pitchFamily="34" charset="0"/>
              </a:rPr>
              <a:t>  Do Projeto Piloto à Política Pública </a:t>
            </a:r>
            <a:endParaRPr lang="en-US" sz="3200" b="1" dirty="0" smtClean="0">
              <a:solidFill>
                <a:srgbClr val="3D6E18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632936"/>
            <a:ext cx="2133600" cy="365125"/>
          </a:xfrm>
        </p:spPr>
        <p:txBody>
          <a:bodyPr/>
          <a:lstStyle/>
          <a:p>
            <a:pPr>
              <a:defRPr/>
            </a:pPr>
            <a:fld id="{AA6D0CD2-7AAB-44ED-BD53-547B07D4450C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251520" y="3392567"/>
            <a:ext cx="2016224" cy="1482518"/>
          </a:xfrm>
          <a:prstGeom prst="rect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Política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Pública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Primeira</a:t>
            </a:r>
            <a:r>
              <a:rPr lang="en-US" sz="2000" b="1" dirty="0" smtClean="0"/>
              <a:t> Infância </a:t>
            </a:r>
            <a:r>
              <a:rPr lang="en-US" sz="2000" b="1" dirty="0" err="1" smtClean="0"/>
              <a:t>Amazonense</a:t>
            </a:r>
            <a:r>
              <a:rPr lang="en-US" sz="2000" b="1" dirty="0" smtClean="0"/>
              <a:t> (PIA)</a:t>
            </a:r>
            <a:endParaRPr lang="en-US" sz="2000" b="1" dirty="0"/>
          </a:p>
        </p:txBody>
      </p:sp>
      <p:sp>
        <p:nvSpPr>
          <p:cNvPr id="9" name="Seta para a direita 8"/>
          <p:cNvSpPr/>
          <p:nvPr/>
        </p:nvSpPr>
        <p:spPr>
          <a:xfrm>
            <a:off x="2411760" y="3573016"/>
            <a:ext cx="1071832" cy="1131378"/>
          </a:xfrm>
          <a:prstGeom prst="rightArrow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ixaDeTexto 9"/>
          <p:cNvSpPr txBox="1"/>
          <p:nvPr/>
        </p:nvSpPr>
        <p:spPr>
          <a:xfrm>
            <a:off x="3627608" y="2379651"/>
            <a:ext cx="5336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Experiências similares de outros estados (PIM, Mãe Coruja, Brasileirinhos e Brasileirinhas, Primeiríssima Infância, entre outros); </a:t>
            </a:r>
            <a:r>
              <a:rPr lang="pt-BR" dirty="0"/>
              <a:t>p</a:t>
            </a:r>
            <a:r>
              <a:rPr lang="pt-BR" dirty="0" smtClean="0"/>
              <a:t>ublicação ‘Primeira Infância: panorama, análise e prática’;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Formulação de proposta de projeto de lei;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t-BR" dirty="0"/>
              <a:t>Reconhecimento de interface com outras políticas já existentes e parceiros </a:t>
            </a:r>
            <a:r>
              <a:rPr lang="pt-BR" dirty="0" smtClean="0"/>
              <a:t>críticos;</a:t>
            </a:r>
            <a:endParaRPr lang="pt-BR" dirty="0"/>
          </a:p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Apreciação de interessados: reunião com atores do governo, ONGs e academia;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Versão da proposta de projeto de lei incorporando sugestões;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Apresentação da proposta para o Poder Legislativo e Executivo;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Divulgação do Projeto de Lei;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t-BR" dirty="0" smtClean="0"/>
              <a:t>Apoio ao processo de aprovação da lei.</a:t>
            </a:r>
            <a:endParaRPr lang="en-US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910809" y="1530875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Desenvolvimento do projeto de lei que beneficie todas as crianças do Estado</a:t>
            </a:r>
            <a:endParaRPr lang="pt-BR" sz="2400" dirty="0"/>
          </a:p>
        </p:txBody>
      </p:sp>
      <p:pic>
        <p:nvPicPr>
          <p:cNvPr id="5122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15212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3647" cy="134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00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D0CD2-7AAB-44ED-BD53-547B07D4450C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539552" y="157865"/>
            <a:ext cx="73667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300" b="1" noProof="0" dirty="0" smtClean="0">
                <a:solidFill>
                  <a:srgbClr val="3D6E18"/>
                </a:solidFill>
                <a:latin typeface="+mj-lt"/>
                <a:ea typeface="Verdana" pitchFamily="34" charset="0"/>
                <a:cs typeface="Verdana" pitchFamily="34" charset="0"/>
              </a:rPr>
              <a:t>     Destaques da Proposta de Lei Estadual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100" i="0" u="none" strike="noStrike" kern="1200" cap="none" spc="0" normalizeH="0" baseline="0" dirty="0" smtClean="0">
                <a:ln>
                  <a:noFill/>
                </a:ln>
                <a:solidFill>
                  <a:srgbClr val="3D6E18"/>
                </a:solidFill>
                <a:effectLst/>
                <a:uLnTx/>
                <a:uFillTx/>
                <a:latin typeface="+mj-lt"/>
                <a:ea typeface="Verdana" pitchFamily="34" charset="0"/>
                <a:cs typeface="Verdana" pitchFamily="34" charset="0"/>
              </a:rPr>
              <a:t>         Promoção e Desenvolvimento da Primeira Infância</a:t>
            </a:r>
            <a:endParaRPr kumimoji="0" lang="pt-BR" sz="2100" i="0" u="none" strike="noStrike" kern="1200" cap="none" spc="0" normalizeH="0" baseline="0" noProof="0" dirty="0">
              <a:ln>
                <a:noFill/>
              </a:ln>
              <a:solidFill>
                <a:srgbClr val="3D6E18"/>
              </a:solidFill>
              <a:effectLst/>
              <a:uLnTx/>
              <a:uFillTx/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23528" y="1409375"/>
            <a:ext cx="842493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2762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 smtClean="0"/>
              <a:t>Instituir o Programa Primeira Infância Amazonense – PIA</a:t>
            </a:r>
          </a:p>
          <a:p>
            <a:pPr marL="363538" indent="-2762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 smtClean="0"/>
              <a:t>Finalidade: “promoção do desenvolvimento integral ( aspectos físicos, psicológico, intelectual e social) da criança desde a gestação até os 6 anos de idade, ... complementando a ação da família e da comunidade”.</a:t>
            </a:r>
          </a:p>
          <a:p>
            <a:pPr marL="363538" indent="-276225">
              <a:spcAft>
                <a:spcPts val="600"/>
              </a:spcAft>
              <a:buFont typeface="Wingdings" pitchFamily="2" charset="2"/>
              <a:buChar char="§"/>
            </a:pPr>
            <a:endParaRPr lang="pt-BR" sz="1500" dirty="0" smtClean="0"/>
          </a:p>
          <a:p>
            <a:pPr>
              <a:buFont typeface="Wingdings" pitchFamily="2" charset="2"/>
              <a:buChar char="§"/>
            </a:pPr>
            <a:endParaRPr lang="pt-BR" sz="15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23528" y="2924944"/>
            <a:ext cx="628304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276225">
              <a:spcAft>
                <a:spcPts val="1200"/>
              </a:spcAft>
            </a:pPr>
            <a:r>
              <a:rPr lang="pt-BR" b="1" dirty="0" smtClean="0"/>
              <a:t>Ações PIA</a:t>
            </a:r>
          </a:p>
          <a:p>
            <a:pPr marL="363538" indent="-2762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dirty="0" smtClean="0"/>
              <a:t>Apoiar e fortalecer as competências da família como primeira e mais importante instituição de cuidado à saúde e educação da criança nos primeiros seis anos de vida; </a:t>
            </a:r>
          </a:p>
          <a:p>
            <a:pPr marL="363538" indent="-2762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dirty="0" smtClean="0"/>
              <a:t>prestar apoio na definição e estratégias para garantir </a:t>
            </a:r>
            <a:r>
              <a:rPr lang="pt-BR" dirty="0"/>
              <a:t> </a:t>
            </a:r>
            <a:r>
              <a:rPr lang="pt-BR" dirty="0" smtClean="0"/>
              <a:t>a universalização da educação infantil de qualidade; </a:t>
            </a:r>
          </a:p>
          <a:p>
            <a:pPr marL="363538" indent="-2762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dirty="0" smtClean="0"/>
              <a:t>prestar assistência social às crianças e às famílias beneficiadas por serviços de proteção social básica; </a:t>
            </a:r>
          </a:p>
          <a:p>
            <a:pPr marL="363538" indent="-2762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dirty="0" smtClean="0"/>
              <a:t>prestar toda e qualquer orientação às famílias sobre cuidados de saúde da gestante e da criança, em articulação com os programas de saúde da mulher, da criança e ESF. </a:t>
            </a:r>
          </a:p>
          <a:p>
            <a:pPr marL="363538" indent="-276225">
              <a:spcAft>
                <a:spcPts val="600"/>
              </a:spcAft>
              <a:buFont typeface="Wingdings" pitchFamily="2" charset="2"/>
              <a:buChar char="§"/>
            </a:pPr>
            <a:endParaRPr lang="pt-BR" sz="1600" dirty="0" smtClean="0"/>
          </a:p>
          <a:p>
            <a:pPr>
              <a:buFont typeface="Wingdings" pitchFamily="2" charset="2"/>
              <a:buChar char="§"/>
            </a:pP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6866218" y="3476030"/>
            <a:ext cx="2080232" cy="2880320"/>
          </a:xfrm>
          <a:prstGeom prst="rect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Competência das Secretarias Estaduais da Saúde, Educação e Assistência Social</a:t>
            </a:r>
            <a:endParaRPr lang="pt-BR" b="1" dirty="0"/>
          </a:p>
        </p:txBody>
      </p:sp>
      <p:pic>
        <p:nvPicPr>
          <p:cNvPr id="6146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334" y="157864"/>
            <a:ext cx="1040116" cy="96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043607" cy="130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8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D0CD2-7AAB-44ED-BD53-547B07D4450C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1240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300" b="1" noProof="0" dirty="0" smtClean="0">
                <a:solidFill>
                  <a:srgbClr val="3D6E18"/>
                </a:solidFill>
                <a:latin typeface="+mj-lt"/>
                <a:ea typeface="Verdana" pitchFamily="34" charset="0"/>
                <a:cs typeface="Verdana" pitchFamily="34" charset="0"/>
              </a:rPr>
              <a:t>        Destaques da Proposta de Lei Estadual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i="0" u="none" strike="noStrike" kern="1200" cap="none" spc="0" normalizeH="0" baseline="0" dirty="0" smtClean="0">
                <a:ln>
                  <a:noFill/>
                </a:ln>
                <a:solidFill>
                  <a:srgbClr val="3D6E18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              Promoção e Desenvolvimento da Primeira Infância</a:t>
            </a:r>
            <a:endParaRPr kumimoji="0" lang="pt-BR" sz="2000" i="0" u="none" strike="noStrike" kern="1200" cap="none" spc="0" normalizeH="0" baseline="0" noProof="0" dirty="0">
              <a:ln>
                <a:noFill/>
              </a:ln>
              <a:solidFill>
                <a:srgbClr val="3D6E18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1372560"/>
            <a:ext cx="828092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b="1" dirty="0" smtClean="0"/>
              <a:t>Estrutura PIA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pt-BR" b="1" dirty="0" smtClean="0"/>
              <a:t>Comitê Gestor</a:t>
            </a:r>
            <a:r>
              <a:rPr lang="pt-BR" dirty="0" smtClean="0"/>
              <a:t>: titulares das Secretarias de Saúde, Educação e Assistência Social e do CEDCA. Coordenação político-institucional.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pt-BR" b="1" dirty="0" smtClean="0"/>
              <a:t>Comitê Executivo</a:t>
            </a:r>
            <a:r>
              <a:rPr lang="pt-BR" dirty="0" smtClean="0"/>
              <a:t>: representantes das Secretarias, presididos pela Saúde. Gestor Operacional é responsável pelas capacitações e avaliações dos agentes.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pt-BR" b="1" dirty="0" smtClean="0"/>
              <a:t>Conselho Consultivo</a:t>
            </a:r>
            <a:r>
              <a:rPr lang="pt-BR" dirty="0" smtClean="0"/>
              <a:t>: membros da sociedade civil organizada, representantes das secretarias, CEDCA, comunidade científica, dentre outros. Considerando Aspectos científicos e técnicos.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515549" y="4636709"/>
            <a:ext cx="2400267" cy="864096"/>
          </a:xfrm>
          <a:prstGeom prst="ellipse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PIA</a:t>
            </a:r>
          </a:p>
          <a:p>
            <a:pPr algn="ctr"/>
            <a:r>
              <a:rPr lang="pt-BR" sz="1600" dirty="0" smtClean="0"/>
              <a:t>categorias</a:t>
            </a:r>
            <a:endParaRPr lang="pt-BR" sz="1600" dirty="0"/>
          </a:p>
        </p:txBody>
      </p:sp>
      <p:sp>
        <p:nvSpPr>
          <p:cNvPr id="30" name="Seta para a direita 29"/>
          <p:cNvSpPr/>
          <p:nvPr/>
        </p:nvSpPr>
        <p:spPr>
          <a:xfrm>
            <a:off x="3203848" y="4545158"/>
            <a:ext cx="504056" cy="2880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995936" y="450447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Individual</a:t>
            </a:r>
            <a:r>
              <a:rPr lang="pt-BR" dirty="0" smtClean="0"/>
              <a:t>: na própria residência da família</a:t>
            </a:r>
            <a:endParaRPr lang="pt-BR" b="1" dirty="0"/>
          </a:p>
        </p:txBody>
      </p:sp>
      <p:sp>
        <p:nvSpPr>
          <p:cNvPr id="32" name="Seta para a direita 31"/>
          <p:cNvSpPr/>
          <p:nvPr/>
        </p:nvSpPr>
        <p:spPr>
          <a:xfrm>
            <a:off x="3239852" y="5229267"/>
            <a:ext cx="504056" cy="2880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3995936" y="51429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Coletiva</a:t>
            </a:r>
            <a:r>
              <a:rPr lang="pt-BR" dirty="0" smtClean="0"/>
              <a:t>: serviços na comunidade</a:t>
            </a:r>
            <a:endParaRPr lang="pt-BR" b="1" dirty="0"/>
          </a:p>
        </p:txBody>
      </p:sp>
      <p:cxnSp>
        <p:nvCxnSpPr>
          <p:cNvPr id="34" name="Conector reto 33"/>
          <p:cNvCxnSpPr/>
          <p:nvPr/>
        </p:nvCxnSpPr>
        <p:spPr>
          <a:xfrm>
            <a:off x="467544" y="4221088"/>
            <a:ext cx="82089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24069"/>
            <a:ext cx="115212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87623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3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D0CD2-7AAB-44ED-BD53-547B07D4450C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719572" y="82247"/>
            <a:ext cx="7272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300" b="1" noProof="0" dirty="0" smtClean="0">
                <a:solidFill>
                  <a:srgbClr val="3D6E18"/>
                </a:solidFill>
                <a:latin typeface="+mj-lt"/>
                <a:ea typeface="Verdana" pitchFamily="34" charset="0"/>
                <a:cs typeface="Verdana" pitchFamily="34" charset="0"/>
              </a:rPr>
              <a:t>    Destaques da Proposta de Lei Estadual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i="0" u="none" strike="noStrike" kern="1200" cap="none" spc="0" normalizeH="0" baseline="0" dirty="0" smtClean="0">
                <a:ln>
                  <a:noFill/>
                </a:ln>
                <a:solidFill>
                  <a:srgbClr val="3D6E18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      Promoção e Desenvolvimento da Primeira Infância</a:t>
            </a:r>
            <a:endParaRPr kumimoji="0" lang="pt-BR" sz="2000" i="0" u="none" strike="noStrike" kern="1200" cap="none" spc="0" normalizeH="0" baseline="0" noProof="0" dirty="0">
              <a:ln>
                <a:noFill/>
              </a:ln>
              <a:solidFill>
                <a:srgbClr val="3D6E18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3563888" y="1700808"/>
            <a:ext cx="1800200" cy="648072"/>
          </a:xfrm>
          <a:prstGeom prst="ellipse">
            <a:avLst/>
          </a:prstGeom>
          <a:solidFill>
            <a:srgbClr val="3D6E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PIA</a:t>
            </a:r>
            <a:endParaRPr lang="pt-BR" sz="2000" b="1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5508104" y="1988840"/>
            <a:ext cx="648072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192267" y="1583073"/>
            <a:ext cx="283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Termos de cooperação com municípios </a:t>
            </a:r>
            <a:r>
              <a:rPr lang="pt-BR" b="1" dirty="0" smtClean="0"/>
              <a:t>(executores)</a:t>
            </a:r>
            <a:endParaRPr lang="pt-BR" b="1" dirty="0"/>
          </a:p>
        </p:txBody>
      </p:sp>
      <p:cxnSp>
        <p:nvCxnSpPr>
          <p:cNvPr id="14" name="Conector de seta reta 13"/>
          <p:cNvCxnSpPr/>
          <p:nvPr/>
        </p:nvCxnSpPr>
        <p:spPr>
          <a:xfrm flipH="1">
            <a:off x="2483768" y="1988840"/>
            <a:ext cx="720080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0" y="1556792"/>
            <a:ext cx="262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Órgão da administração municipal </a:t>
            </a:r>
            <a:r>
              <a:rPr lang="pt-BR" b="1" dirty="0" smtClean="0"/>
              <a:t>(coordenadores)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971600" y="2661863"/>
            <a:ext cx="3090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Áreas técnicas </a:t>
            </a:r>
            <a:endParaRPr lang="pt-BR" dirty="0"/>
          </a:p>
          <a:p>
            <a:pPr algn="ctr"/>
            <a:r>
              <a:rPr lang="pt-BR" b="1" dirty="0"/>
              <a:t>(</a:t>
            </a:r>
            <a:r>
              <a:rPr lang="pt-BR" b="1" dirty="0" smtClean="0"/>
              <a:t>monitoramento</a:t>
            </a:r>
            <a:r>
              <a:rPr lang="pt-BR" dirty="0" smtClean="0"/>
              <a:t> </a:t>
            </a:r>
            <a:r>
              <a:rPr lang="pt-BR" b="1" dirty="0" smtClean="0"/>
              <a:t>e avaliação dos resultados)</a:t>
            </a:r>
            <a:endParaRPr lang="pt-BR" b="1" dirty="0"/>
          </a:p>
        </p:txBody>
      </p:sp>
      <p:cxnSp>
        <p:nvCxnSpPr>
          <p:cNvPr id="21" name="Conector de seta reta 20"/>
          <p:cNvCxnSpPr/>
          <p:nvPr/>
        </p:nvCxnSpPr>
        <p:spPr>
          <a:xfrm flipH="1">
            <a:off x="3707904" y="2492896"/>
            <a:ext cx="432048" cy="28803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4599296" y="2706705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Estado</a:t>
            </a:r>
          </a:p>
          <a:p>
            <a:pPr algn="ctr"/>
            <a:r>
              <a:rPr lang="pt-BR" b="1" dirty="0" smtClean="0"/>
              <a:t>(assistência técnica e gestão financeira de acordo com as diretrizes orcamentárias)</a:t>
            </a:r>
            <a:endParaRPr lang="pt-BR" b="1" dirty="0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4860032" y="2492896"/>
            <a:ext cx="432048" cy="28803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605585" y="4125412"/>
            <a:ext cx="3456384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Agentes de Saúde</a:t>
            </a:r>
            <a:endParaRPr lang="pt-BR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05585" y="4673451"/>
            <a:ext cx="3456384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Professores Rede Educ. Infantil</a:t>
            </a:r>
            <a:endParaRPr lang="pt-BR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560" y="5733256"/>
            <a:ext cx="3456384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Responsáveis áreas</a:t>
            </a:r>
            <a:endParaRPr lang="pt-BR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139952" y="415923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Atendimento domiciliar às famílias</a:t>
            </a:r>
            <a:endParaRPr lang="pt-BR" sz="16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4110696" y="4673451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Atividades coletivas para crianças e cuidadores</a:t>
            </a:r>
            <a:endParaRPr lang="pt-BR" sz="16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4139952" y="5733256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Acompanhamento e supervisão (Saúde, Educ. e Ass. Soc.)</a:t>
            </a:r>
            <a:endParaRPr lang="pt-BR" sz="1600" dirty="0"/>
          </a:p>
        </p:txBody>
      </p:sp>
      <p:sp>
        <p:nvSpPr>
          <p:cNvPr id="26" name="Retângulo 25"/>
          <p:cNvSpPr/>
          <p:nvPr/>
        </p:nvSpPr>
        <p:spPr>
          <a:xfrm>
            <a:off x="626074" y="5229200"/>
            <a:ext cx="3456384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Agentes Sociais </a:t>
            </a:r>
            <a:endParaRPr lang="pt-BR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153879" y="5229200"/>
            <a:ext cx="4868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Atividades complementares com crianças e cuidadores</a:t>
            </a:r>
            <a:endParaRPr lang="pt-BR" sz="1600" dirty="0"/>
          </a:p>
        </p:txBody>
      </p:sp>
      <p:pic>
        <p:nvPicPr>
          <p:cNvPr id="8194" name="Picture 2" descr="C:\Users\Katherine\Desktop\login-brasao-g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380" y="82247"/>
            <a:ext cx="103032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Katherine\Desktop\Logo da PIA_2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5963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5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" t="11843" r="-395" b="13421"/>
          <a:stretch/>
        </p:blipFill>
        <p:spPr>
          <a:xfrm>
            <a:off x="0" y="0"/>
            <a:ext cx="925252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-108520" y="1124744"/>
            <a:ext cx="925252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pt-BR" sz="22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pt-BR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pt-BR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pt-BR" sz="22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solidFill>
                  <a:schemeClr val="bg1"/>
                </a:solidFill>
                <a:latin typeface="Arial Narrow" pitchFamily="34" charset="0"/>
              </a:rPr>
              <a:t>“</a:t>
            </a: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A esperança não é para amanhã.</a:t>
            </a:r>
            <a:b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A esperança é este instante.</a:t>
            </a:r>
            <a:b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Precisa-se dar outro nome a</a:t>
            </a:r>
            <a:b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certo tipo de esperança porque</a:t>
            </a:r>
            <a:b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esta palavra significa</a:t>
            </a:r>
            <a:b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sobretudo espera.</a:t>
            </a:r>
            <a:b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</a:br>
            <a:r>
              <a:rPr lang="pt-BR" sz="2800" b="1" dirty="0" smtClean="0">
                <a:solidFill>
                  <a:schemeClr val="bg1"/>
                </a:solidFill>
                <a:latin typeface="Arial Narrow" pitchFamily="34" charset="0"/>
              </a:rPr>
              <a:t>  E </a:t>
            </a:r>
            <a:r>
              <a:rPr lang="pt-BR" sz="2800" b="1" dirty="0">
                <a:solidFill>
                  <a:schemeClr val="bg1"/>
                </a:solidFill>
                <a:latin typeface="Arial Narrow" pitchFamily="34" charset="0"/>
              </a:rPr>
              <a:t>a esperança é já.”</a:t>
            </a:r>
          </a:p>
          <a:p>
            <a:pPr algn="ctr">
              <a:buNone/>
            </a:pPr>
            <a:r>
              <a:rPr lang="pt-BR" sz="2200" b="1" dirty="0" smtClean="0">
                <a:solidFill>
                  <a:schemeClr val="bg1"/>
                </a:solidFill>
                <a:latin typeface="Arial Narrow" pitchFamily="34" charset="0"/>
              </a:rPr>
              <a:t>                                                                         </a:t>
            </a:r>
            <a:r>
              <a:rPr lang="pt-BR" sz="17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pt-BR" sz="1700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pt-BR" sz="1700" dirty="0">
                <a:solidFill>
                  <a:schemeClr val="bg1"/>
                </a:solidFill>
                <a:latin typeface="Arial Narrow" pitchFamily="34" charset="0"/>
              </a:rPr>
              <a:t>Clarice Lispector in </a:t>
            </a:r>
            <a:r>
              <a:rPr lang="pt-BR" sz="1700" i="1" dirty="0">
                <a:solidFill>
                  <a:schemeClr val="bg1"/>
                </a:solidFill>
                <a:latin typeface="Arial Narrow" pitchFamily="34" charset="0"/>
              </a:rPr>
              <a:t>A Descoberta do Mundo)</a:t>
            </a:r>
            <a:endParaRPr lang="pt-BR" sz="1700" dirty="0">
              <a:solidFill>
                <a:schemeClr val="bg1"/>
              </a:solidFill>
              <a:latin typeface="Arial Narrow" pitchFamily="34" charset="0"/>
            </a:endParaRPr>
          </a:p>
          <a:p>
            <a:pPr algn="ctr"/>
            <a:r>
              <a:rPr lang="pt-BR" sz="4400" dirty="0" smtClean="0">
                <a:solidFill>
                  <a:schemeClr val="bg1"/>
                </a:solidFill>
              </a:rPr>
              <a:t>                                              </a:t>
            </a:r>
            <a:r>
              <a:rPr lang="pt-BR" sz="4400" dirty="0">
                <a:solidFill>
                  <a:schemeClr val="bg1"/>
                </a:solidFill>
              </a:rPr>
              <a:t>Obrigada!       </a:t>
            </a:r>
            <a:endParaRPr lang="pt-BR" sz="4400" b="1" dirty="0">
              <a:solidFill>
                <a:schemeClr val="bg1"/>
              </a:solidFill>
            </a:endParaRPr>
          </a:p>
          <a:p>
            <a:endParaRPr lang="pt-BR" sz="4400" dirty="0" smtClean="0">
              <a:solidFill>
                <a:schemeClr val="bg1"/>
              </a:solidFill>
            </a:endParaRPr>
          </a:p>
          <a:p>
            <a:pPr algn="r"/>
            <a:endParaRPr lang="pt-BR" sz="4400" b="1" i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11560" y="2182505"/>
            <a:ext cx="78488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t-BR" sz="1200" b="1" i="1" dirty="0"/>
          </a:p>
          <a:p>
            <a:pPr algn="r"/>
            <a:endParaRPr lang="pt-BR" sz="1400" b="1" i="1" dirty="0">
              <a:solidFill>
                <a:schemeClr val="bg1"/>
              </a:solidFill>
            </a:endParaRPr>
          </a:p>
          <a:p>
            <a:pPr algn="r"/>
            <a:endParaRPr lang="pt-BR" sz="1400" b="1" i="1" dirty="0" smtClean="0">
              <a:solidFill>
                <a:schemeClr val="bg1"/>
              </a:solidFill>
            </a:endParaRPr>
          </a:p>
          <a:p>
            <a:pPr algn="r"/>
            <a:endParaRPr lang="pt-BR" sz="1400" b="1" i="1" dirty="0">
              <a:solidFill>
                <a:schemeClr val="bg1"/>
              </a:solidFill>
            </a:endParaRPr>
          </a:p>
          <a:p>
            <a:pPr algn="r"/>
            <a:endParaRPr lang="pt-BR" sz="1400" b="1" i="1" dirty="0" smtClean="0">
              <a:solidFill>
                <a:schemeClr val="bg1"/>
              </a:solidFill>
            </a:endParaRPr>
          </a:p>
          <a:p>
            <a:pPr algn="r"/>
            <a:r>
              <a:rPr lang="pt-BR" sz="3000" b="1" i="1" dirty="0" smtClean="0">
                <a:solidFill>
                  <a:schemeClr val="bg1"/>
                </a:solidFill>
              </a:rPr>
              <a:t>    </a:t>
            </a:r>
            <a:endParaRPr lang="pt-BR" sz="3000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80153" y="6488668"/>
            <a:ext cx="116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Fotos: FAS</a:t>
            </a:r>
            <a:endParaRPr lang="pt-BR" b="1" dirty="0"/>
          </a:p>
        </p:txBody>
      </p:sp>
      <p:pic>
        <p:nvPicPr>
          <p:cNvPr id="10" name="Picture 2" descr="Resultado de imagem para logo do SeminÃ¡rio do pacto nacional pela primeira infÃ¢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252520" cy="112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5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2493</TotalTime>
  <Words>793</Words>
  <Application>Microsoft Office PowerPoint</Application>
  <PresentationFormat>Apresentação na tela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Verdana</vt:lpstr>
      <vt:lpstr>Wingdings</vt:lpstr>
      <vt:lpstr>Tema do Office</vt:lpstr>
      <vt:lpstr>Personalizar design</vt:lpstr>
      <vt:lpstr>       </vt:lpstr>
      <vt:lpstr>    Diversidade e integralidade de Olhares   </vt:lpstr>
      <vt:lpstr>Políticas Públicas e a Criança</vt:lpstr>
      <vt:lpstr>Do Projeto Piloto à Política Pública </vt:lpstr>
      <vt:lpstr>  Do Projeto Piloto à Política Pública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rodrigo.alvarez</dc:creator>
  <cp:lastModifiedBy>treinamento</cp:lastModifiedBy>
  <cp:revision>317</cp:revision>
  <dcterms:created xsi:type="dcterms:W3CDTF">2011-11-17T16:05:33Z</dcterms:created>
  <dcterms:modified xsi:type="dcterms:W3CDTF">2019-09-19T18:30:24Z</dcterms:modified>
</cp:coreProperties>
</file>