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68" r:id="rId4"/>
    <p:sldId id="259" r:id="rId5"/>
    <p:sldId id="269" r:id="rId6"/>
    <p:sldId id="260" r:id="rId7"/>
    <p:sldId id="261" r:id="rId8"/>
    <p:sldId id="262" r:id="rId9"/>
    <p:sldId id="265" r:id="rId10"/>
    <p:sldId id="266" r:id="rId11"/>
    <p:sldId id="270" r:id="rId12"/>
    <p:sldId id="271" r:id="rId13"/>
    <p:sldId id="267" r:id="rId14"/>
    <p:sldId id="272" r:id="rId15"/>
    <p:sldId id="264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71" autoAdjust="0"/>
  </p:normalViewPr>
  <p:slideViewPr>
    <p:cSldViewPr snapToGrid="0">
      <p:cViewPr varScale="1">
        <p:scale>
          <a:sx n="70" d="100"/>
          <a:sy n="70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22926-C6D8-4C7B-9204-7D491E58356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58E2C-69B4-4716-B46F-17BFA6D5D7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9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58E2C-69B4-4716-B46F-17BFA6D5D7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6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58E2C-69B4-4716-B46F-17BFA6D5D7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4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6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0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72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62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9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82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15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95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36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13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48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17CFC-927E-40EF-915C-8EAE969CE168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15C9-9BF5-4B51-BDB9-769E2E0F4F52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educacaoinfantil@mec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latin typeface="+mn-lt"/>
              </a:rPr>
              <a:t>Coordenação-Geral de Educação Infantil</a:t>
            </a:r>
            <a:endParaRPr lang="pt-BR" sz="4800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t-BR" sz="5400" dirty="0"/>
              <a:t>Secretaria de Educação Básica- </a:t>
            </a:r>
          </a:p>
          <a:p>
            <a:r>
              <a:rPr lang="pt-BR" sz="5400" dirty="0"/>
              <a:t>Ministério da Educação</a:t>
            </a:r>
          </a:p>
          <a:p>
            <a:endParaRPr lang="pt-BR" sz="5400" b="1" dirty="0" smtClean="0"/>
          </a:p>
          <a:p>
            <a:r>
              <a:rPr lang="pt-BR" sz="10100" b="1" dirty="0" smtClean="0"/>
              <a:t>Acesso com Qualidade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24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51906"/>
            <a:ext cx="7886700" cy="538783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Avaliação</a:t>
            </a:r>
            <a:r>
              <a:rPr lang="en-US" sz="2400" b="1" dirty="0"/>
              <a:t> da Educação </a:t>
            </a:r>
            <a:r>
              <a:rPr lang="en-US" sz="2400" b="1" dirty="0" err="1"/>
              <a:t>Infantil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Serao sorteadas 3000 creches e pré-escolas para participarem desse estudo, que contará com questionários eletrônicos para: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Professores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Diretores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Secretários de Educação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Sete (7) serão os eixos avaliados nessa primeira Avaliação em caráter Amostral:</a:t>
            </a:r>
          </a:p>
          <a:p>
            <a:pPr algn="just">
              <a:buFontTx/>
              <a:buChar char="-"/>
            </a:pPr>
            <a:r>
              <a:rPr lang="pt-B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Acesso e Oferta;</a:t>
            </a:r>
          </a:p>
          <a:p>
            <a:pPr algn="just">
              <a:buFontTx/>
              <a:buChar char="-"/>
            </a:pPr>
            <a:r>
              <a:rPr lang="pt-B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Infraestrutura;</a:t>
            </a:r>
          </a:p>
          <a:p>
            <a:pPr algn="just">
              <a:buFontTx/>
              <a:buChar char="-"/>
            </a:pPr>
            <a:r>
              <a:rPr lang="pt-B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Profissionais;</a:t>
            </a:r>
          </a:p>
          <a:p>
            <a:pPr algn="just">
              <a:buFontTx/>
              <a:buChar char="-"/>
            </a:pPr>
            <a:r>
              <a:rPr lang="pt-B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Recursos Materiais; </a:t>
            </a:r>
          </a:p>
          <a:p>
            <a:pPr algn="just">
              <a:buFontTx/>
              <a:buChar char="-"/>
            </a:pPr>
            <a:r>
              <a:rPr lang="pt-B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Gestao da Rede; </a:t>
            </a:r>
          </a:p>
          <a:p>
            <a:pPr algn="just">
              <a:buFontTx/>
              <a:buChar char="-"/>
            </a:pPr>
            <a:r>
              <a:rPr lang="pt-B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Gestao da Escola; e  </a:t>
            </a:r>
          </a:p>
          <a:p>
            <a:pPr algn="just">
              <a:buFontTx/>
              <a:buChar char="-"/>
            </a:pPr>
            <a:r>
              <a:rPr lang="pt-B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Acessibilidade.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51906"/>
            <a:ext cx="7886700" cy="538783"/>
          </a:xfrm>
        </p:spPr>
        <p:txBody>
          <a:bodyPr>
            <a:normAutofit/>
          </a:bodyPr>
          <a:lstStyle/>
          <a:p>
            <a:r>
              <a:rPr lang="pt-BR" sz="2800" b="1" dirty="0" err="1" smtClean="0"/>
              <a:t>Literacia</a:t>
            </a:r>
            <a:r>
              <a:rPr lang="pt-BR" sz="2800" b="1" dirty="0" smtClean="0"/>
              <a:t> Familiar 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200" dirty="0" err="1"/>
              <a:t>Literacia</a:t>
            </a:r>
            <a:r>
              <a:rPr lang="pt-BR" sz="2200" dirty="0"/>
              <a:t> é o conjunto de conhecimentos, habilidades e atitudes relacionados à leitura e à </a:t>
            </a:r>
            <a:r>
              <a:rPr lang="pt-BR" sz="2200" dirty="0" smtClean="0"/>
              <a:t>escrita.</a:t>
            </a:r>
          </a:p>
          <a:p>
            <a:pPr marL="0" indent="0" algn="just">
              <a:buNone/>
            </a:pPr>
            <a:endParaRPr lang="pt-BR" sz="2200" dirty="0"/>
          </a:p>
          <a:p>
            <a:pPr algn="just"/>
            <a:r>
              <a:rPr lang="pt-BR" sz="2200" dirty="0"/>
              <a:t>O êxito das crianças na aprendizagem da leitura e da escrita está fortemente vinculado ao ambiente familiar e às práticas e experiências relacionadas à linguagem, à leitura e à escrita que elas vivenciam com seus pais, familiares ou cuidadores, mesmo antes do ingresso no ensino formal. </a:t>
            </a:r>
            <a:endParaRPr lang="pt-BR" sz="2200" dirty="0" smtClean="0"/>
          </a:p>
          <a:p>
            <a:pPr marL="0" indent="0" algn="just">
              <a:buNone/>
            </a:pPr>
            <a:endParaRPr lang="pt-BR" sz="2200" dirty="0" smtClean="0"/>
          </a:p>
          <a:p>
            <a:pPr algn="just"/>
            <a:r>
              <a:rPr lang="pt-BR" sz="2200" dirty="0" smtClean="0"/>
              <a:t>As </a:t>
            </a:r>
            <a:r>
              <a:rPr lang="pt-BR" sz="2200" dirty="0"/>
              <a:t>práticas de </a:t>
            </a:r>
            <a:r>
              <a:rPr lang="pt-BR" sz="2200" dirty="0" err="1" smtClean="0"/>
              <a:t>Literacia</a:t>
            </a:r>
            <a:r>
              <a:rPr lang="pt-BR" sz="2200" dirty="0" smtClean="0"/>
              <a:t> </a:t>
            </a:r>
            <a:r>
              <a:rPr lang="pt-BR" sz="2200" dirty="0"/>
              <a:t>familiar são especialmente importantes para </a:t>
            </a:r>
            <a:r>
              <a:rPr lang="pt-BR" sz="2200" dirty="0" smtClean="0"/>
              <a:t>as crianças na Primeira Infância. 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18546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28156"/>
            <a:ext cx="7886700" cy="562533"/>
          </a:xfrm>
        </p:spPr>
        <p:txBody>
          <a:bodyPr>
            <a:normAutofit/>
          </a:bodyPr>
          <a:lstStyle/>
          <a:p>
            <a:r>
              <a:rPr lang="pt-BR" sz="2800" b="1" dirty="0" err="1" smtClean="0"/>
              <a:t>Literacia</a:t>
            </a:r>
            <a:r>
              <a:rPr lang="pt-BR" sz="2800" b="1" dirty="0" smtClean="0"/>
              <a:t> Familiar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 smtClean="0"/>
              <a:t>Objetivos: </a:t>
            </a:r>
            <a:endParaRPr lang="pt-BR" dirty="0"/>
          </a:p>
          <a:p>
            <a:pPr algn="just"/>
            <a:r>
              <a:rPr lang="pt-BR" sz="2600" dirty="0"/>
              <a:t>Incentivar o envolvimento da família no </a:t>
            </a:r>
            <a:r>
              <a:rPr lang="pt-BR" sz="2600" dirty="0" smtClean="0"/>
              <a:t>fomento à leitura desde a Educação Infantil. </a:t>
            </a:r>
          </a:p>
          <a:p>
            <a:pPr algn="just"/>
            <a:r>
              <a:rPr lang="pt-BR" sz="2600" dirty="0" smtClean="0"/>
              <a:t>Oportunidade </a:t>
            </a:r>
            <a:r>
              <a:rPr lang="pt-BR" sz="2600" dirty="0"/>
              <a:t>de auxiliar as crianças no desenvolvimento de habilidades, conhecimentos e atitudes sobre leitura e </a:t>
            </a:r>
            <a:r>
              <a:rPr lang="pt-BR" sz="2600" dirty="0" smtClean="0"/>
              <a:t>escrita.</a:t>
            </a:r>
          </a:p>
          <a:p>
            <a:pPr algn="just"/>
            <a:r>
              <a:rPr lang="pt-BR" sz="2600" dirty="0" smtClean="0"/>
              <a:t>Facilitar o processo de alfabetização </a:t>
            </a:r>
            <a:r>
              <a:rPr lang="pt-BR" sz="2600" dirty="0"/>
              <a:t>das crianças.</a:t>
            </a:r>
          </a:p>
          <a:p>
            <a:pPr algn="just"/>
            <a:r>
              <a:rPr lang="pt-BR" sz="2600" dirty="0" smtClean="0"/>
              <a:t>Fortalecer o vínculo da família com a escola.</a:t>
            </a:r>
            <a:endParaRPr lang="pt-BR" sz="2600" dirty="0"/>
          </a:p>
          <a:p>
            <a:pPr algn="just"/>
            <a:r>
              <a:rPr lang="pt-BR" sz="2600" dirty="0" smtClean="0"/>
              <a:t>Ampliar e enriquecer o vocabulário </a:t>
            </a:r>
            <a:r>
              <a:rPr lang="pt-BR" sz="2600" dirty="0"/>
              <a:t>das crianças</a:t>
            </a:r>
            <a:r>
              <a:rPr lang="pt-BR" sz="2600" dirty="0" smtClean="0"/>
              <a:t>.</a:t>
            </a:r>
          </a:p>
          <a:p>
            <a:pPr algn="just"/>
            <a:r>
              <a:rPr lang="pt-BR" sz="2600" dirty="0"/>
              <a:t>Conscientizar os pais e cuidadores sobre a importância da prática da leitura em voz alta.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7011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16281"/>
            <a:ext cx="7886700" cy="574408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Projeto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Família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na</a:t>
            </a:r>
            <a:r>
              <a:rPr lang="en-US" sz="2800" b="1" dirty="0" smtClean="0"/>
              <a:t> Escola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pt-BR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Fortalecer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pt-BR" sz="24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interação família-escola-comunidade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desenvolver 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estratégias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que oportunizem a participação da família e da comunidade nas atividades escolares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*A Educação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das 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crianças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é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um dever compartilhado entre 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família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Estado. </a:t>
            </a:r>
            <a:endParaRPr lang="pt-BR" sz="2400" kern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*As instituições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Educação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Infantil devem estimular a 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participação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dos pais e /ou 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responsáveis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vida escolar de seus filhos. </a:t>
            </a:r>
            <a:r>
              <a:rPr lang="pt-BR" sz="24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63782"/>
            <a:ext cx="7886700" cy="526907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Família na escola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Projeto com dois focos principais:</a:t>
            </a:r>
          </a:p>
          <a:p>
            <a:pPr marL="0" indent="0" algn="just">
              <a:buNone/>
            </a:pPr>
            <a:r>
              <a:rPr lang="pt-BR" sz="2400" dirty="0" smtClean="0"/>
              <a:t>-Mobilização da sociedade sobre a importância da participação dos pais na vida escolar. </a:t>
            </a:r>
          </a:p>
          <a:p>
            <a:pPr marL="0" indent="0" algn="just">
              <a:buNone/>
            </a:pPr>
            <a:r>
              <a:rPr lang="pt-BR" sz="2400" dirty="0" smtClean="0"/>
              <a:t>-Orientação aos pais e/ou responsáveis: promover relações positivas na família e favorecer o envolvimento da família na escola. </a:t>
            </a:r>
          </a:p>
          <a:p>
            <a:pPr marL="0" indent="0" algn="just">
              <a:buNone/>
            </a:pPr>
            <a:r>
              <a:rPr lang="pt-BR" sz="2400" dirty="0" smtClean="0"/>
              <a:t>Resultados esperados: </a:t>
            </a:r>
          </a:p>
          <a:p>
            <a:pPr marL="0" indent="0" algn="just">
              <a:buNone/>
            </a:pPr>
            <a:r>
              <a:rPr lang="pt-BR" sz="2400" dirty="0" smtClean="0"/>
              <a:t>Pais mais comprometidos com a vida escolar de seus filhos; promover a </a:t>
            </a:r>
            <a:r>
              <a:rPr lang="pt-BR" sz="2400" dirty="0" err="1" smtClean="0"/>
              <a:t>Literacia</a:t>
            </a:r>
            <a:r>
              <a:rPr lang="pt-BR" sz="2400" dirty="0" smtClean="0"/>
              <a:t> familiar; fortalecimento da interação família-escola; respeito aos professores, e etc.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111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9408"/>
            <a:ext cx="7886700" cy="491281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Primeira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Infância</a:t>
            </a:r>
            <a:r>
              <a:rPr lang="en-US" sz="2400" b="1" dirty="0" smtClean="0"/>
              <a:t>/Educação </a:t>
            </a:r>
            <a:r>
              <a:rPr lang="en-US" sz="2400" b="1" dirty="0" err="1" smtClean="0"/>
              <a:t>Infantil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pt-BR" sz="2400" kern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Aproveitar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momento atual em que a Primeira Infância/ Educação Infantil aparece como pauta de grande relevância, para sensibilizar ainda mais gestores municipais, profissionais da educação e a sociedade civil sobre a importância do investimento na Primeira Infância. (Economista Heckman ganhador do Prêmio Nobel)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4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8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63782"/>
            <a:ext cx="7886700" cy="526907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Coordenação-Geral de Educação Infantil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	</a:t>
            </a:r>
            <a:r>
              <a:rPr lang="pt-BR" sz="4000" dirty="0" smtClean="0"/>
              <a:t>	Obrigada! </a:t>
            </a:r>
          </a:p>
          <a:p>
            <a:pPr marL="0" indent="0">
              <a:buNone/>
            </a:pPr>
            <a:r>
              <a:rPr lang="pt-BR" sz="4000" dirty="0"/>
              <a:t>	</a:t>
            </a:r>
            <a:r>
              <a:rPr lang="pt-BR" sz="4000" dirty="0" smtClean="0"/>
              <a:t>	</a:t>
            </a:r>
          </a:p>
          <a:p>
            <a:pPr marL="0" indent="0">
              <a:buNone/>
            </a:pPr>
            <a:r>
              <a:rPr lang="pt-BR" dirty="0"/>
              <a:t>	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	</a:t>
            </a:r>
          </a:p>
          <a:p>
            <a:pPr marL="0" indent="0">
              <a:buNone/>
            </a:pPr>
            <a:r>
              <a:rPr lang="pt-BR" dirty="0" smtClean="0">
                <a:hlinkClick r:id="rId2"/>
              </a:rPr>
              <a:t>educacaoinfantil@mec.gov.br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educacaoinfantil@mec.gov.br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342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204" y="926275"/>
            <a:ext cx="7886700" cy="1057491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 Coordenação-Geral de Educação Infantil: </a:t>
            </a:r>
            <a:endParaRPr lang="pt-BR" sz="2800" b="1" kern="0" dirty="0">
              <a:solidFill>
                <a:srgbClr val="595959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t-BR" kern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Apoiar </a:t>
            </a:r>
            <a:r>
              <a:rPr lang="pt-BR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ações e estratégias que </a:t>
            </a:r>
            <a:r>
              <a:rPr lang="pt-BR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garantam </a:t>
            </a:r>
            <a:r>
              <a:rPr lang="pt-BR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qualidade no atendimento às crianças da Educação Infantil, considerando as especificidades das etapas</a:t>
            </a:r>
            <a:r>
              <a:rPr lang="pt-BR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pt-BR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46088" indent="-176213" algn="just">
              <a:buFont typeface="Wingdings" panose="05000000000000000000" pitchFamily="2" charset="2"/>
              <a:buChar char="ü"/>
            </a:pPr>
            <a:r>
              <a:rPr lang="pt-BR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b="1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Creches</a:t>
            </a:r>
            <a:r>
              <a:rPr lang="pt-BR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0 a 3 anos</a:t>
            </a:r>
          </a:p>
          <a:p>
            <a:pPr marL="446088" indent="-176213" algn="just">
              <a:buFont typeface="Wingdings" panose="05000000000000000000" pitchFamily="2" charset="2"/>
              <a:buChar char="ü"/>
            </a:pPr>
            <a:r>
              <a:rPr lang="pt-BR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b="1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Pré-escola</a:t>
            </a:r>
            <a:r>
              <a:rPr lang="pt-BR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4 a 5 anos</a:t>
            </a: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35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1278"/>
            <a:ext cx="7886700" cy="669411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Meta 1 do Plano Nacional de Educação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“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Universalizar, até 2016,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 educação infantil na pré-escola para as crianças de 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 (quatro) a 5 (cinco) anos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 idade e ampliar a oferta de educação infantil em 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creches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 forma a atender, no mínimo, 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50% (cinquenta por cento) das crianças de até 3 (três) anos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até o final da vigência deste PNE.”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588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096" y="1128156"/>
            <a:ext cx="7886700" cy="714933"/>
          </a:xfrm>
        </p:spPr>
        <p:txBody>
          <a:bodyPr>
            <a:normAutofit fontScale="90000"/>
          </a:bodyPr>
          <a:lstStyle/>
          <a:p>
            <a:pPr lvl="0"/>
            <a:r>
              <a:rPr lang="pt-BR" sz="18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br>
              <a:rPr lang="pt-BR" sz="18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800" b="1" kern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t-BR" sz="18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t-BR" sz="24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Planejamento </a:t>
            </a:r>
            <a:r>
              <a:rPr lang="pt-BR" sz="2400" b="1" kern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Estratégico: </a:t>
            </a:r>
            <a:r>
              <a:rPr lang="pt-BR" sz="24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pt-BR" sz="24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ACESSO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</a:p>
          <a:p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Reestruturação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Programa PROINFÂNCIA.</a:t>
            </a:r>
          </a:p>
          <a:p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Reestruturação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E. I. Manutenção – Novas </a:t>
            </a: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Turmas/ Novos estabelecimentos. </a:t>
            </a:r>
          </a:p>
          <a:p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Gestão do Acesso.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4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40031"/>
            <a:ext cx="7886700" cy="550658"/>
          </a:xfrm>
        </p:spPr>
        <p:txBody>
          <a:bodyPr>
            <a:noAutofit/>
          </a:bodyPr>
          <a:lstStyle/>
          <a:p>
            <a:r>
              <a:rPr lang="pt-BR" sz="24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pt-BR" sz="24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2400" b="1" kern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t-BR" sz="24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t-BR" sz="2000" b="1" kern="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Planejamento </a:t>
            </a:r>
            <a:r>
              <a:rPr lang="pt-BR" sz="2000" b="1" kern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Estratégico: </a:t>
            </a:r>
            <a:br>
              <a:rPr lang="pt-BR" sz="2000" b="1" kern="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QUALIDADE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just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Implementação e Divulgação dos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Parâmetros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Nacionais de Qualidade da Educação </a:t>
            </a: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Infantil.</a:t>
            </a:r>
          </a:p>
          <a:p>
            <a:pPr algn="just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pt-B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Literacia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Familiar.</a:t>
            </a:r>
          </a:p>
          <a:p>
            <a:pPr algn="just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Projeto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Família na escola.</a:t>
            </a:r>
          </a:p>
          <a:p>
            <a:pPr algn="just"/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Avaliação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pioneira da Educação Infantil 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034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87532"/>
            <a:ext cx="7886700" cy="503157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Reestruturação do PROINFANCIA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 Nacional de Reestruturação e Aquisição de Equipamentos para a Rede Escolar Pública de Educação Infantil.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Construção de creches e escolas de Educação Infantil e aquisição de equipamentos e mobiliários 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Reestruturação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Propor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ações e estratégias que visem a reestruturação do </a:t>
            </a:r>
            <a:r>
              <a:rPr lang="pt-BR" sz="2400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Proinfância</a:t>
            </a: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forma a:</a:t>
            </a:r>
          </a:p>
          <a:p>
            <a:pPr marL="457200" indent="-187325" algn="just">
              <a:buFont typeface="Wingdings" panose="05000000000000000000" pitchFamily="2" charset="2"/>
              <a:buChar char="ü"/>
            </a:pP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priorizar a conclusão das obras pactuadas e não finalizadas (Fazer levantamento de quais seriam as obras passíveis de finalização). </a:t>
            </a:r>
          </a:p>
          <a:p>
            <a:pPr marL="269875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77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40031"/>
            <a:ext cx="7886700" cy="550658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Programa E.I Manutenção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t-BR" sz="2400" kern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Apoiar </a:t>
            </a:r>
            <a:r>
              <a:rPr lang="pt-BR" sz="2400" dirty="0"/>
              <a:t>os municípios e Distrito Federal a ampliar a oferta de educação infantil, por meio de aporte financeiro, para garantir a expansão da oferta e o regular funcionamento das </a:t>
            </a:r>
            <a:r>
              <a:rPr lang="pt-BR" sz="2400" b="1" dirty="0"/>
              <a:t>novas matrículas</a:t>
            </a:r>
            <a:r>
              <a:rPr lang="pt-BR" sz="2400" dirty="0"/>
              <a:t>, seja em </a:t>
            </a:r>
            <a:r>
              <a:rPr lang="pt-BR" sz="2400" b="1" dirty="0"/>
              <a:t>novos estabelecimentos </a:t>
            </a:r>
            <a:r>
              <a:rPr lang="pt-BR" sz="2400" dirty="0"/>
              <a:t>ou em </a:t>
            </a:r>
            <a:r>
              <a:rPr lang="pt-BR" sz="2400" b="1" dirty="0"/>
              <a:t>novas turmas </a:t>
            </a:r>
            <a:r>
              <a:rPr lang="pt-BR" sz="2400" dirty="0"/>
              <a:t>de educação infantil, até que estas sejam computadas no Censo Escolar e passem a receber recursos do FUNDEB.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4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40031"/>
            <a:ext cx="7886700" cy="550658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Parâmetros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Nacionais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Qualidade</a:t>
            </a:r>
            <a:r>
              <a:rPr lang="en-US" sz="2400" b="1" dirty="0" smtClean="0"/>
              <a:t> da Educação </a:t>
            </a:r>
            <a:r>
              <a:rPr lang="en-US" sz="2400" b="1" dirty="0" err="1" smtClean="0"/>
              <a:t>Infantil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400" dirty="0" smtClean="0">
              <a:latin typeface="+mj-lt"/>
            </a:endParaRPr>
          </a:p>
          <a:p>
            <a:pPr algn="just"/>
            <a:r>
              <a:rPr lang="pt-BR" sz="2400" dirty="0" smtClean="0">
                <a:latin typeface="+mj-lt"/>
              </a:rPr>
              <a:t>Foi </a:t>
            </a:r>
            <a:r>
              <a:rPr lang="pt-BR" sz="2400" dirty="0">
                <a:latin typeface="+mj-lt"/>
              </a:rPr>
              <a:t>finalizado em dezembro de 2018. </a:t>
            </a:r>
          </a:p>
          <a:p>
            <a:pPr algn="just"/>
            <a:r>
              <a:rPr lang="pt-BR" sz="2400" dirty="0">
                <a:latin typeface="+mj-lt"/>
              </a:rPr>
              <a:t>O objetivo do documento é orientar o sistema de ensino com os padrões de referência de organização, gestão e funcionamento das Instituições de Educação Infantil. </a:t>
            </a:r>
            <a:endParaRPr lang="pt-BR" sz="2400" b="1" dirty="0" smtClean="0">
              <a:latin typeface="+mj-lt"/>
            </a:endParaRPr>
          </a:p>
          <a:p>
            <a:pPr algn="just"/>
            <a:r>
              <a:rPr lang="pt-BR" sz="2400" b="1" dirty="0" smtClean="0">
                <a:latin typeface="+mj-lt"/>
              </a:rPr>
              <a:t>Programa de </a:t>
            </a:r>
            <a:r>
              <a:rPr lang="pt-BR" sz="2400" b="1" dirty="0" err="1" smtClean="0">
                <a:latin typeface="+mj-lt"/>
              </a:rPr>
              <a:t>Literacia</a:t>
            </a:r>
            <a:r>
              <a:rPr lang="pt-BR" sz="2400" b="1" dirty="0" smtClean="0">
                <a:latin typeface="+mj-lt"/>
              </a:rPr>
              <a:t> Familiar.</a:t>
            </a:r>
          </a:p>
          <a:p>
            <a:pPr algn="just"/>
            <a:r>
              <a:rPr lang="pt-BR" sz="2400" b="1" dirty="0" smtClean="0">
                <a:latin typeface="+mj-lt"/>
              </a:rPr>
              <a:t>Projeto Família na Escola (fortalecimento do vínculo família-escola). </a:t>
            </a:r>
            <a:endParaRPr lang="pt-BR" sz="2400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75657"/>
            <a:ext cx="7886700" cy="515032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Avaliação</a:t>
            </a:r>
            <a:r>
              <a:rPr lang="en-US" sz="2800" b="1" dirty="0" smtClean="0"/>
              <a:t> da Educação </a:t>
            </a:r>
            <a:r>
              <a:rPr lang="en-US" sz="2800" b="1" dirty="0" err="1" smtClean="0"/>
              <a:t>Infantil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pt-BR" sz="2400" kern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Neste 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ano de 2019, a Avaliação da Educação Infantil comporá pela primeira vez o Sistema de Avaliação da Educação Brasileira – </a:t>
            </a:r>
            <a:r>
              <a:rPr lang="pt-BR" sz="2400" b="1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SAEB</a:t>
            </a:r>
            <a:r>
              <a:rPr lang="pt-BR" sz="24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em caráter de estudo piloto.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Depois dessa avaliação em caráter amostral, a próxima será em 2021.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 2020, juntamente com o INEP e demais parceiros, iremos aprimorar ainda mais a avaliação da Educação Infantil.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4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9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602</TotalTime>
  <Words>873</Words>
  <Application>Microsoft Office PowerPoint</Application>
  <PresentationFormat>Apresentação na tela (4:3)</PresentationFormat>
  <Paragraphs>94</Paragraphs>
  <Slides>16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do Office</vt:lpstr>
      <vt:lpstr>Coordenação-Geral de Educação Infantil</vt:lpstr>
      <vt:lpstr> Coordenação-Geral de Educação Infantil: </vt:lpstr>
      <vt:lpstr>Meta 1 do Plano Nacional de Educação</vt:lpstr>
      <vt:lpstr>     Planejamento Estratégico:  </vt:lpstr>
      <vt:lpstr>   Planejamento Estratégico:  </vt:lpstr>
      <vt:lpstr>Reestruturação do PROINFANCIA</vt:lpstr>
      <vt:lpstr>Programa E.I Manutenção </vt:lpstr>
      <vt:lpstr>Parâmetros Nacionais de Qualidade da Educação Infantil</vt:lpstr>
      <vt:lpstr>Avaliação da Educação Infantil</vt:lpstr>
      <vt:lpstr>Avaliação da Educação Infantil </vt:lpstr>
      <vt:lpstr>Literacia Familiar </vt:lpstr>
      <vt:lpstr>Literacia Familiar</vt:lpstr>
      <vt:lpstr>Projeto Família na Escola</vt:lpstr>
      <vt:lpstr>Família na escola</vt:lpstr>
      <vt:lpstr>Primeira Infância/Educação Infantil</vt:lpstr>
      <vt:lpstr>Coordenação-Geral de Educação Infantil</vt:lpstr>
    </vt:vector>
  </TitlesOfParts>
  <Company>CNJ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Fabiano Rodrigues Gomes</dc:creator>
  <cp:lastModifiedBy>treinamento</cp:lastModifiedBy>
  <cp:revision>20</cp:revision>
  <dcterms:created xsi:type="dcterms:W3CDTF">2019-07-12T21:02:42Z</dcterms:created>
  <dcterms:modified xsi:type="dcterms:W3CDTF">2019-09-19T18:33:20Z</dcterms:modified>
</cp:coreProperties>
</file>