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8" r:id="rId8"/>
    <p:sldId id="263" r:id="rId9"/>
    <p:sldId id="279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nobiojuiz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61260" y="3394472"/>
            <a:ext cx="518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ENTIDADES DE AUTOGESTÃO EM SAÚDE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703" y="1181101"/>
            <a:ext cx="7086600" cy="419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Medidas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para sustentabilidade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339" y="1869225"/>
            <a:ext cx="361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• Coberturas e exclusões bem definidas; 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" y="2207779"/>
            <a:ext cx="4345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 • Negociação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direta com prestadores de serviços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440" y="2518352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• Auditoria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médica eficiente;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1440" y="2750226"/>
            <a:ext cx="5422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• Decisões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absolutamente técnicas (sem interferência política)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9144000" cy="62484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1440" y="3058300"/>
            <a:ext cx="6686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• Implantação  de médico gestor ou de família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I.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profissional encaminha, o especialista que devolve ao médico gestor, que é quem terá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visão global da saúde do paciente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. Isso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implica na diminuição do desperdício, má utilização, redução de custos e melhoria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do serviço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1440" y="4549676"/>
            <a:ext cx="9052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mudança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do modelo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pagamento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I. (Acabar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 o cheque em branco hoje para prestadores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principalmente hospitais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,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substituir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por pagamento por performance – um valor fixo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 um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plus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por performance.)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II. (O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hospital precisará controlar dias de internamento, as medicações e procedimentos de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acordo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 uma tabela. Se ultrapassar o acordo,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será responsável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pela absorção do custo.)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6240780"/>
            <a:ext cx="9204960" cy="6248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25240" y="1805940"/>
            <a:ext cx="157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Obrigado ! 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120" y="3048000"/>
            <a:ext cx="85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Arnóbio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Amorim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Juiz do TJPE e Diretor da CAMPE – Caixa de Assistência dos Magistrados de Pernambuco.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E-mail -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arnobiojuiz@gmail.com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Telefone – 99659-0259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6729" y="1215437"/>
            <a:ext cx="526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MODALIDADES DAS OPERADORAS DE SAÚDE 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96726" y="1871874"/>
            <a:ext cx="3706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AUTOGESTÃO EM SAÚDE; </a:t>
            </a:r>
          </a:p>
          <a:p>
            <a:endParaRPr lang="pt-BR" sz="1600" i="1" dirty="0">
              <a:solidFill>
                <a:schemeClr val="bg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96726" y="230276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COOPERATIVA MÉDICA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</a:rPr>
              <a:t>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7346" y="2837662"/>
            <a:ext cx="3150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As operadoras são classificadas, conforme seu estatuto jurídico, nas seguintes modalidades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426374" y="281126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COOPERATIVA ODONTOLÓGICA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</a:rPr>
              <a:t>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+mj-lt"/>
              <a:ea typeface="Malgun Gothic" panose="020B0503020000020004" pitchFamily="34" charset="-127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24454" y="33929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FILANTROPIA;</a:t>
            </a:r>
            <a:endParaRPr lang="pt-BR" sz="1600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26374" y="3851622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ADMINISTRADORA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;</a:t>
            </a:r>
            <a:endParaRPr lang="pt-BR" sz="1600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26374" y="4282691"/>
            <a:ext cx="4572000" cy="792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SEGURADORA  ESPECIALIZADA EM PLANO DE SAÚDE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;</a:t>
            </a:r>
            <a:endParaRPr lang="pt-BR" sz="1600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396726" y="5051441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MEDICINA DE GRUPO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;</a:t>
            </a:r>
            <a:endParaRPr lang="pt-BR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401594" y="5475681"/>
            <a:ext cx="2893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</a:rPr>
              <a:t>ODONTOLOGIA DE GRUPOS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2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" grpId="0"/>
      <p:bldP spid="8" grpId="0"/>
      <p:bldP spid="9" grpId="0"/>
      <p:bldP spid="10" grpId="0"/>
      <p:bldP spid="11" grpId="0"/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8036" y="1497820"/>
            <a:ext cx="128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Malgun Gothic" panose="020B0503020000020004" pitchFamily="34" charset="-127"/>
                <a:cs typeface="Aharoni" panose="02010803020104030203" pitchFamily="2" charset="-79"/>
              </a:rPr>
              <a:t>CONCEITO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a typeface="Malgun Gothic" panose="020B0503020000020004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1547143" y="2455113"/>
            <a:ext cx="6055421" cy="3077007"/>
          </a:xfrm>
          <a:prstGeom prst="wedgeRoundRectCallout">
            <a:avLst>
              <a:gd name="adj1" fmla="val -34615"/>
              <a:gd name="adj2" fmla="val -742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altLang="pt-BR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50351" y="2716343"/>
            <a:ext cx="5849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 autogestão em saúde é o segmento em que a própria instituição é a responsável pela administração do plano de assistência à saúde, oferecido aos seus empregados, servidores ou associados e respectivos dependentes, sendo o único modelo que elimina a necessidade de contratação de intermediários. No plano de autogestão, o seu desenho é definido de acordo com a necessidade apresentada pelos seus beneficiários. O sistema permite a interferência direta da organização na escolha da rede credenciada, no acompanhamento da prestação de serviços.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087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MPRE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1" y="1258674"/>
            <a:ext cx="1734403" cy="153978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89797" y="3195729"/>
            <a:ext cx="131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AUTOGESTÃO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19907" y="2223200"/>
            <a:ext cx="1155953" cy="0"/>
          </a:xfrm>
          <a:prstGeom prst="straightConnector1">
            <a:avLst/>
          </a:prstGeom>
          <a:ln w="57150">
            <a:solidFill>
              <a:schemeClr val="accent1">
                <a:lumMod val="7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m para ADMINIST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39" y="1420370"/>
            <a:ext cx="1670242" cy="137808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607266" y="3303452"/>
            <a:ext cx="263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ADMINISTRAÇÃO DO PLANO</a:t>
            </a:r>
          </a:p>
          <a:p>
            <a:pPr algn="ctr"/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DE ASSITÊNCIA À SAÚDE</a:t>
            </a:r>
            <a:endParaRPr lang="pt-BR" sz="1600" dirty="0">
              <a:solidFill>
                <a:schemeClr val="accent1">
                  <a:lumMod val="75000"/>
                </a:schemeClr>
              </a:solidFill>
              <a:ea typeface="Malgun Gothic Semi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25497" y="1545868"/>
            <a:ext cx="138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RESPONSÁVEL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088160" y="4653885"/>
            <a:ext cx="185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EMPREGADOS    </a:t>
            </a:r>
            <a:endParaRPr lang="pt-BR" sz="1600" dirty="0">
              <a:solidFill>
                <a:schemeClr val="accent1">
                  <a:lumMod val="75000"/>
                </a:schemeClr>
              </a:solidFill>
              <a:ea typeface="Malgun Gothic Semiligh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94539" y="5132630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SERVIDORES OU ASSOCIADOS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29298" y="5657431"/>
            <a:ext cx="169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DEPENDENTES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6915168" y="3888227"/>
            <a:ext cx="10120" cy="639176"/>
          </a:xfrm>
          <a:prstGeom prst="straightConnector1">
            <a:avLst/>
          </a:prstGeom>
          <a:ln w="38100">
            <a:solidFill>
              <a:schemeClr val="accent1">
                <a:lumMod val="7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7" y="3595839"/>
            <a:ext cx="2294337" cy="1529559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1950721" y="3888226"/>
            <a:ext cx="601980" cy="639177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8319" y="5132630"/>
            <a:ext cx="322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ea typeface="Malgun Gothic Semilight"/>
              </a:rPr>
              <a:t>CONTRATAÇÃO DE INTERMEDIÁRIOS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2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flipH="1">
            <a:off x="2443351" y="1308140"/>
            <a:ext cx="468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AUTOGESTÃO NA SAÚDE SUPLEMENTAR         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589" y="1922558"/>
            <a:ext cx="303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SETOR PRIVADO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39" y="2348464"/>
            <a:ext cx="2053966" cy="23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53449" y="3571108"/>
            <a:ext cx="26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Caixa de Assistência dos Magistrados de Pernambuco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1" b="16264"/>
          <a:stretch/>
        </p:blipFill>
        <p:spPr bwMode="auto">
          <a:xfrm>
            <a:off x="3387467" y="4193284"/>
            <a:ext cx="2281814" cy="1438047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85347" y="5237279"/>
            <a:ext cx="286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Fundação Chesf de Assistência e Seguridade Social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2322668"/>
            <a:ext cx="2396734" cy="12413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72276" y="360850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Caixa de Assistência dos Funcionários do Banco do Brasil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2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flipH="1">
            <a:off x="179069" y="1311920"/>
            <a:ext cx="660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AUTOGESTÃO NA SAÚDE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449" y="1896640"/>
            <a:ext cx="303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SETOR PÚBLICO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" y="2296750"/>
            <a:ext cx="3846292" cy="192405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87" y="2006634"/>
            <a:ext cx="2253854" cy="250428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72" y="4150631"/>
            <a:ext cx="3040444" cy="2257789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0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7064" y="1333559"/>
            <a:ext cx="2990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AUTOGESTÃO VANTAGENS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77690" y="57297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</a:rPr>
              <a:t> • Atendimento personalizado</a:t>
            </a:r>
            <a:r>
              <a:rPr lang="pt-BR" altLang="pt-BR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4350" y="2066216"/>
            <a:ext cx="6804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16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t-BR" altLang="pt-B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</a:rPr>
              <a:t>Sem fins lucrativos (não há intermediação de empresa de saúde);</a:t>
            </a:r>
          </a:p>
        </p:txBody>
      </p:sp>
      <p:sp>
        <p:nvSpPr>
          <p:cNvPr id="8" name="Retângulo 7"/>
          <p:cNvSpPr/>
          <p:nvPr/>
        </p:nvSpPr>
        <p:spPr>
          <a:xfrm>
            <a:off x="774240" y="2381857"/>
            <a:ext cx="4849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altLang="pt-B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altLang="pt-B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</a:rPr>
              <a:t>• Mensalidades </a:t>
            </a:r>
            <a:r>
              <a:rPr lang="pt-BR" altLang="pt-BR" sz="1600" dirty="0" smtClean="0">
                <a:solidFill>
                  <a:schemeClr val="accent1">
                    <a:lumMod val="75000"/>
                  </a:schemeClr>
                </a:solidFill>
              </a:rPr>
              <a:t>com valores inferiores aos praticados no mercado;</a:t>
            </a:r>
            <a:endParaRPr lang="pt-BR" alt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7690" y="4202053"/>
            <a:ext cx="63125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dirty="0"/>
          </a:p>
          <a:p>
            <a:r>
              <a:rPr lang="pt-BR" altLang="pt-BR" sz="1600" dirty="0" smtClean="0">
                <a:solidFill>
                  <a:schemeClr val="accent1">
                    <a:lumMod val="75000"/>
                  </a:schemeClr>
                </a:solidFill>
              </a:rPr>
              <a:t>• Autogestão </a:t>
            </a:r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</a:rPr>
              <a:t>escolhe seus parceiros comerciais;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07" y="5181600"/>
            <a:ext cx="1754677" cy="1559713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3838062"/>
            <a:ext cx="1509520" cy="1343538"/>
          </a:xfrm>
          <a:prstGeom prst="rect">
            <a:avLst/>
          </a:prstGeom>
          <a:noFill/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45" y="2638908"/>
            <a:ext cx="1280302" cy="117410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9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0"/>
            <a:ext cx="9144000" cy="571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958144" y="1885770"/>
            <a:ext cx="3136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VALOR DAS MENSALIDADES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4840" y="3154559"/>
            <a:ext cx="818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• Valor estabelecido de acordo com as coberturas e exclusões aprovadas pelos</a:t>
            </a:r>
          </a:p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beneficiários com base em cálculo atuarial, realizado de acordo com o perfil da carteira.</a:t>
            </a:r>
          </a:p>
          <a:p>
            <a:endParaRPr lang="pt-B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6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440" y="1492331"/>
            <a:ext cx="893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• Envelhecimento da carteira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• custos médicos - hospitalares maior que a inflação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aumento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16,9% contra 2,7%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inflação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dados de março de 2018, aplicável a todo tipo de plano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Judicialização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da Saúde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I. Entre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janeiro e setembro de 2018, só no STJ, foram recebidos mais de 10.0000 (dez mil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processos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II. Apenas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no TJSP, foram jugados 25,1 mil casos de divergências entre operadoras de plano de saúde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segurados.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Existem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casos de recusa  administrativa indevida,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boa parte das decisões desconsidera cláusulas  contratuais – coberturas e exclusões , e o impacto econômico nas operadoras.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• Muitas vezes as decisões judiciais não estão amparadas em questões contratuais, mas “em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razões humanitárias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que tendem a proteger o consumidor supostamente desamparado, formando-se,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assim uma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jurisprudência sentimental” ( segundo a pesquisadora  Dra. Tatiana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Druck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pt-BR" smtClean="0">
                <a:solidFill>
                  <a:schemeClr val="accent1">
                    <a:lumMod val="75000"/>
                  </a:schemeClr>
                </a:solidFill>
              </a:rPr>
              <a:t>UFRS.)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55670" y="1103114"/>
            <a:ext cx="26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COMPLICADORES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612</Words>
  <Application>Microsoft Office PowerPoint</Application>
  <PresentationFormat>Apresentação na tela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Malgun Gothic</vt:lpstr>
      <vt:lpstr>Malgun Gothic Semilight</vt:lpstr>
      <vt:lpstr>Aharoni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Meyse Reis Meira</cp:lastModifiedBy>
  <cp:revision>58</cp:revision>
  <dcterms:created xsi:type="dcterms:W3CDTF">2019-07-02T17:57:36Z</dcterms:created>
  <dcterms:modified xsi:type="dcterms:W3CDTF">2019-09-02T12:32:31Z</dcterms:modified>
</cp:coreProperties>
</file>