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22" r:id="rId3"/>
    <p:sldId id="323" r:id="rId4"/>
    <p:sldId id="324" r:id="rId5"/>
    <p:sldId id="327" r:id="rId6"/>
    <p:sldId id="301" r:id="rId7"/>
    <p:sldId id="302" r:id="rId8"/>
    <p:sldId id="325" r:id="rId9"/>
    <p:sldId id="308" r:id="rId10"/>
    <p:sldId id="310" r:id="rId11"/>
    <p:sldId id="326" r:id="rId12"/>
    <p:sldId id="328" r:id="rId13"/>
    <p:sldId id="311" r:id="rId14"/>
    <p:sldId id="329" r:id="rId15"/>
    <p:sldId id="321" r:id="rId16"/>
    <p:sldId id="312" r:id="rId17"/>
    <p:sldId id="330" r:id="rId18"/>
    <p:sldId id="314" r:id="rId19"/>
    <p:sldId id="315" r:id="rId20"/>
    <p:sldId id="316" r:id="rId21"/>
    <p:sldId id="331" r:id="rId22"/>
    <p:sldId id="332" r:id="rId23"/>
    <p:sldId id="278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83" autoAdjust="0"/>
  </p:normalViewPr>
  <p:slideViewPr>
    <p:cSldViewPr>
      <p:cViewPr varScale="1">
        <p:scale>
          <a:sx n="86" d="100"/>
          <a:sy n="86" d="100"/>
        </p:scale>
        <p:origin x="152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2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219BB3-6CFC-4F38-A1DE-63D7BA04A7C3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173C6-118E-4B52-87D2-9FEDB7F4E8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9822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E6061-7832-49A5-9DA1-8E1C555D77BD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7252B-35C7-47CB-9BF1-87656F65B1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8122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 b="0">
                <a:latin typeface="Century Gothic" panose="020B0502020202020204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536" y="6309320"/>
            <a:ext cx="2133600" cy="365125"/>
          </a:xfrm>
        </p:spPr>
        <p:txBody>
          <a:bodyPr/>
          <a:lstStyle/>
          <a:p>
            <a:fld id="{1C907433-AA9D-4DA0-900C-E931E8CF44D9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2D96-7F50-40BA-B7BB-96DAF97489D5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Picture 2" descr="C:\Users\matheus.leite\.android\Desktop\Sem-título-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17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4533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7433-AA9D-4DA0-900C-E931E8CF44D9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2D96-7F50-40BA-B7BB-96DAF97489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652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7433-AA9D-4DA0-900C-E931E8CF44D9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2D96-7F50-40BA-B7BB-96DAF97489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3328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04457"/>
            <a:ext cx="8229600" cy="912813"/>
          </a:xfrm>
        </p:spPr>
        <p:txBody>
          <a:bodyPr>
            <a:normAutofit/>
          </a:bodyPr>
          <a:lstStyle>
            <a:lvl1pPr>
              <a:defRPr sz="35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7433-AA9D-4DA0-900C-E931E8CF44D9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2D96-7F50-40BA-B7BB-96DAF97489D5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Picture 2" descr="C:\Users\matheus.leite\.android\Desktop\Sem-título-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17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1467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7433-AA9D-4DA0-900C-E931E8CF44D9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2D96-7F50-40BA-B7BB-96DAF97489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2093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7433-AA9D-4DA0-900C-E931E8CF44D9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2D96-7F50-40BA-B7BB-96DAF97489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6389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7433-AA9D-4DA0-900C-E931E8CF44D9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2D96-7F50-40BA-B7BB-96DAF97489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4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7433-AA9D-4DA0-900C-E931E8CF44D9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2D96-7F50-40BA-B7BB-96DAF97489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9246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7433-AA9D-4DA0-900C-E931E8CF44D9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2D96-7F50-40BA-B7BB-96DAF97489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71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7433-AA9D-4DA0-900C-E931E8CF44D9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2D96-7F50-40BA-B7BB-96DAF97489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4441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7433-AA9D-4DA0-900C-E931E8CF44D9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2D96-7F50-40BA-B7BB-96DAF97489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600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07433-AA9D-4DA0-900C-E931E8CF44D9}" type="datetimeFigureOut">
              <a:rPr lang="pt-BR" smtClean="0"/>
              <a:t>09/09/2019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02D96-7F50-40BA-B7BB-96DAF97489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9759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j.jus.br/pesquisas-judiciarias" TargetMode="External"/><Relationship Id="rId2" Type="http://schemas.openxmlformats.org/officeDocument/2006/relationships/hyperlink" Target="https://paineis.cnj.jus.br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6" name="Picture 4" descr="C:\Users\matheus.leite\.android\Desktop\cap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-99392"/>
            <a:ext cx="10116616" cy="7151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-18256" y="1476793"/>
            <a:ext cx="883375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DIAGNÓSTICO </a:t>
            </a:r>
            <a:r>
              <a:rPr lang="pt-BR" sz="4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DA ESTRUTURA DAS </a:t>
            </a:r>
            <a:r>
              <a:rPr lang="pt-BR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COORDENADORIAS DA INFÂNCIA E </a:t>
            </a:r>
            <a:r>
              <a:rPr lang="pt-BR" sz="4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DA JUVENTUDE</a:t>
            </a:r>
            <a:endParaRPr lang="pt-BR" sz="4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4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323528" y="-171400"/>
            <a:ext cx="8229600" cy="912813"/>
          </a:xfrm>
        </p:spPr>
        <p:txBody>
          <a:bodyPr>
            <a:noAutofit/>
          </a:bodyPr>
          <a:lstStyle/>
          <a:p>
            <a:r>
              <a:rPr lang="pt-BR" sz="3000" dirty="0"/>
              <a:t/>
            </a:r>
            <a:br>
              <a:rPr lang="pt-BR" sz="3000" dirty="0"/>
            </a:br>
            <a:r>
              <a:rPr lang="pt-BR" sz="3000" b="1" dirty="0"/>
              <a:t>Composição </a:t>
            </a:r>
            <a:r>
              <a:rPr lang="pt-BR" sz="3000" b="1" dirty="0" smtClean="0"/>
              <a:t>das equipes das Coordenadorias</a:t>
            </a:r>
            <a:endParaRPr lang="pt-BR" sz="3000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07504" y="1628800"/>
            <a:ext cx="8939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Número de profissionais nas equipes das coordenadorias</a:t>
            </a:r>
            <a:endParaRPr lang="pt-BR" b="1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BR" sz="20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9" name="Agrupar 18"/>
          <p:cNvGrpSpPr/>
          <p:nvPr/>
        </p:nvGrpSpPr>
        <p:grpSpPr>
          <a:xfrm>
            <a:off x="350528" y="2132856"/>
            <a:ext cx="8453287" cy="3816424"/>
            <a:chOff x="593553" y="2016704"/>
            <a:chExt cx="8453287" cy="3816424"/>
          </a:xfrm>
        </p:grpSpPr>
        <p:pic>
          <p:nvPicPr>
            <p:cNvPr id="11" name="Imagem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3553" y="2016704"/>
              <a:ext cx="8453287" cy="3816424"/>
            </a:xfrm>
            <a:prstGeom prst="rect">
              <a:avLst/>
            </a:prstGeom>
          </p:spPr>
        </p:pic>
        <p:cxnSp>
          <p:nvCxnSpPr>
            <p:cNvPr id="13" name="Conector reto 12"/>
            <p:cNvCxnSpPr/>
            <p:nvPr/>
          </p:nvCxnSpPr>
          <p:spPr>
            <a:xfrm flipV="1">
              <a:off x="3531476" y="2884466"/>
              <a:ext cx="5514586" cy="5878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flipV="1">
              <a:off x="3521910" y="4437112"/>
              <a:ext cx="5514586" cy="5878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flipV="1">
              <a:off x="3521910" y="5472381"/>
              <a:ext cx="5514586" cy="5878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 flipV="1">
              <a:off x="3521910" y="2359142"/>
              <a:ext cx="5514586" cy="5878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3350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467543" y="116632"/>
            <a:ext cx="8229600" cy="324574"/>
          </a:xfrm>
        </p:spPr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Área de </a:t>
            </a:r>
            <a:r>
              <a:rPr lang="pt-BR" b="1" dirty="0" smtClean="0"/>
              <a:t>formação</a:t>
            </a:r>
            <a:endParaRPr lang="pt-BR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3" y="5023085"/>
            <a:ext cx="8424937" cy="170816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100" dirty="0" smtClean="0">
                <a:latin typeface="Century Gothic" panose="020B0502020202020204" pitchFamily="34" charset="0"/>
              </a:rPr>
              <a:t>Dos 27 tribunais, 19 (70%) possuem pelo menos um psicólogo ou assistente social lotados nas coordenadorias.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100" dirty="0"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100" dirty="0" smtClean="0">
                <a:latin typeface="Century Gothic" panose="020B0502020202020204" pitchFamily="34" charset="0"/>
              </a:rPr>
              <a:t>Profissionais do direito estão presentes em 17 dos 27 (63%) tribunais. </a:t>
            </a:r>
            <a:endParaRPr lang="pt-BR" sz="2100" dirty="0">
              <a:latin typeface="Century Gothic" panose="020B0502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8934" y="1340767"/>
            <a:ext cx="6145394" cy="3682327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-94728" y="1092891"/>
            <a:ext cx="9217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Número de servidores segundo a área de formação</a:t>
            </a:r>
            <a:endParaRPr lang="pt-BR" b="1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BR" sz="20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6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395536" y="1628800"/>
            <a:ext cx="8496944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Estrutura das Coordenadorias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pt-BR" sz="3200" b="1" i="0" u="none" strike="noStrike" dirty="0">
              <a:solidFill>
                <a:schemeClr val="tx2"/>
              </a:solidFill>
              <a:effectLst/>
              <a:latin typeface="Century Gothic" panose="020B0502020202020204" pitchFamily="34" charset="0"/>
            </a:endParaRP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32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Estrutura das Varas de Infância e Juventude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pt-BR" sz="3200" b="1" i="0" u="none" strike="noStrike" dirty="0"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Funcionamento das Coordenadorias</a:t>
            </a:r>
            <a:endParaRPr lang="pt-BR" sz="3200" b="1" i="0" u="none" strike="noStrike" dirty="0"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64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40598"/>
          </a:xfrm>
        </p:spPr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 smtClean="0"/>
              <a:t>Varas de Infância e Juventude</a:t>
            </a:r>
            <a:endParaRPr lang="pt-BR" b="1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05" t="20991" r="40077" b="10443"/>
          <a:stretch/>
        </p:blipFill>
        <p:spPr>
          <a:xfrm>
            <a:off x="4888840" y="2564904"/>
            <a:ext cx="4046017" cy="3802281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179512" y="1340768"/>
            <a:ext cx="4536504" cy="517064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200" b="1" dirty="0" smtClean="0">
                <a:latin typeface="Century Gothic" panose="020B0502020202020204" pitchFamily="34" charset="0"/>
              </a:rPr>
              <a:t>183</a:t>
            </a:r>
            <a:r>
              <a:rPr lang="pt-BR" sz="2200" dirty="0" smtClean="0">
                <a:latin typeface="Century Gothic" panose="020B0502020202020204" pitchFamily="34" charset="0"/>
              </a:rPr>
              <a:t> Varas Exclusivas.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200" dirty="0"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200" b="1" dirty="0" smtClean="0">
                <a:latin typeface="Century Gothic" panose="020B0502020202020204" pitchFamily="34" charset="0"/>
              </a:rPr>
              <a:t>68</a:t>
            </a:r>
            <a:r>
              <a:rPr lang="pt-BR" sz="2200" dirty="0" smtClean="0">
                <a:latin typeface="Century Gothic" panose="020B0502020202020204" pitchFamily="34" charset="0"/>
              </a:rPr>
              <a:t> Varas Infância e Juventude que acumulam com Idoso e/ou Família.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200" dirty="0"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200" b="1" dirty="0" smtClean="0">
                <a:latin typeface="Century Gothic" panose="020B0502020202020204" pitchFamily="34" charset="0"/>
              </a:rPr>
              <a:t>3.366</a:t>
            </a:r>
            <a:r>
              <a:rPr lang="pt-BR" sz="2200" dirty="0" smtClean="0">
                <a:latin typeface="Century Gothic" panose="020B0502020202020204" pitchFamily="34" charset="0"/>
              </a:rPr>
              <a:t> Varas acumulam competência (1.870 - 56% de juízo único).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200" dirty="0" smtClean="0"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200" dirty="0" smtClean="0">
                <a:latin typeface="Century Gothic" panose="020B0502020202020204" pitchFamily="34" charset="0"/>
              </a:rPr>
              <a:t>Divergência entre sistemas (JN 183 x MP 143) e ausência de </a:t>
            </a:r>
            <a:r>
              <a:rPr lang="pt-BR" sz="2200" dirty="0" err="1" smtClean="0">
                <a:latin typeface="Century Gothic" panose="020B0502020202020204" pitchFamily="34" charset="0"/>
              </a:rPr>
              <a:t>georeferenciamento</a:t>
            </a:r>
            <a:r>
              <a:rPr lang="pt-BR" sz="2200" dirty="0" smtClean="0">
                <a:latin typeface="Century Gothic" panose="020B0502020202020204" pitchFamily="34" charset="0"/>
              </a:rPr>
              <a:t> adequado.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2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12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40598"/>
          </a:xfrm>
        </p:spPr>
        <p:txBody>
          <a:bodyPr>
            <a:normAutofit fontScale="90000"/>
          </a:bodyPr>
          <a:lstStyle/>
          <a:p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/>
              <a:t>Consulta aos Painéis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79512" y="1124745"/>
            <a:ext cx="8856984" cy="375487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400" dirty="0" smtClean="0">
                <a:latin typeface="Century Gothic" panose="020B0502020202020204" pitchFamily="34" charset="0"/>
              </a:rPr>
              <a:t>Dados por vara, com endereço, telefone, número de processos (novos, julgados, baixados, pendentes), </a:t>
            </a:r>
            <a:r>
              <a:rPr lang="pt-BR" sz="2400" dirty="0" err="1" smtClean="0">
                <a:latin typeface="Century Gothic" panose="020B0502020202020204" pitchFamily="34" charset="0"/>
              </a:rPr>
              <a:t>georeferenciamento</a:t>
            </a:r>
            <a:r>
              <a:rPr lang="pt-BR" sz="2400" dirty="0" smtClean="0">
                <a:latin typeface="Century Gothic" panose="020B0502020202020204" pitchFamily="34" charset="0"/>
              </a:rPr>
              <a:t>, magistrados.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pt-BR" sz="2400" dirty="0">
              <a:latin typeface="Century Gothic" panose="020B0502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400" dirty="0" smtClean="0">
                <a:latin typeface="Century Gothic" panose="020B0502020202020204" pitchFamily="34" charset="0"/>
              </a:rPr>
              <a:t>Acesso: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b="1" dirty="0" smtClean="0">
                <a:latin typeface="Century Gothic" panose="020B0502020202020204" pitchFamily="34" charset="0"/>
                <a:hlinkClick r:id="rId2"/>
              </a:rPr>
              <a:t>https://paineis.cnj.jus.br</a:t>
            </a:r>
            <a:r>
              <a:rPr lang="pt-BR" sz="2400" b="1" dirty="0" smtClean="0">
                <a:latin typeface="Century Gothic" panose="020B0502020202020204" pitchFamily="34" charset="0"/>
              </a:rPr>
              <a:t> </a:t>
            </a:r>
            <a:r>
              <a:rPr lang="pt-BR" sz="2000" b="1" dirty="0" smtClean="0">
                <a:latin typeface="Century Gothic" panose="020B0502020202020204" pitchFamily="34" charset="0"/>
              </a:rPr>
              <a:t>OU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b="1" dirty="0">
                <a:latin typeface="Century Gothic" panose="020B0502020202020204" pitchFamily="34" charset="0"/>
                <a:hlinkClick r:id="rId2"/>
              </a:rPr>
              <a:t>https:// </a:t>
            </a:r>
            <a:r>
              <a:rPr lang="pt-BR" sz="2400" b="1" dirty="0" smtClean="0">
                <a:latin typeface="Century Gothic" panose="020B0502020202020204" pitchFamily="34" charset="0"/>
                <a:hlinkClick r:id="rId3"/>
              </a:rPr>
              <a:t>www.cnj.jus.br/pesquisas-judiciarias</a:t>
            </a:r>
            <a:r>
              <a:rPr lang="pt-BR" sz="2400" b="1" dirty="0" smtClean="0">
                <a:latin typeface="Century Gothic" panose="020B0502020202020204" pitchFamily="34" charset="0"/>
              </a:rPr>
              <a:t> 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pt-BR" sz="2000" b="1" dirty="0">
              <a:latin typeface="Century Gothic" panose="020B0502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pt-BR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73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457199" y="188640"/>
            <a:ext cx="8229600" cy="252566"/>
          </a:xfrm>
        </p:spPr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Estrutura das </a:t>
            </a:r>
            <a:r>
              <a:rPr lang="pt-BR" b="1" dirty="0" smtClean="0"/>
              <a:t>Unidades Judiciárias  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79512" y="1124744"/>
            <a:ext cx="8784976" cy="415498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200" dirty="0" smtClean="0">
                <a:latin typeface="Century Gothic" panose="020B0502020202020204" pitchFamily="34" charset="0"/>
              </a:rPr>
              <a:t>Apenas 3 Tribunais (11%) possuem </a:t>
            </a:r>
            <a:r>
              <a:rPr lang="pt-BR" sz="2200" b="1" dirty="0" smtClean="0">
                <a:latin typeface="Century Gothic" panose="020B0502020202020204" pitchFamily="34" charset="0"/>
              </a:rPr>
              <a:t>câmaras ou turmas especializadas </a:t>
            </a:r>
            <a:r>
              <a:rPr lang="pt-BR" sz="2200" dirty="0" smtClean="0">
                <a:latin typeface="Century Gothic" panose="020B0502020202020204" pitchFamily="34" charset="0"/>
              </a:rPr>
              <a:t>em infância e Juventude: TJ-PR, TJ-RS e TJ-SP.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200" dirty="0"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200" dirty="0" smtClean="0">
                <a:latin typeface="Century Gothic" panose="020B0502020202020204" pitchFamily="34" charset="0"/>
              </a:rPr>
              <a:t>Em 4 Tribunais (15%) os juízes não possuem acesso ao </a:t>
            </a:r>
            <a:r>
              <a:rPr lang="pt-BR" sz="2200" b="1" dirty="0" smtClean="0">
                <a:latin typeface="Century Gothic" panose="020B0502020202020204" pitchFamily="34" charset="0"/>
              </a:rPr>
              <a:t>inteiro teor dos acórdãos</a:t>
            </a:r>
            <a:r>
              <a:rPr lang="pt-BR" sz="2200" dirty="0" smtClean="0">
                <a:latin typeface="Century Gothic" panose="020B0502020202020204" pitchFamily="34" charset="0"/>
              </a:rPr>
              <a:t>: TJ-AM, TJ-PI, TJ-ES, TJ-RJ.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200" dirty="0"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200" b="1" dirty="0" smtClean="0">
                <a:latin typeface="Century Gothic" panose="020B0502020202020204" pitchFamily="34" charset="0"/>
              </a:rPr>
              <a:t>Desempenho das varas exclusivas</a:t>
            </a:r>
            <a:r>
              <a:rPr lang="pt-BR" sz="2200" dirty="0" smtClean="0">
                <a:latin typeface="Century Gothic" panose="020B0502020202020204" pitchFamily="34" charset="0"/>
              </a:rPr>
              <a:t>: </a:t>
            </a:r>
          </a:p>
          <a:p>
            <a:r>
              <a:rPr lang="pt-BR" sz="2200" dirty="0">
                <a:latin typeface="Century Gothic" panose="020B0502020202020204" pitchFamily="34" charset="0"/>
              </a:rPr>
              <a:t>	</a:t>
            </a:r>
            <a:r>
              <a:rPr lang="pt-BR" sz="2200" dirty="0" smtClean="0">
                <a:latin typeface="Century Gothic" panose="020B0502020202020204" pitchFamily="34" charset="0"/>
              </a:rPr>
              <a:t>Taxa de congestionamento: </a:t>
            </a:r>
            <a:r>
              <a:rPr lang="pt-BR" sz="2200" b="1" dirty="0" smtClean="0">
                <a:latin typeface="Century Gothic" panose="020B0502020202020204" pitchFamily="34" charset="0"/>
              </a:rPr>
              <a:t>46</a:t>
            </a:r>
            <a:r>
              <a:rPr lang="pt-BR" sz="2200" b="1" dirty="0">
                <a:latin typeface="Century Gothic" panose="020B0502020202020204" pitchFamily="34" charset="0"/>
              </a:rPr>
              <a:t>%</a:t>
            </a:r>
            <a:r>
              <a:rPr lang="pt-BR" sz="2200" dirty="0">
                <a:latin typeface="Century Gothic" panose="020B0502020202020204" pitchFamily="34" charset="0"/>
              </a:rPr>
              <a:t> </a:t>
            </a:r>
            <a:r>
              <a:rPr lang="pt-BR" sz="2200" dirty="0" smtClean="0">
                <a:latin typeface="Century Gothic" panose="020B0502020202020204" pitchFamily="34" charset="0"/>
              </a:rPr>
              <a:t>(PJ: 71,2%) </a:t>
            </a:r>
          </a:p>
          <a:p>
            <a:r>
              <a:rPr lang="pt-BR" sz="2200" dirty="0">
                <a:latin typeface="Century Gothic" panose="020B0502020202020204" pitchFamily="34" charset="0"/>
              </a:rPr>
              <a:t>	</a:t>
            </a:r>
            <a:r>
              <a:rPr lang="pt-BR" sz="2200" dirty="0" smtClean="0">
                <a:latin typeface="Century Gothic" panose="020B0502020202020204" pitchFamily="34" charset="0"/>
              </a:rPr>
              <a:t>Índice de Atendimento à Demanda: </a:t>
            </a:r>
            <a:r>
              <a:rPr lang="pt-BR" sz="2200" b="1" dirty="0" smtClean="0">
                <a:latin typeface="Century Gothic" panose="020B0502020202020204" pitchFamily="34" charset="0"/>
              </a:rPr>
              <a:t>145,2%</a:t>
            </a:r>
            <a:r>
              <a:rPr lang="pt-BR" sz="2200" dirty="0" smtClean="0">
                <a:latin typeface="Century Gothic" panose="020B0502020202020204" pitchFamily="34" charset="0"/>
              </a:rPr>
              <a:t> (PJ:113,7%)</a:t>
            </a:r>
          </a:p>
          <a:p>
            <a:pPr lvl="2"/>
            <a:r>
              <a:rPr lang="pt-BR" sz="2200" dirty="0" smtClean="0">
                <a:latin typeface="Century Gothic" panose="020B0502020202020204" pitchFamily="34" charset="0"/>
              </a:rPr>
              <a:t>Processos em tramitação nas varas exclusivas: </a:t>
            </a:r>
            <a:r>
              <a:rPr lang="pt-BR" sz="2200" b="1" dirty="0" smtClean="0">
                <a:latin typeface="Century Gothic" panose="020B0502020202020204" pitchFamily="34" charset="0"/>
              </a:rPr>
              <a:t>170 mil.</a:t>
            </a:r>
          </a:p>
          <a:p>
            <a:endParaRPr lang="pt-BR" sz="2200" dirty="0"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2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57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324574"/>
          </a:xfrm>
        </p:spPr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 smtClean="0"/>
              <a:t>Equipes Multidisciplinares</a:t>
            </a:r>
            <a:endParaRPr lang="pt-BR" b="1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201" y="1988840"/>
            <a:ext cx="7088286" cy="4536504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-26168" y="1268760"/>
            <a:ext cx="92170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Forma de Atendimento das equipes multidisciplinares nas varas Exclusivas e Cumulativas</a:t>
            </a:r>
            <a:endParaRPr lang="pt-BR" b="1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BR" sz="20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03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395536" y="1628800"/>
            <a:ext cx="8496944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Estrutura das Coordenadorias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pt-BR" sz="3200" b="1" i="0" u="none" strike="noStrike" dirty="0"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Estrutura das Varas de Infância e Juventude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pt-BR" sz="3200" b="1" i="0" u="none" strike="noStrike" dirty="0"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32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Funcionamento das Coordenadorias</a:t>
            </a:r>
            <a:endParaRPr lang="pt-BR" sz="3200" b="1" i="0" u="none" strike="noStrike" dirty="0">
              <a:solidFill>
                <a:schemeClr val="tx2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92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912813"/>
          </a:xfrm>
        </p:spPr>
        <p:txBody>
          <a:bodyPr>
            <a:normAutofit/>
          </a:bodyPr>
          <a:lstStyle/>
          <a:p>
            <a:r>
              <a:rPr lang="pt-BR" b="1" dirty="0" smtClean="0"/>
              <a:t>Ações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79512" y="1124744"/>
            <a:ext cx="8784976" cy="38164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200" dirty="0" smtClean="0">
                <a:latin typeface="Century Gothic" panose="020B0502020202020204" pitchFamily="34" charset="0"/>
              </a:rPr>
              <a:t>Apenas 1 Tribunal informou não </a:t>
            </a:r>
            <a:r>
              <a:rPr lang="pt-BR" sz="2200" b="1" dirty="0" smtClean="0">
                <a:latin typeface="Century Gothic" panose="020B0502020202020204" pitchFamily="34" charset="0"/>
              </a:rPr>
              <a:t>promover ações de capacitação</a:t>
            </a:r>
            <a:r>
              <a:rPr lang="pt-BR" sz="2200" dirty="0" smtClean="0">
                <a:latin typeface="Century Gothic" panose="020B0502020202020204" pitchFamily="34" charset="0"/>
              </a:rPr>
              <a:t>: TJ-RR.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200" dirty="0"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200" dirty="0" smtClean="0">
                <a:latin typeface="Century Gothic" panose="020B0502020202020204" pitchFamily="34" charset="0"/>
              </a:rPr>
              <a:t>18 Tribunais (67%) dispõem de </a:t>
            </a:r>
            <a:r>
              <a:rPr lang="pt-BR" sz="2200" b="1" dirty="0" smtClean="0">
                <a:latin typeface="Century Gothic" panose="020B0502020202020204" pitchFamily="34" charset="0"/>
              </a:rPr>
              <a:t>estatísticas sobre suas ações</a:t>
            </a:r>
            <a:r>
              <a:rPr lang="pt-BR" sz="2200" dirty="0" smtClean="0">
                <a:latin typeface="Century Gothic" panose="020B0502020202020204" pitchFamily="34" charset="0"/>
              </a:rPr>
              <a:t>, mas apenas 7 (26%) publicam. Ou seja, 9 tribunais sequer computam os dados das ações realizadas.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200" dirty="0"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200" dirty="0" smtClean="0">
                <a:latin typeface="Century Gothic" panose="020B0502020202020204" pitchFamily="34" charset="0"/>
              </a:rPr>
              <a:t>Em 5 tribunais as coordenadorias não possuem página na internet para </a:t>
            </a:r>
            <a:r>
              <a:rPr lang="pt-BR" sz="2200" b="1" dirty="0" smtClean="0">
                <a:latin typeface="Century Gothic" panose="020B0502020202020204" pitchFamily="34" charset="0"/>
              </a:rPr>
              <a:t>divulgar</a:t>
            </a:r>
            <a:r>
              <a:rPr lang="pt-BR" sz="2200" dirty="0" smtClean="0">
                <a:latin typeface="Century Gothic" panose="020B0502020202020204" pitchFamily="34" charset="0"/>
              </a:rPr>
              <a:t> </a:t>
            </a:r>
            <a:r>
              <a:rPr lang="pt-BR" sz="2200" b="1" dirty="0" smtClean="0">
                <a:latin typeface="Century Gothic" panose="020B0502020202020204" pitchFamily="34" charset="0"/>
              </a:rPr>
              <a:t>os serviços aos cidadãos: </a:t>
            </a:r>
          </a:p>
          <a:p>
            <a:r>
              <a:rPr lang="pt-BR" sz="2200" b="1" dirty="0" smtClean="0">
                <a:latin typeface="Century Gothic" panose="020B0502020202020204" pitchFamily="34" charset="0"/>
              </a:rPr>
              <a:t>    </a:t>
            </a:r>
            <a:r>
              <a:rPr lang="pt-BR" sz="2200" dirty="0" smtClean="0">
                <a:latin typeface="Century Gothic" panose="020B0502020202020204" pitchFamily="34" charset="0"/>
              </a:rPr>
              <a:t>TJ-AC, TJ-RO, TJ-RN, TJ-AP e TJ-MG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2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71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94" y="1839808"/>
            <a:ext cx="8610211" cy="302433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1002515" y="1158878"/>
            <a:ext cx="6598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Unidades responsáveis pela organização dos cursos na área de infância e juventude </a:t>
            </a:r>
            <a:endParaRPr lang="pt-BR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66344" y="5301208"/>
            <a:ext cx="8784976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200" dirty="0" smtClean="0">
                <a:latin typeface="Century Gothic" panose="020B0502020202020204" pitchFamily="34" charset="0"/>
              </a:rPr>
              <a:t>Escolas Judiciais e Coordenadorias são as principais unidades responsáveis pela organização dos cursos.</a:t>
            </a:r>
            <a:endParaRPr lang="pt-BR" sz="2200" b="1" dirty="0">
              <a:latin typeface="Century Gothic" panose="020B050202020202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266894" y="1"/>
            <a:ext cx="8553578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pt-BR" b="1" dirty="0" smtClean="0"/>
              <a:t>Capacitação 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10592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-243408"/>
            <a:ext cx="8964488" cy="1152128"/>
          </a:xfrm>
        </p:spPr>
        <p:txBody>
          <a:bodyPr>
            <a:noAutofit/>
          </a:bodyPr>
          <a:lstStyle/>
          <a:p>
            <a:r>
              <a:rPr lang="pt-BR" sz="3000" b="1" dirty="0"/>
              <a:t/>
            </a:r>
            <a:br>
              <a:rPr lang="pt-BR" sz="3000" b="1" dirty="0"/>
            </a:br>
            <a:r>
              <a:rPr lang="pt-BR" sz="3000" b="1" dirty="0" smtClean="0"/>
              <a:t>Diagnóstico da estrutura das Coordenadorias </a:t>
            </a:r>
            <a:r>
              <a:rPr lang="pt-BR" sz="3000" b="1" dirty="0"/>
              <a:t>da Infância e </a:t>
            </a:r>
            <a:r>
              <a:rPr lang="pt-BR" sz="3000" b="1" dirty="0" smtClean="0"/>
              <a:t>da Juventude </a:t>
            </a:r>
            <a:endParaRPr lang="pt-BR" sz="30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457200" y="1340768"/>
            <a:ext cx="80752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pt-BR" sz="2400" dirty="0" smtClean="0">
                <a:latin typeface="Century Gothic" panose="020B0502020202020204" pitchFamily="34" charset="0"/>
              </a:rPr>
              <a:t>Pesquisa encomendada pelo FONINJ – Fórum Nacional da Infância e da Juventude.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pt-BR" sz="2400" dirty="0"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t-BR" sz="2400" dirty="0" smtClean="0">
                <a:latin typeface="Century Gothic" panose="020B0502020202020204" pitchFamily="34" charset="0"/>
              </a:rPr>
              <a:t>Abordou três aspectos: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400" dirty="0" smtClean="0">
                <a:latin typeface="Century Gothic" panose="020B0502020202020204" pitchFamily="34" charset="0"/>
              </a:rPr>
              <a:t>Estrutura das coordenadorias;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400" dirty="0" smtClean="0">
                <a:latin typeface="Century Gothic" panose="020B0502020202020204" pitchFamily="34" charset="0"/>
              </a:rPr>
              <a:t>Estrutura das unidades judiciárias;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400" dirty="0" smtClean="0">
                <a:latin typeface="Century Gothic" panose="020B0502020202020204" pitchFamily="34" charset="0"/>
              </a:rPr>
              <a:t>Capacitação.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pt-BR" sz="2400" dirty="0"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t-BR" sz="2400" dirty="0" smtClean="0">
                <a:latin typeface="Century Gothic" panose="020B0502020202020204" pitchFamily="34" charset="0"/>
              </a:rPr>
              <a:t>Participação dos 27 tribunais de justiça.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pt-BR" sz="2400" dirty="0"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t-BR" sz="2400" dirty="0" smtClean="0">
                <a:latin typeface="Century Gothic" panose="020B0502020202020204" pitchFamily="34" charset="0"/>
              </a:rPr>
              <a:t>Período: junho a julho de 2019.</a:t>
            </a:r>
          </a:p>
        </p:txBody>
      </p:sp>
    </p:spTree>
    <p:extLst>
      <p:ext uri="{BB962C8B-B14F-4D97-AF65-F5344CB8AC3E}">
        <p14:creationId xmlns:p14="http://schemas.microsoft.com/office/powerpoint/2010/main" val="257431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66894" y="1052736"/>
            <a:ext cx="8784976" cy="541686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pt-BR" sz="2200" b="1" dirty="0">
                <a:latin typeface="Century Gothic" panose="020B0502020202020204" pitchFamily="34" charset="0"/>
              </a:rPr>
              <a:t>Data do último curso ofertado na área de infância e </a:t>
            </a:r>
            <a:r>
              <a:rPr lang="pt-BR" sz="2200" b="1" dirty="0" smtClean="0">
                <a:latin typeface="Century Gothic" panose="020B0502020202020204" pitchFamily="34" charset="0"/>
              </a:rPr>
              <a:t>juventude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200" b="1" dirty="0" smtClean="0">
                <a:latin typeface="Century Gothic" panose="020B0502020202020204" pitchFamily="34" charset="0"/>
              </a:rPr>
              <a:t> </a:t>
            </a:r>
            <a:r>
              <a:rPr lang="pt-BR" sz="2200" dirty="0" smtClean="0">
                <a:latin typeface="Century Gothic" panose="020B0502020202020204" pitchFamily="34" charset="0"/>
              </a:rPr>
              <a:t>Em 6 tribunais o último curso ofertado aos Magistrados supera 1 ano.</a:t>
            </a:r>
            <a:endParaRPr lang="pt-BR" sz="2200" dirty="0">
              <a:latin typeface="Century Gothic" panose="020B0502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200" dirty="0" smtClean="0">
                <a:latin typeface="Century Gothic" panose="020B0502020202020204" pitchFamily="34" charset="0"/>
              </a:rPr>
              <a:t>Em 4 tribunais o último curso ofertado aos Servidores supera 1 ano. 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200" dirty="0" smtClean="0">
                <a:latin typeface="Century Gothic" panose="020B0502020202020204" pitchFamily="34" charset="0"/>
              </a:rPr>
              <a:t>Na maioria dos tribunais os cursos ofertados os servidores ou </a:t>
            </a:r>
            <a:r>
              <a:rPr lang="pt-BR" sz="2200" dirty="0">
                <a:latin typeface="Century Gothic" panose="020B0502020202020204" pitchFamily="34" charset="0"/>
              </a:rPr>
              <a:t>são mais recentes </a:t>
            </a:r>
            <a:r>
              <a:rPr lang="pt-BR" sz="2200" dirty="0" smtClean="0">
                <a:latin typeface="Century Gothic" panose="020B0502020202020204" pitchFamily="34" charset="0"/>
              </a:rPr>
              <a:t>ou ocorreram no mesmo período que os ofertados aos magistrados. </a:t>
            </a:r>
            <a:endParaRPr lang="pt-BR" sz="2200" dirty="0">
              <a:latin typeface="Century Gothic" panose="020B0502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200" dirty="0" smtClean="0">
                <a:latin typeface="Century Gothic" panose="020B0502020202020204" pitchFamily="34" charset="0"/>
              </a:rPr>
              <a:t>Mais antigo: TJ-AC, </a:t>
            </a:r>
            <a:r>
              <a:rPr lang="pt-BR" sz="2200" u="sng" dirty="0" smtClean="0">
                <a:latin typeface="Century Gothic" panose="020B0502020202020204" pitchFamily="34" charset="0"/>
              </a:rPr>
              <a:t>3 anos e 2 meses</a:t>
            </a:r>
            <a:r>
              <a:rPr lang="pt-BR" sz="2200" dirty="0" smtClean="0">
                <a:latin typeface="Century Gothic" panose="020B0502020202020204" pitchFamily="34" charset="0"/>
              </a:rPr>
              <a:t> para magistrados e servidores. </a:t>
            </a:r>
            <a:endParaRPr lang="pt-BR" sz="2200" dirty="0">
              <a:latin typeface="Century Gothic" panose="020B0502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200" dirty="0" smtClean="0">
                <a:latin typeface="Century Gothic" panose="020B0502020202020204" pitchFamily="34" charset="0"/>
              </a:rPr>
              <a:t>Em 11 tribunais houve oferta de capacitação aos magistrados há </a:t>
            </a:r>
            <a:r>
              <a:rPr lang="pt-BR" sz="2200" u="sng" dirty="0" smtClean="0">
                <a:latin typeface="Century Gothic" panose="020B0502020202020204" pitchFamily="34" charset="0"/>
              </a:rPr>
              <a:t>menos</a:t>
            </a:r>
            <a:r>
              <a:rPr lang="pt-BR" sz="2200" dirty="0" smtClean="0">
                <a:latin typeface="Century Gothic" panose="020B0502020202020204" pitchFamily="34" charset="0"/>
              </a:rPr>
              <a:t> de 6 meses. 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200" dirty="0" smtClean="0">
                <a:latin typeface="Century Gothic" panose="020B0502020202020204" pitchFamily="34" charset="0"/>
              </a:rPr>
              <a:t>Total de </a:t>
            </a:r>
            <a:r>
              <a:rPr lang="pt-BR" sz="2200" b="1" dirty="0" smtClean="0">
                <a:latin typeface="Century Gothic" panose="020B0502020202020204" pitchFamily="34" charset="0"/>
              </a:rPr>
              <a:t>1.479 </a:t>
            </a:r>
            <a:r>
              <a:rPr lang="pt-BR" sz="2200" dirty="0">
                <a:latin typeface="Century Gothic" panose="020B0502020202020204" pitchFamily="34" charset="0"/>
              </a:rPr>
              <a:t>servidores e </a:t>
            </a:r>
            <a:r>
              <a:rPr lang="pt-BR" sz="2200" b="1" dirty="0">
                <a:latin typeface="Century Gothic" panose="020B0502020202020204" pitchFamily="34" charset="0"/>
              </a:rPr>
              <a:t>504</a:t>
            </a:r>
            <a:r>
              <a:rPr lang="pt-BR" sz="2200" dirty="0">
                <a:latin typeface="Century Gothic" panose="020B0502020202020204" pitchFamily="34" charset="0"/>
              </a:rPr>
              <a:t> magistrados 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266894" y="1"/>
            <a:ext cx="8553578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pt-BR" b="1" dirty="0" smtClean="0"/>
              <a:t>Capacitação 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46613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457200" y="67915"/>
            <a:ext cx="8229600" cy="912813"/>
          </a:xfrm>
        </p:spPr>
        <p:txBody>
          <a:bodyPr>
            <a:noAutofit/>
          </a:bodyPr>
          <a:lstStyle/>
          <a:p>
            <a:r>
              <a:rPr lang="pt-BR" sz="3200" b="1" dirty="0" smtClean="0"/>
              <a:t>Funcionamento</a:t>
            </a:r>
            <a:endParaRPr lang="pt-BR" sz="3200" b="1" dirty="0"/>
          </a:p>
        </p:txBody>
      </p:sp>
      <p:sp>
        <p:nvSpPr>
          <p:cNvPr id="4" name="Retângulo 3"/>
          <p:cNvSpPr/>
          <p:nvPr/>
        </p:nvSpPr>
        <p:spPr>
          <a:xfrm>
            <a:off x="971600" y="1340768"/>
            <a:ext cx="6598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Visitação às Varas de Infância e Juventude pelas Coordenadorias</a:t>
            </a:r>
            <a:endParaRPr lang="pt-BR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/>
          <a:srcRect b="12737"/>
          <a:stretch/>
        </p:blipFill>
        <p:spPr>
          <a:xfrm>
            <a:off x="1691680" y="2016124"/>
            <a:ext cx="6624736" cy="425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4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04864"/>
            <a:ext cx="8836230" cy="302433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1403648" y="1412776"/>
            <a:ext cx="70567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Órgãos externos ao Poder Judiciário com os quais as coordenadorias mantêm interlocução mais constante 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57200" y="67915"/>
            <a:ext cx="8229600" cy="9128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pt-BR" sz="3200" b="1" smtClean="0"/>
              <a:t>Funcionamento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376416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6" name="Picture 4" descr="C:\Users\matheus.leite\.android\Desktop\cap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-99392"/>
            <a:ext cx="10116616" cy="7151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-491214" y="991374"/>
            <a:ext cx="9659561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Secretaria Especial de Programas, Pesquisas e Gestão Estratégica (SEP)</a:t>
            </a:r>
          </a:p>
          <a:p>
            <a:pPr algn="ctr"/>
            <a:endParaRPr lang="pt-BR" sz="360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4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Departamento de Pesquisas Judiciárias (DPJ)</a:t>
            </a:r>
          </a:p>
          <a:p>
            <a:pPr algn="ctr"/>
            <a:endParaRPr lang="pt-BR" sz="300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3000" b="1" smtClean="0">
                <a:solidFill>
                  <a:srgbClr val="FFFF00"/>
                </a:solidFill>
                <a:latin typeface="Century Gothic" panose="020B0502020202020204" pitchFamily="34" charset="0"/>
              </a:rPr>
              <a:t>www.cnj.jus.br/pesquisas-judiciarias</a:t>
            </a:r>
            <a:endParaRPr lang="pt-BR" sz="3000" b="1" dirty="0" smtClean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73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8321"/>
            <a:ext cx="8229600" cy="624781"/>
          </a:xfrm>
        </p:spPr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 smtClean="0"/>
              <a:t>Sobre o FONINJ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51520" y="1340768"/>
            <a:ext cx="86409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pt-BR" sz="2400" dirty="0" smtClean="0">
                <a:latin typeface="Century Gothic" panose="020B0502020202020204" pitchFamily="34" charset="0"/>
              </a:rPr>
              <a:t>O FONINJ foi criado pela Resolução CNJ </a:t>
            </a:r>
            <a:r>
              <a:rPr lang="pt-BR" sz="2400" dirty="0">
                <a:latin typeface="Century Gothic" panose="020B0502020202020204" pitchFamily="34" charset="0"/>
              </a:rPr>
              <a:t>nº </a:t>
            </a:r>
            <a:r>
              <a:rPr lang="pt-BR" sz="2400" dirty="0" smtClean="0">
                <a:latin typeface="Century Gothic" panose="020B0502020202020204" pitchFamily="34" charset="0"/>
              </a:rPr>
              <a:t>231/2016 e alterado pela Resolução CNJ nº 266/2018.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pt-BR" sz="2400" dirty="0"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t-BR" sz="2400" dirty="0" smtClean="0">
                <a:latin typeface="Century Gothic" panose="020B0502020202020204" pitchFamily="34" charset="0"/>
              </a:rPr>
              <a:t>Composição atualizada pela Portaria CNJ nº 158, de 5 de dezembro de 2018.</a:t>
            </a:r>
            <a:endParaRPr lang="pt-BR" sz="2400" dirty="0"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pt-BR" sz="2400" dirty="0">
              <a:latin typeface="Century Gothic" panose="020B0502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pt-BR" sz="2400" dirty="0"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pt-BR" sz="24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9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8321"/>
            <a:ext cx="8229600" cy="624781"/>
          </a:xfrm>
        </p:spPr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 smtClean="0"/>
              <a:t>Composição do FONINJ</a:t>
            </a:r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323528" y="1196752"/>
            <a:ext cx="8496944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t-BR" dirty="0">
                <a:solidFill>
                  <a:srgbClr val="000000"/>
                </a:solidFill>
                <a:latin typeface="Century Gothic" panose="020B0502020202020204" pitchFamily="34" charset="0"/>
              </a:rPr>
              <a:t>I – </a:t>
            </a:r>
            <a:r>
              <a:rPr lang="pt-BR" b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Conselheiro Luciano Frota</a:t>
            </a:r>
            <a:r>
              <a:rPr lang="pt-BR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, </a:t>
            </a:r>
            <a:r>
              <a:rPr lang="pt-BR" dirty="0">
                <a:solidFill>
                  <a:srgbClr val="000000"/>
                </a:solidFill>
                <a:latin typeface="Century Gothic" panose="020B0502020202020204" pitchFamily="34" charset="0"/>
              </a:rPr>
              <a:t>integrante da Comissão Permanente de Acesso à Justiça e </a:t>
            </a:r>
            <a:r>
              <a:rPr lang="pt-BR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Cidadania;</a:t>
            </a:r>
          </a:p>
          <a:p>
            <a:pPr>
              <a:spcAft>
                <a:spcPts val="600"/>
              </a:spcAft>
            </a:pPr>
            <a:r>
              <a:rPr lang="pt-BR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II </a:t>
            </a:r>
            <a:r>
              <a:rPr lang="pt-BR" dirty="0">
                <a:solidFill>
                  <a:srgbClr val="000000"/>
                </a:solidFill>
                <a:latin typeface="Century Gothic" panose="020B0502020202020204" pitchFamily="34" charset="0"/>
              </a:rPr>
              <a:t>– </a:t>
            </a:r>
            <a:r>
              <a:rPr lang="pt-BR" b="1" dirty="0">
                <a:latin typeface="Century Gothic" panose="020B0502020202020204" pitchFamily="34" charset="0"/>
              </a:rPr>
              <a:t>Richard </a:t>
            </a:r>
            <a:r>
              <a:rPr lang="pt-BR" b="1" dirty="0" err="1">
                <a:latin typeface="Century Gothic" panose="020B0502020202020204" pitchFamily="34" charset="0"/>
              </a:rPr>
              <a:t>Pae</a:t>
            </a:r>
            <a:r>
              <a:rPr lang="pt-BR" b="1" dirty="0">
                <a:latin typeface="Century Gothic" panose="020B0502020202020204" pitchFamily="34" charset="0"/>
              </a:rPr>
              <a:t> </a:t>
            </a:r>
            <a:r>
              <a:rPr lang="pt-BR" b="1" dirty="0" smtClean="0">
                <a:latin typeface="Century Gothic" panose="020B0502020202020204" pitchFamily="34" charset="0"/>
              </a:rPr>
              <a:t>Kim</a:t>
            </a:r>
            <a:r>
              <a:rPr lang="pt-BR" dirty="0" smtClean="0">
                <a:latin typeface="Century Gothic" panose="020B0502020202020204" pitchFamily="34" charset="0"/>
              </a:rPr>
              <a:t>, Secretário Especial e </a:t>
            </a:r>
            <a:r>
              <a:rPr lang="pt-BR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Juiz Auxiliar </a:t>
            </a:r>
            <a:r>
              <a:rPr lang="pt-BR" dirty="0">
                <a:solidFill>
                  <a:srgbClr val="000000"/>
                </a:solidFill>
                <a:latin typeface="Century Gothic" panose="020B0502020202020204" pitchFamily="34" charset="0"/>
              </a:rPr>
              <a:t>da </a:t>
            </a:r>
            <a:r>
              <a:rPr lang="pt-BR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Presidência;</a:t>
            </a:r>
          </a:p>
          <a:p>
            <a:pPr>
              <a:spcAft>
                <a:spcPts val="600"/>
              </a:spcAft>
            </a:pPr>
            <a:r>
              <a:rPr lang="pt-BR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III - </a:t>
            </a:r>
            <a:r>
              <a:rPr lang="pt-BR" b="1" dirty="0">
                <a:latin typeface="Century Gothic" panose="020B0502020202020204" pitchFamily="34" charset="0"/>
              </a:rPr>
              <a:t>Alexandre </a:t>
            </a:r>
            <a:r>
              <a:rPr lang="pt-BR" b="1" dirty="0" err="1" smtClean="0">
                <a:latin typeface="Century Gothic" panose="020B0502020202020204" pitchFamily="34" charset="0"/>
              </a:rPr>
              <a:t>Chini</a:t>
            </a:r>
            <a:r>
              <a:rPr lang="pt-BR" dirty="0" smtClean="0">
                <a:latin typeface="Century Gothic" panose="020B0502020202020204" pitchFamily="34" charset="0"/>
              </a:rPr>
              <a:t>, Juiz auxiliar da </a:t>
            </a:r>
            <a:r>
              <a:rPr lang="pt-BR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Corregedoria </a:t>
            </a:r>
            <a:r>
              <a:rPr lang="pt-BR" dirty="0">
                <a:solidFill>
                  <a:srgbClr val="000000"/>
                </a:solidFill>
                <a:latin typeface="Century Gothic" panose="020B0502020202020204" pitchFamily="34" charset="0"/>
              </a:rPr>
              <a:t>Nacional de Justiça, </a:t>
            </a:r>
            <a:endParaRPr lang="pt-BR" dirty="0" smtClean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pt-BR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IV – </a:t>
            </a:r>
            <a:r>
              <a:rPr lang="pt-BR" b="1" dirty="0">
                <a:latin typeface="Century Gothic" panose="020B0502020202020204" pitchFamily="34" charset="0"/>
              </a:rPr>
              <a:t>Sandra </a:t>
            </a:r>
            <a:r>
              <a:rPr lang="pt-BR" b="1" dirty="0" smtClean="0">
                <a:latin typeface="Century Gothic" panose="020B0502020202020204" pitchFamily="34" charset="0"/>
              </a:rPr>
              <a:t>Torres</a:t>
            </a:r>
            <a:r>
              <a:rPr lang="pt-BR" dirty="0" smtClean="0">
                <a:latin typeface="Century Gothic" panose="020B0502020202020204" pitchFamily="34" charset="0"/>
              </a:rPr>
              <a:t>, Juíza auxiliar  </a:t>
            </a:r>
            <a:r>
              <a:rPr lang="pt-BR" dirty="0">
                <a:latin typeface="Century Gothic" panose="020B0502020202020204" pitchFamily="34" charset="0"/>
              </a:rPr>
              <a:t>da </a:t>
            </a:r>
            <a:r>
              <a:rPr lang="pt-BR" dirty="0">
                <a:solidFill>
                  <a:srgbClr val="000000"/>
                </a:solidFill>
                <a:latin typeface="Century Gothic" panose="020B0502020202020204" pitchFamily="34" charset="0"/>
              </a:rPr>
              <a:t>Corregedoria Nacional de </a:t>
            </a:r>
            <a:r>
              <a:rPr lang="pt-BR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Justiça.</a:t>
            </a:r>
          </a:p>
          <a:p>
            <a:pPr>
              <a:spcAft>
                <a:spcPts val="600"/>
              </a:spcAft>
            </a:pPr>
            <a:r>
              <a:rPr lang="pt-BR" dirty="0" smtClean="0">
                <a:latin typeface="Century Gothic" panose="020B0502020202020204" pitchFamily="34" charset="0"/>
              </a:rPr>
              <a:t>V - </a:t>
            </a:r>
            <a:r>
              <a:rPr lang="pt-BR" b="1" dirty="0" smtClean="0">
                <a:latin typeface="Century Gothic" panose="020B0502020202020204" pitchFamily="34" charset="0"/>
              </a:rPr>
              <a:t>Gabriela </a:t>
            </a:r>
            <a:r>
              <a:rPr lang="pt-BR" b="1" dirty="0" err="1">
                <a:latin typeface="Century Gothic" panose="020B0502020202020204" pitchFamily="34" charset="0"/>
              </a:rPr>
              <a:t>Lenz</a:t>
            </a:r>
            <a:r>
              <a:rPr lang="pt-BR" b="1" dirty="0">
                <a:latin typeface="Century Gothic" panose="020B0502020202020204" pitchFamily="34" charset="0"/>
              </a:rPr>
              <a:t> de </a:t>
            </a:r>
            <a:r>
              <a:rPr lang="pt-BR" b="1" dirty="0" smtClean="0">
                <a:latin typeface="Century Gothic" panose="020B0502020202020204" pitchFamily="34" charset="0"/>
              </a:rPr>
              <a:t>Lacerda</a:t>
            </a:r>
            <a:r>
              <a:rPr lang="pt-BR" dirty="0" smtClean="0">
                <a:latin typeface="Century Gothic" panose="020B0502020202020204" pitchFamily="34" charset="0"/>
              </a:rPr>
              <a:t>, juíza TRT 4ª Região</a:t>
            </a:r>
          </a:p>
          <a:p>
            <a:pPr>
              <a:spcAft>
                <a:spcPts val="600"/>
              </a:spcAft>
            </a:pPr>
            <a:r>
              <a:rPr lang="pt-BR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VI – </a:t>
            </a:r>
            <a:r>
              <a:rPr lang="pt-BR" b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Lívia Peres</a:t>
            </a:r>
            <a:r>
              <a:rPr lang="pt-BR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, Juíza auxiliar da presidência e juíza do TRF 1ª Região</a:t>
            </a:r>
          </a:p>
          <a:p>
            <a:pPr>
              <a:spcAft>
                <a:spcPts val="600"/>
              </a:spcAft>
            </a:pPr>
            <a:r>
              <a:rPr lang="pt-BR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VII – </a:t>
            </a:r>
            <a:r>
              <a:rPr lang="pt-BR" b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Eduardo Rezende Melo</a:t>
            </a:r>
            <a:r>
              <a:rPr lang="pt-BR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, Juiz do TJ-SP</a:t>
            </a:r>
          </a:p>
          <a:p>
            <a:pPr>
              <a:spcAft>
                <a:spcPts val="600"/>
              </a:spcAft>
            </a:pPr>
            <a:r>
              <a:rPr lang="pt-BR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VIII – </a:t>
            </a:r>
            <a:r>
              <a:rPr lang="pt-BR" b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Sérgio Luiz Ribeiro de Souza</a:t>
            </a:r>
            <a:r>
              <a:rPr lang="pt-BR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, Juiz do TJ-RJ e Presidente </a:t>
            </a:r>
            <a:r>
              <a:rPr lang="pt-BR" dirty="0">
                <a:solidFill>
                  <a:srgbClr val="000000"/>
                </a:solidFill>
                <a:latin typeface="Century Gothic" panose="020B0502020202020204" pitchFamily="34" charset="0"/>
              </a:rPr>
              <a:t>do Colégio de Coordenadores da Infância e </a:t>
            </a:r>
            <a:r>
              <a:rPr lang="pt-BR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Juventude;</a:t>
            </a:r>
          </a:p>
          <a:p>
            <a:pPr>
              <a:spcAft>
                <a:spcPts val="600"/>
              </a:spcAft>
            </a:pPr>
            <a:r>
              <a:rPr lang="pt-BR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IX - </a:t>
            </a:r>
            <a:r>
              <a:rPr lang="pt-BR" b="1" dirty="0">
                <a:latin typeface="Century Gothic" panose="020B0502020202020204" pitchFamily="34" charset="0"/>
              </a:rPr>
              <a:t>José Antônio </a:t>
            </a:r>
            <a:r>
              <a:rPr lang="pt-BR" b="1" dirty="0" err="1" smtClean="0">
                <a:latin typeface="Century Gothic" panose="020B0502020202020204" pitchFamily="34" charset="0"/>
              </a:rPr>
              <a:t>Daltoé</a:t>
            </a:r>
            <a:r>
              <a:rPr lang="pt-BR" dirty="0" smtClean="0">
                <a:latin typeface="Century Gothic" panose="020B0502020202020204" pitchFamily="34" charset="0"/>
              </a:rPr>
              <a:t>, desembargador do TJRS e </a:t>
            </a:r>
            <a:r>
              <a:rPr lang="pt-BR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presidente da Associação </a:t>
            </a:r>
            <a:r>
              <a:rPr lang="pt-BR" dirty="0">
                <a:solidFill>
                  <a:srgbClr val="000000"/>
                </a:solidFill>
                <a:latin typeface="Century Gothic" panose="020B0502020202020204" pitchFamily="34" charset="0"/>
              </a:rPr>
              <a:t>Brasileira dos Magistrados da Infância e da Juventude – </a:t>
            </a:r>
            <a:r>
              <a:rPr lang="pt-BR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ABRAMINJ; </a:t>
            </a:r>
            <a:endParaRPr lang="pt-BR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pt-BR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X </a:t>
            </a:r>
            <a:r>
              <a:rPr lang="pt-BR" dirty="0">
                <a:solidFill>
                  <a:srgbClr val="000000"/>
                </a:solidFill>
                <a:latin typeface="Century Gothic" panose="020B0502020202020204" pitchFamily="34" charset="0"/>
              </a:rPr>
              <a:t>– </a:t>
            </a:r>
            <a:r>
              <a:rPr lang="pt-BR" b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J</a:t>
            </a:r>
            <a:r>
              <a:rPr lang="pt-BR" b="1" dirty="0" smtClean="0">
                <a:latin typeface="Century Gothic" panose="020B0502020202020204" pitchFamily="34" charset="0"/>
              </a:rPr>
              <a:t>oão </a:t>
            </a:r>
            <a:r>
              <a:rPr lang="pt-BR" b="1" dirty="0">
                <a:latin typeface="Century Gothic" panose="020B0502020202020204" pitchFamily="34" charset="0"/>
              </a:rPr>
              <a:t>Batista </a:t>
            </a:r>
            <a:r>
              <a:rPr lang="pt-BR" b="1" dirty="0" smtClean="0">
                <a:latin typeface="Century Gothic" panose="020B0502020202020204" pitchFamily="34" charset="0"/>
              </a:rPr>
              <a:t>Saraiva</a:t>
            </a:r>
            <a:r>
              <a:rPr lang="pt-BR" dirty="0">
                <a:latin typeface="Century Gothic" panose="020B0502020202020204" pitchFamily="34" charset="0"/>
              </a:rPr>
              <a:t>,</a:t>
            </a:r>
            <a:r>
              <a:rPr lang="pt-BR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 juiz aposentado do TJRS e diretor-presidente do </a:t>
            </a:r>
            <a:r>
              <a:rPr lang="pt-BR" dirty="0" smtClean="0">
                <a:latin typeface="Century Gothic" panose="020B0502020202020204" pitchFamily="34" charset="0"/>
              </a:rPr>
              <a:t>Instituto </a:t>
            </a:r>
            <a:r>
              <a:rPr lang="pt-BR" dirty="0">
                <a:latin typeface="Century Gothic" panose="020B0502020202020204" pitchFamily="34" charset="0"/>
              </a:rPr>
              <a:t>Brasileiro de Direito da Criança e do Adolescente – IBDCRIA-ABMP</a:t>
            </a:r>
            <a:r>
              <a:rPr lang="pt-BR" dirty="0" smtClean="0">
                <a:latin typeface="Century Gothic" panose="020B0502020202020204" pitchFamily="34" charset="0"/>
              </a:rPr>
              <a:t>.</a:t>
            </a:r>
            <a:endParaRPr lang="pt-BR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26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395536" y="1628800"/>
            <a:ext cx="8496944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320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Estrutura das Coordenadorias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pt-BR" sz="3200" b="1" i="0" u="none" strike="noStrike" dirty="0">
              <a:solidFill>
                <a:schemeClr val="tx2"/>
              </a:solidFill>
              <a:effectLst/>
              <a:latin typeface="Century Gothic" panose="020B0502020202020204" pitchFamily="34" charset="0"/>
            </a:endParaRP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Estrutura das Varas de Infância e Juventude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pt-BR" sz="3200" b="1" i="0" u="none" strike="noStrike" dirty="0"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Funcionamento das Coordenadorias</a:t>
            </a:r>
            <a:endParaRPr lang="pt-BR" sz="3200" b="1" i="0" u="none" strike="noStrike" dirty="0"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79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8321"/>
            <a:ext cx="8229600" cy="624781"/>
          </a:xfrm>
        </p:spPr>
        <p:txBody>
          <a:bodyPr>
            <a:normAutofit fontScale="90000"/>
          </a:bodyPr>
          <a:lstStyle/>
          <a:p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/>
              <a:t>Estrutura das Coordenadorias</a:t>
            </a:r>
            <a:endParaRPr lang="pt-BR" b="1" dirty="0"/>
          </a:p>
        </p:txBody>
      </p:sp>
      <p:sp>
        <p:nvSpPr>
          <p:cNvPr id="2" name="CaixaDeTexto 1"/>
          <p:cNvSpPr txBox="1"/>
          <p:nvPr/>
        </p:nvSpPr>
        <p:spPr>
          <a:xfrm>
            <a:off x="323528" y="1196752"/>
            <a:ext cx="871296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sz="2000" dirty="0" smtClean="0">
                <a:latin typeface="Century Gothic" panose="020B0502020202020204" pitchFamily="34" charset="0"/>
              </a:rPr>
              <a:t>Todos os 27 </a:t>
            </a:r>
            <a:r>
              <a:rPr lang="pt-BR" sz="2000" dirty="0" err="1" smtClean="0">
                <a:latin typeface="Century Gothic" panose="020B0502020202020204" pitchFamily="34" charset="0"/>
              </a:rPr>
              <a:t>TJs</a:t>
            </a:r>
            <a:r>
              <a:rPr lang="pt-BR" sz="2000" dirty="0" smtClean="0">
                <a:latin typeface="Century Gothic" panose="020B0502020202020204" pitchFamily="34" charset="0"/>
              </a:rPr>
              <a:t> possuem coordenadorias implantadas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BR" sz="2000" dirty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sz="2000" dirty="0" smtClean="0">
                <a:latin typeface="Century Gothic" panose="020B0502020202020204" pitchFamily="34" charset="0"/>
              </a:rPr>
              <a:t>O coordenador não possui mandato na metade dos casos  (13 tribunais – 48,1%)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BR" sz="2000" dirty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sz="2000" dirty="0" smtClean="0">
                <a:latin typeface="Century Gothic" panose="020B0502020202020204" pitchFamily="34" charset="0"/>
              </a:rPr>
              <a:t>Quase todas as coordenadorias são compostas por magistrados que acumulam a função jurisdicional (exceto em TJSE e TJMT).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BR" sz="2000" dirty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sz="2000" dirty="0" smtClean="0">
                <a:latin typeface="Century Gothic" panose="020B0502020202020204" pitchFamily="34" charset="0"/>
              </a:rPr>
              <a:t>Em apenas 5 tribunais há destinação orçamentária para a coordenadoria: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BR" sz="2000" dirty="0">
              <a:latin typeface="Century Gothic" panose="020B0502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4437112"/>
            <a:ext cx="4540564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69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432048"/>
          </a:xfrm>
        </p:spPr>
        <p:txBody>
          <a:bodyPr>
            <a:noAutofit/>
          </a:bodyPr>
          <a:lstStyle/>
          <a:p>
            <a:r>
              <a:rPr lang="pt-BR" sz="3000" dirty="0"/>
              <a:t/>
            </a:r>
            <a:br>
              <a:rPr lang="pt-BR" sz="3000" dirty="0"/>
            </a:br>
            <a:r>
              <a:rPr lang="pt-BR" sz="3000" b="1" dirty="0"/>
              <a:t>Tempo de implantação das coordenadorias da Infância e </a:t>
            </a:r>
            <a:r>
              <a:rPr lang="pt-BR" sz="3000" b="1" dirty="0" smtClean="0"/>
              <a:t>da Juventude </a:t>
            </a:r>
            <a:r>
              <a:rPr lang="pt-BR" sz="3000" b="1" dirty="0"/>
              <a:t>nos tribunais 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189817"/>
            <a:ext cx="4680520" cy="5653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10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8321"/>
            <a:ext cx="8229600" cy="624781"/>
          </a:xfrm>
        </p:spPr>
        <p:txBody>
          <a:bodyPr>
            <a:normAutofit fontScale="90000"/>
          </a:bodyPr>
          <a:lstStyle/>
          <a:p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/>
              <a:t>Coordenadores</a:t>
            </a:r>
            <a:endParaRPr lang="pt-BR" b="1" dirty="0"/>
          </a:p>
        </p:txBody>
      </p:sp>
      <p:sp>
        <p:nvSpPr>
          <p:cNvPr id="2" name="CaixaDeTexto 1"/>
          <p:cNvSpPr txBox="1"/>
          <p:nvPr/>
        </p:nvSpPr>
        <p:spPr>
          <a:xfrm>
            <a:off x="323528" y="1196752"/>
            <a:ext cx="87129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sz="2100" b="1" dirty="0" smtClean="0">
                <a:latin typeface="Century Gothic" panose="020B0502020202020204" pitchFamily="34" charset="0"/>
              </a:rPr>
              <a:t>Indicação dos coordenadores: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100" dirty="0" smtClean="0">
                <a:latin typeface="Century Gothic" panose="020B0502020202020204" pitchFamily="34" charset="0"/>
              </a:rPr>
              <a:t>Em 22 casos pela presidência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100" dirty="0" smtClean="0">
                <a:latin typeface="Century Gothic" panose="020B0502020202020204" pitchFamily="34" charset="0"/>
              </a:rPr>
              <a:t>Em 1 caso pela corregedoria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100" dirty="0" smtClean="0">
                <a:latin typeface="Century Gothic" panose="020B0502020202020204" pitchFamily="34" charset="0"/>
              </a:rPr>
              <a:t>Em 1 caso é feita eleição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100" dirty="0" smtClean="0">
                <a:latin typeface="Century Gothic" panose="020B0502020202020204" pitchFamily="34" charset="0"/>
              </a:rPr>
              <a:t>Outros (3) – Ato do presidente com corregedor, pelo pleno </a:t>
            </a:r>
            <a:r>
              <a:rPr lang="pt-BR" sz="2100" dirty="0">
                <a:latin typeface="Century Gothic" panose="020B0502020202020204" pitchFamily="34" charset="0"/>
              </a:rPr>
              <a:t>e </a:t>
            </a:r>
            <a:r>
              <a:rPr lang="pt-BR" sz="2100" dirty="0" smtClean="0">
                <a:latin typeface="Century Gothic" panose="020B0502020202020204" pitchFamily="34" charset="0"/>
              </a:rPr>
              <a:t>pelo Presidente </a:t>
            </a:r>
            <a:r>
              <a:rPr lang="pt-BR" sz="2100" dirty="0">
                <a:latin typeface="Century Gothic" panose="020B0502020202020204" pitchFamily="34" charset="0"/>
              </a:rPr>
              <a:t>do Conselho de Supervisão dos Juízos da Infância e da Juventude</a:t>
            </a:r>
            <a:endParaRPr lang="pt-BR" sz="21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BR" sz="2100" dirty="0">
              <a:latin typeface="Century Gothic" panose="020B0502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639" y="4093449"/>
            <a:ext cx="6424746" cy="2601064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-180528" y="3645024"/>
            <a:ext cx="9217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Cargo do atual coordenador</a:t>
            </a:r>
            <a:endParaRPr lang="pt-BR" b="1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pt-BR" sz="20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39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396582"/>
          </a:xfrm>
        </p:spPr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b="1" dirty="0"/>
              <a:t>Composição </a:t>
            </a:r>
            <a:r>
              <a:rPr lang="pt-BR" b="1" dirty="0" smtClean="0"/>
              <a:t>das equipes das Coordenadorias</a:t>
            </a:r>
            <a:endParaRPr lang="pt-BR" b="1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1173604"/>
            <a:ext cx="5507541" cy="5660091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5607707" y="1196752"/>
            <a:ext cx="3395026" cy="569386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000" dirty="0" smtClean="0">
                <a:latin typeface="Century Gothic" panose="020B0502020202020204" pitchFamily="34" charset="0"/>
              </a:rPr>
              <a:t>Distribuição heterogênea entre os tribunais.</a:t>
            </a:r>
          </a:p>
          <a:p>
            <a:endParaRPr lang="pt-BR" sz="1400" dirty="0">
              <a:latin typeface="Century Gothic" panose="020B0502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2000" dirty="0" smtClean="0">
                <a:latin typeface="Century Gothic" panose="020B0502020202020204" pitchFamily="34" charset="0"/>
              </a:rPr>
              <a:t>TJRN – sem magistrados e 77% da equipe formada por terceirizados e estagiários.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pt-BR" sz="1600" dirty="0" smtClean="0">
              <a:latin typeface="Century Gothic" panose="020B0502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2000" dirty="0" smtClean="0">
                <a:latin typeface="Century Gothic" panose="020B0502020202020204" pitchFamily="34" charset="0"/>
              </a:rPr>
              <a:t>TJAP – a equipe só tem 1 magistrado (sem servidor).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pt-BR" sz="1400" dirty="0" smtClean="0">
              <a:latin typeface="Century Gothic" panose="020B0502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2000" dirty="0" smtClean="0">
                <a:latin typeface="Century Gothic" panose="020B0502020202020204" pitchFamily="34" charset="0"/>
              </a:rPr>
              <a:t>Com 1 servidor: </a:t>
            </a:r>
          </a:p>
          <a:p>
            <a:r>
              <a:rPr lang="pt-BR" sz="2000" dirty="0" smtClean="0">
                <a:latin typeface="Century Gothic" panose="020B0502020202020204" pitchFamily="34" charset="0"/>
              </a:rPr>
              <a:t>       TJMT, TJTO, TJAC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pt-BR" sz="1400" dirty="0" smtClean="0">
              <a:latin typeface="Century Gothic" panose="020B0502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2000" dirty="0" smtClean="0">
                <a:latin typeface="Century Gothic" panose="020B0502020202020204" pitchFamily="34" charset="0"/>
              </a:rPr>
              <a:t>11 </a:t>
            </a:r>
            <a:r>
              <a:rPr lang="pt-BR" sz="2000" dirty="0" err="1" smtClean="0">
                <a:latin typeface="Century Gothic" panose="020B0502020202020204" pitchFamily="34" charset="0"/>
              </a:rPr>
              <a:t>TJs</a:t>
            </a:r>
            <a:r>
              <a:rPr lang="pt-BR" sz="2000" dirty="0" smtClean="0">
                <a:latin typeface="Century Gothic" panose="020B0502020202020204" pitchFamily="34" charset="0"/>
              </a:rPr>
              <a:t> possuem apenas 1 Magistrado.</a:t>
            </a:r>
            <a:endParaRPr lang="pt-BR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21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2980</TotalTime>
  <Words>877</Words>
  <Application>Microsoft Office PowerPoint</Application>
  <PresentationFormat>Apresentação na tela (4:3)</PresentationFormat>
  <Paragraphs>129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Century Gothic</vt:lpstr>
      <vt:lpstr>Wingdings</vt:lpstr>
      <vt:lpstr>Tema do Office</vt:lpstr>
      <vt:lpstr>Apresentação do PowerPoint</vt:lpstr>
      <vt:lpstr> Diagnóstico da estrutura das Coordenadorias da Infância e da Juventude </vt:lpstr>
      <vt:lpstr> Sobre o FONINJ</vt:lpstr>
      <vt:lpstr> Composição do FONINJ</vt:lpstr>
      <vt:lpstr>Apresentação do PowerPoint</vt:lpstr>
      <vt:lpstr> Estrutura das Coordenadorias</vt:lpstr>
      <vt:lpstr> Tempo de implantação das coordenadorias da Infância e da Juventude nos tribunais </vt:lpstr>
      <vt:lpstr> Coordenadores</vt:lpstr>
      <vt:lpstr> Composição das equipes das Coordenadorias</vt:lpstr>
      <vt:lpstr> Composição das equipes das Coordenadorias</vt:lpstr>
      <vt:lpstr> Área de formação</vt:lpstr>
      <vt:lpstr>Apresentação do PowerPoint</vt:lpstr>
      <vt:lpstr> Varas de Infância e Juventude</vt:lpstr>
      <vt:lpstr> Consulta aos Painéis</vt:lpstr>
      <vt:lpstr> Estrutura das Unidades Judiciárias  </vt:lpstr>
      <vt:lpstr> Equipes Multidisciplinares</vt:lpstr>
      <vt:lpstr>Apresentação do PowerPoint</vt:lpstr>
      <vt:lpstr>Ações</vt:lpstr>
      <vt:lpstr>Apresentação do PowerPoint</vt:lpstr>
      <vt:lpstr>Apresentação do PowerPoint</vt:lpstr>
      <vt:lpstr>Funcionamento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Matheus Durães Leite</dc:creator>
  <cp:lastModifiedBy>Ricardo Marques Rosa</cp:lastModifiedBy>
  <cp:revision>138</cp:revision>
  <dcterms:created xsi:type="dcterms:W3CDTF">2018-11-27T19:59:33Z</dcterms:created>
  <dcterms:modified xsi:type="dcterms:W3CDTF">2019-09-09T21:30:08Z</dcterms:modified>
</cp:coreProperties>
</file>