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16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57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78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92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26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9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82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50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83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12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70EA-458D-4CDA-9A7E-2ADE1A4EBDAC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13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8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EPS no STJ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INSTRUÇÃO NORMATIVA STJ/GP N. 18 DE 16 DE DEZEMBRO DE 2016.</a:t>
            </a:r>
          </a:p>
          <a:p>
            <a:r>
              <a:rPr lang="pt-BR" dirty="0"/>
              <a:t> Dispõe sobre o exame periódico de saúde no Superior Tribunal de Justiça. </a:t>
            </a:r>
          </a:p>
          <a:p>
            <a:r>
              <a:rPr lang="pt-BR" dirty="0"/>
              <a:t>A PRESIDENTE DO SUPERIOR TRIBUNAL DE JUSTIÇA, usando da atribuição conferida pelo art. 21, inciso XXXI do Regimento Interno, considerando o art. 130, § 1º da Lei n. 8.112, de 11 de dezembro de 1990 e o que consta do processo STJ n. 24.135/2016, RESOLVE: </a:t>
            </a:r>
          </a:p>
          <a:p>
            <a:r>
              <a:rPr lang="pt-BR" dirty="0"/>
              <a:t>Art. 1º O exame periódico de saúde – EPS destinado aos magistrados e servidores ativos do Superior Tribunal de Justiça e do Conselho da Justiça Federal, bem como aos servidores cedidos e sem vínculo efetivo com a administração pública ocupantes de cargos em comissão ou funções de confiança do STJ e do CJF. </a:t>
            </a:r>
          </a:p>
        </p:txBody>
      </p:sp>
    </p:spTree>
    <p:extLst>
      <p:ext uri="{BB962C8B-B14F-4D97-AF65-F5344CB8AC3E}">
        <p14:creationId xmlns:p14="http://schemas.microsoft.com/office/powerpoint/2010/main" val="109197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FFA843A-8631-4FA7-A364-E607FA009037}"/>
              </a:ext>
            </a:extLst>
          </p:cNvPr>
          <p:cNvSpPr/>
          <p:nvPr/>
        </p:nvSpPr>
        <p:spPr>
          <a:xfrm>
            <a:off x="973123" y="1443840"/>
            <a:ext cx="744103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Parágrafo único. O EPS será solicitado exclusivamente pelos profissionais da Secretaria de Serviços Integrados de Saúde – SIS. </a:t>
            </a:r>
          </a:p>
          <a:p>
            <a:r>
              <a:rPr lang="pt-BR" dirty="0"/>
              <a:t>Art. 2º O EPS será realizado com as seguintes periodicidades: </a:t>
            </a:r>
          </a:p>
          <a:p>
            <a:r>
              <a:rPr lang="pt-BR" dirty="0"/>
              <a:t>I – a cada 24 meses, para magistrados e servidores com idade inferior a 45 anos;</a:t>
            </a:r>
          </a:p>
          <a:p>
            <a:r>
              <a:rPr lang="pt-BR" dirty="0"/>
              <a:t>II – a cada 12 meses, para aqueles com idade igual ou superior a 45 anos. </a:t>
            </a:r>
          </a:p>
          <a:p>
            <a:r>
              <a:rPr lang="pt-BR" dirty="0"/>
              <a:t>§ 1º Serão concedidas guias de encaminhamento – GE/EPS para fins de exames laboratoriais iniciais e de consulta médica. </a:t>
            </a:r>
          </a:p>
          <a:p>
            <a:r>
              <a:rPr lang="pt-BR" dirty="0"/>
              <a:t>§ 2º O EPS será efetuado, preferencialmente, no mês de aniversário do magistrado ou servidor. </a:t>
            </a:r>
          </a:p>
          <a:p>
            <a:r>
              <a:rPr lang="pt-BR" dirty="0"/>
              <a:t>§ 3º Serão solicitados os seguintes procedimentos médicos:</a:t>
            </a:r>
          </a:p>
          <a:p>
            <a:r>
              <a:rPr lang="pt-BR" dirty="0"/>
              <a:t> I – dos magistrados e servidores com idade inferior a 50 anos: </a:t>
            </a:r>
          </a:p>
          <a:p>
            <a:pPr marL="342900" indent="-342900">
              <a:buAutoNum type="alphaLcParenR"/>
            </a:pPr>
            <a:r>
              <a:rPr lang="pt-BR" dirty="0"/>
              <a:t>consulta clínico-cardiológica; </a:t>
            </a:r>
          </a:p>
          <a:p>
            <a:pPr marL="342900" indent="-342900">
              <a:buAutoNum type="alphaLcParenR"/>
            </a:pPr>
            <a:r>
              <a:rPr lang="pt-BR" dirty="0"/>
              <a:t>hemograma completo; </a:t>
            </a:r>
          </a:p>
          <a:p>
            <a:pPr marL="342900" indent="-342900">
              <a:buAutoNum type="alphaLcParenR"/>
            </a:pPr>
            <a:r>
              <a:rPr lang="pt-BR" dirty="0"/>
              <a:t>glicemia em jejum; </a:t>
            </a:r>
          </a:p>
          <a:p>
            <a:pPr marL="342900" indent="-342900">
              <a:buAutoNum type="alphaLcParenR"/>
            </a:pPr>
            <a:r>
              <a:rPr lang="pt-BR" dirty="0"/>
              <a:t>colesterol e frações; </a:t>
            </a:r>
          </a:p>
          <a:p>
            <a:pPr marL="342900" indent="-342900">
              <a:buAutoNum type="alphaLcParenR"/>
            </a:pPr>
            <a:r>
              <a:rPr lang="pt-BR" dirty="0"/>
              <a:t>triglicerídeos;</a:t>
            </a:r>
          </a:p>
          <a:p>
            <a:pPr marL="342900" indent="-342900">
              <a:buAutoNum type="alphaLcParenR"/>
            </a:pPr>
            <a:r>
              <a:rPr lang="pt-BR" dirty="0"/>
              <a:t> elementos anormais e sedimento – EAS; </a:t>
            </a:r>
          </a:p>
          <a:p>
            <a:pPr marL="342900" indent="-342900">
              <a:buAutoNum type="alphaLcParenR"/>
            </a:pPr>
            <a:r>
              <a:rPr lang="pt-BR" dirty="0"/>
              <a:t>gama </a:t>
            </a:r>
            <a:r>
              <a:rPr lang="pt-BR" dirty="0" err="1"/>
              <a:t>glutamil</a:t>
            </a:r>
            <a:r>
              <a:rPr lang="pt-BR" dirty="0"/>
              <a:t> transferase – GAMA GT; </a:t>
            </a:r>
          </a:p>
        </p:txBody>
      </p:sp>
    </p:spTree>
    <p:extLst>
      <p:ext uri="{BB962C8B-B14F-4D97-AF65-F5344CB8AC3E}">
        <p14:creationId xmlns:p14="http://schemas.microsoft.com/office/powerpoint/2010/main" val="293203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48CEB8-C30C-48EE-9AE4-2780E7898DF8}"/>
              </a:ext>
            </a:extLst>
          </p:cNvPr>
          <p:cNvSpPr/>
          <p:nvPr/>
        </p:nvSpPr>
        <p:spPr>
          <a:xfrm>
            <a:off x="645952" y="1997839"/>
            <a:ext cx="62120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h) consulta ginecológica e exame </a:t>
            </a:r>
            <a:r>
              <a:rPr lang="pt-BR" dirty="0" err="1"/>
              <a:t>colpocitológico</a:t>
            </a:r>
            <a:r>
              <a:rPr lang="pt-BR" dirty="0"/>
              <a:t> pelos profissionais da SIS, opcionalmente;</a:t>
            </a:r>
          </a:p>
          <a:p>
            <a:pPr marL="400050" indent="-400050">
              <a:buAutoNum type="romanLcParenR"/>
            </a:pPr>
            <a:r>
              <a:rPr lang="pt-BR" dirty="0"/>
              <a:t>dosagem de creatinina sérica;</a:t>
            </a:r>
          </a:p>
          <a:p>
            <a:r>
              <a:rPr lang="pt-BR" dirty="0"/>
              <a:t> II – dos magistrados e servidores com idade igual ou superior a 50 anos, além dos exames previstos no inciso I: </a:t>
            </a:r>
          </a:p>
          <a:p>
            <a:pPr marL="342900" indent="-342900">
              <a:buAutoNum type="alphaLcParenR"/>
            </a:pPr>
            <a:r>
              <a:rPr lang="pt-BR" dirty="0"/>
              <a:t>antígeno prostático específico total e livre (PSA); </a:t>
            </a:r>
          </a:p>
          <a:p>
            <a:r>
              <a:rPr lang="pt-BR" dirty="0"/>
              <a:t>b) ecografia prostática (via abdominal), uma única vez;</a:t>
            </a:r>
          </a:p>
          <a:p>
            <a:r>
              <a:rPr lang="pt-BR" dirty="0"/>
              <a:t>c) pesquisa de sangue oculto nas fezes (ambos os sexos);</a:t>
            </a:r>
          </a:p>
          <a:p>
            <a:r>
              <a:rPr lang="pt-BR" dirty="0"/>
              <a:t>III – mamografia bilateral convencional ou digital, para servidoras com idade igual ou superior a 40 anos;</a:t>
            </a:r>
          </a:p>
          <a:p>
            <a:r>
              <a:rPr lang="pt-BR" dirty="0"/>
              <a:t>IV – consulta oftalmológica e </a:t>
            </a:r>
            <a:r>
              <a:rPr lang="pt-BR" dirty="0" err="1"/>
              <a:t>tonometria</a:t>
            </a:r>
            <a:r>
              <a:rPr lang="pt-BR" dirty="0"/>
              <a:t>, para os servidores que tiverem como atribuição principal a condução de veículos automotores.</a:t>
            </a:r>
          </a:p>
        </p:txBody>
      </p:sp>
    </p:spTree>
    <p:extLst>
      <p:ext uri="{BB962C8B-B14F-4D97-AF65-F5344CB8AC3E}">
        <p14:creationId xmlns:p14="http://schemas.microsoft.com/office/powerpoint/2010/main" val="102805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0E1053C-5F0E-4C74-B050-831609274324}"/>
              </a:ext>
            </a:extLst>
          </p:cNvPr>
          <p:cNvSpPr/>
          <p:nvPr/>
        </p:nvSpPr>
        <p:spPr>
          <a:xfrm>
            <a:off x="755009" y="2013358"/>
            <a:ext cx="73235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Art. 3º Os procedimentos iniciais do EPS serão sem ônus para magistrados e servidores, exceto quando optarem por serviços de instituição médica com preços diferenciados daqueles previstos na tabela do Programa de Assistência aos Servidores do STJ – PRÓ-SER. </a:t>
            </a:r>
          </a:p>
          <a:p>
            <a:r>
              <a:rPr lang="pt-BR" dirty="0"/>
              <a:t>§ 1º Ocorrendo a opção mencionada no caput, para fins de ressarcimento ou custeio, serão observados os valores previstos na tabela do PRÓSER.</a:t>
            </a:r>
          </a:p>
          <a:p>
            <a:r>
              <a:rPr lang="pt-BR" dirty="0"/>
              <a:t>§ 2º O custeio dos procedimentos complementares decorrentes da realização do EPS e daqueles realizados em data anterior à da convocação obedecerá às disposições do Regulamento Geral do PRÓ-SER e normas complementares. </a:t>
            </a:r>
          </a:p>
          <a:p>
            <a:r>
              <a:rPr lang="pt-BR" dirty="0"/>
              <a:t>Art. 4º A servidora em licença gestante no período da convocação será liberada da realização do EPS. Parágrafo único. Caso a servidora mencionada no caput queira realizar o EPS, será observado o disposto nesta instrução normativa.</a:t>
            </a:r>
          </a:p>
        </p:txBody>
      </p:sp>
    </p:spTree>
    <p:extLst>
      <p:ext uri="{BB962C8B-B14F-4D97-AF65-F5344CB8AC3E}">
        <p14:creationId xmlns:p14="http://schemas.microsoft.com/office/powerpoint/2010/main" val="159375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B7CA3F5-E12C-4066-9425-725776D348EB}"/>
              </a:ext>
            </a:extLst>
          </p:cNvPr>
          <p:cNvSpPr/>
          <p:nvPr/>
        </p:nvSpPr>
        <p:spPr>
          <a:xfrm>
            <a:off x="1434517" y="1359018"/>
            <a:ext cx="542348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Art. 5º Os servidores terão o prazo de 4 meses a partir da convocação para se submeter à consulta médica com os resultados dos exames solicitados.</a:t>
            </a:r>
          </a:p>
          <a:p>
            <a:r>
              <a:rPr lang="pt-BR" dirty="0"/>
              <a:t>§ 1º A convocação será feita por e-mail e por mensagem encaminhada ao portal do servidor. </a:t>
            </a:r>
          </a:p>
          <a:p>
            <a:r>
              <a:rPr lang="pt-BR" dirty="0"/>
              <a:t>§ </a:t>
            </a:r>
            <a:r>
              <a:rPr lang="pt-BR" b="1" u="sng" dirty="0"/>
              <a:t>2º O servidor que, injustificadamente, se recusar a realizar o EPS na forma do caput será punido com suspensão de até 15 dias, cessando os efeitos da penalidade uma vez realizado o EPS</a:t>
            </a:r>
            <a:r>
              <a:rPr lang="pt-BR" dirty="0"/>
              <a:t>.</a:t>
            </a:r>
          </a:p>
          <a:p>
            <a:r>
              <a:rPr lang="pt-BR" dirty="0"/>
              <a:t> § 2º Fica facultada a recusa do servidor em submeter-se ao EPS, opção que deve ser formalizada, por meio do termo constante do Anexo, perante a unidade de saúde ocupacional e prevenção da Secretaria de Serviços Integrados de Saúde. </a:t>
            </a:r>
          </a:p>
          <a:p>
            <a:r>
              <a:rPr lang="pt-BR" dirty="0"/>
              <a:t>§ 3º A recusa de que trata o § 2º não afasta a obrigação de inclusão do servidor no EPS dos anos subsequentes, observada a periodicidade disposta no art. 2º</a:t>
            </a:r>
          </a:p>
        </p:txBody>
      </p:sp>
    </p:spTree>
    <p:extLst>
      <p:ext uri="{BB962C8B-B14F-4D97-AF65-F5344CB8AC3E}">
        <p14:creationId xmlns:p14="http://schemas.microsoft.com/office/powerpoint/2010/main" val="33237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2B00C62-74F8-421F-B81E-3A712DEB13B3}"/>
              </a:ext>
            </a:extLst>
          </p:cNvPr>
          <p:cNvSpPr/>
          <p:nvPr/>
        </p:nvSpPr>
        <p:spPr>
          <a:xfrm>
            <a:off x="536895" y="1661020"/>
            <a:ext cx="632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§ 4º O servidor que realizar os exames laboratoriais do EPS e não se submeter à consulta médica deverá custear os exames realizados.</a:t>
            </a:r>
          </a:p>
        </p:txBody>
      </p:sp>
    </p:spTree>
    <p:extLst>
      <p:ext uri="{BB962C8B-B14F-4D97-AF65-F5344CB8AC3E}">
        <p14:creationId xmlns:p14="http://schemas.microsoft.com/office/powerpoint/2010/main" val="30059825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748</Words>
  <Application>Microsoft Office PowerPoint</Application>
  <PresentationFormat>Apresentação na tela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EPS no STJ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Raphael Cortonesi Viana</dc:creator>
  <cp:lastModifiedBy>Fabiano Peixoto da Conceição</cp:lastModifiedBy>
  <cp:revision>4</cp:revision>
  <dcterms:created xsi:type="dcterms:W3CDTF">2019-07-02T17:57:36Z</dcterms:created>
  <dcterms:modified xsi:type="dcterms:W3CDTF">2019-08-29T18:41:39Z</dcterms:modified>
</cp:coreProperties>
</file>