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86" r:id="rId21"/>
    <p:sldId id="289" r:id="rId22"/>
    <p:sldId id="290" r:id="rId23"/>
    <p:sldId id="276" r:id="rId24"/>
    <p:sldId id="291" r:id="rId25"/>
    <p:sldId id="278" r:id="rId26"/>
    <p:sldId id="279" r:id="rId27"/>
    <p:sldId id="280" r:id="rId28"/>
    <p:sldId id="287" r:id="rId29"/>
    <p:sldId id="288" r:id="rId30"/>
    <p:sldId id="283" r:id="rId31"/>
    <p:sldId id="284" r:id="rId32"/>
    <p:sldId id="285" r:id="rId33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34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9B761FA-1501-48F0-9F28-2DEFB823346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1" dirty="0">
                <a:latin typeface="Arial"/>
              </a:rPr>
              <a:t>Novo Sistema Nacional </a:t>
            </a:r>
            <a:r>
              <a:rPr lang="pt-BR" sz="3600" b="1" dirty="0" smtClean="0">
                <a:latin typeface="Arial"/>
              </a:rPr>
              <a:t>de Adoção </a:t>
            </a:r>
            <a:r>
              <a:rPr lang="pt-BR" sz="3600" b="1" dirty="0">
                <a:latin typeface="Arial"/>
              </a:rPr>
              <a:t>e </a:t>
            </a:r>
            <a:r>
              <a:rPr lang="pt-BR" sz="3600" b="1" dirty="0" smtClean="0">
                <a:latin typeface="Arial"/>
              </a:rPr>
              <a:t>Acolhimento</a:t>
            </a:r>
            <a:endParaRPr dirty="0"/>
          </a:p>
        </p:txBody>
      </p:sp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50400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1" dirty="0">
                <a:latin typeface="Arial"/>
              </a:rPr>
              <a:t>Características do novo sistema</a:t>
            </a:r>
            <a:endParaRPr dirty="0"/>
          </a:p>
          <a:p>
            <a:pPr algn="ctr"/>
            <a:endParaRPr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>
                <a:latin typeface="Arial"/>
              </a:rPr>
              <a:t>Integração CNA e </a:t>
            </a:r>
            <a:r>
              <a:rPr lang="pt-BR" sz="3600" dirty="0" smtClean="0">
                <a:latin typeface="Arial"/>
              </a:rPr>
              <a:t>CNCA;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Alertas;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Acompanhamento </a:t>
            </a:r>
            <a:r>
              <a:rPr lang="pt-BR" sz="3600" dirty="0">
                <a:latin typeface="Arial"/>
              </a:rPr>
              <a:t>do início ao </a:t>
            </a:r>
            <a:r>
              <a:rPr lang="pt-BR" sz="3600" dirty="0" smtClean="0">
                <a:latin typeface="Arial"/>
              </a:rPr>
              <a:t>fim;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Envio </a:t>
            </a:r>
            <a:r>
              <a:rPr lang="pt-BR" sz="3600" dirty="0">
                <a:latin typeface="Arial"/>
              </a:rPr>
              <a:t>de </a:t>
            </a:r>
            <a:r>
              <a:rPr lang="pt-BR" sz="3600" dirty="0" err="1">
                <a:latin typeface="Arial"/>
              </a:rPr>
              <a:t>email’s</a:t>
            </a:r>
            <a:r>
              <a:rPr lang="pt-BR" sz="3600" dirty="0">
                <a:latin typeface="Arial"/>
              </a:rPr>
              <a:t>.</a:t>
            </a:r>
            <a:endParaRPr dirty="0"/>
          </a:p>
        </p:txBody>
      </p:sp>
      <p:pic>
        <p:nvPicPr>
          <p:cNvPr id="112" name="Imagem 111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13" name="Imagem 112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576000" y="1792440"/>
            <a:ext cx="9071640" cy="511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1" dirty="0">
                <a:latin typeface="Arial"/>
              </a:rPr>
              <a:t>Características do novo sistema</a:t>
            </a:r>
            <a:endParaRPr dirty="0"/>
          </a:p>
          <a:p>
            <a:pPr algn="ctr"/>
            <a:endParaRPr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>
                <a:latin typeface="Arial"/>
              </a:rPr>
              <a:t>Vinculação </a:t>
            </a:r>
            <a:r>
              <a:rPr lang="pt-BR" sz="3600" dirty="0" smtClean="0">
                <a:latin typeface="Arial"/>
              </a:rPr>
              <a:t>automática;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err="1" smtClean="0">
                <a:latin typeface="Arial"/>
              </a:rPr>
              <a:t>Pré</a:t>
            </a:r>
            <a:r>
              <a:rPr lang="pt-BR" sz="3600" dirty="0">
                <a:latin typeface="Arial"/>
              </a:rPr>
              <a:t>-</a:t>
            </a:r>
            <a:r>
              <a:rPr lang="pt-BR" sz="3600" dirty="0" smtClean="0">
                <a:latin typeface="Arial"/>
              </a:rPr>
              <a:t>cadastro/cadastro </a:t>
            </a:r>
            <a:r>
              <a:rPr lang="pt-BR" sz="3600" dirty="0">
                <a:latin typeface="Arial"/>
              </a:rPr>
              <a:t>dinâmico de </a:t>
            </a:r>
            <a:r>
              <a:rPr lang="pt-BR" sz="3600" dirty="0" smtClean="0">
                <a:latin typeface="Arial"/>
              </a:rPr>
              <a:t>pretendentes;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Gerenciamento </a:t>
            </a:r>
            <a:r>
              <a:rPr lang="pt-BR" sz="3600" dirty="0">
                <a:latin typeface="Arial"/>
              </a:rPr>
              <a:t>das adoções </a:t>
            </a:r>
            <a:r>
              <a:rPr lang="pt-BR" sz="3600" dirty="0" err="1">
                <a:latin typeface="Arial"/>
              </a:rPr>
              <a:t>intuitu</a:t>
            </a:r>
            <a:r>
              <a:rPr lang="pt-BR" sz="3600" dirty="0">
                <a:latin typeface="Arial"/>
              </a:rPr>
              <a:t> </a:t>
            </a:r>
            <a:r>
              <a:rPr lang="pt-BR" sz="3600" dirty="0" smtClean="0">
                <a:latin typeface="Arial"/>
              </a:rPr>
              <a:t>personae;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Estatísticas </a:t>
            </a:r>
            <a:r>
              <a:rPr lang="pt-BR" sz="3600" dirty="0">
                <a:latin typeface="Arial"/>
              </a:rPr>
              <a:t>em tempo </a:t>
            </a:r>
            <a:r>
              <a:rPr lang="pt-BR" sz="3600" dirty="0" smtClean="0">
                <a:latin typeface="Arial"/>
              </a:rPr>
              <a:t>real;</a:t>
            </a:r>
            <a:endParaRPr lang="pt-BR"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 smtClean="0">
                <a:latin typeface="Arial"/>
              </a:rPr>
              <a:t>Interlocução </a:t>
            </a:r>
            <a:r>
              <a:rPr lang="pt-BR" sz="3600" dirty="0">
                <a:latin typeface="Arial"/>
              </a:rPr>
              <a:t>com a ACAF</a:t>
            </a:r>
            <a:endParaRPr dirty="0"/>
          </a:p>
          <a:p>
            <a:pPr algn="just">
              <a:buSzPct val="45000"/>
              <a:buFont typeface="StarSymbol"/>
              <a:buChar char=""/>
            </a:pPr>
            <a:endParaRPr dirty="0"/>
          </a:p>
        </p:txBody>
      </p:sp>
      <p:pic>
        <p:nvPicPr>
          <p:cNvPr id="116" name="Imagem 115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360360" y="1728000"/>
            <a:ext cx="9071640" cy="511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1" dirty="0">
                <a:latin typeface="Arial"/>
              </a:rPr>
              <a:t>Características do novo sistema</a:t>
            </a:r>
            <a:endParaRPr dirty="0"/>
          </a:p>
          <a:p>
            <a:pPr algn="ctr"/>
            <a:endParaRPr dirty="0"/>
          </a:p>
          <a:p>
            <a:pPr marL="571500" indent="-571500" algn="just">
              <a:buSzPct val="45000"/>
              <a:buFont typeface="Wingdings" pitchFamily="2" charset="2"/>
              <a:buChar char="Ø"/>
            </a:pPr>
            <a:r>
              <a:rPr lang="pt-BR" sz="3600" dirty="0">
                <a:latin typeface="Arial"/>
              </a:rPr>
              <a:t>De acordo com as mudanças da Lei </a:t>
            </a:r>
            <a:r>
              <a:rPr lang="pt-BR" sz="3600" dirty="0" smtClean="0">
                <a:latin typeface="Arial"/>
              </a:rPr>
              <a:t>15.509/17:</a:t>
            </a:r>
            <a:endParaRPr lang="pt-BR" dirty="0"/>
          </a:p>
          <a:p>
            <a:pPr marL="1028700" lvl="1" indent="-571500" algn="just">
              <a:buSzPct val="45000"/>
              <a:buFont typeface="Wingdings" pitchFamily="2" charset="2"/>
              <a:buChar char="ü"/>
            </a:pPr>
            <a:r>
              <a:rPr lang="pt-BR" sz="3600" dirty="0" smtClean="0">
                <a:latin typeface="Arial"/>
              </a:rPr>
              <a:t>Entrega legal;</a:t>
            </a:r>
            <a:endParaRPr lang="pt-BR" dirty="0"/>
          </a:p>
          <a:p>
            <a:pPr marL="1028700" lvl="1" indent="-571500" algn="just">
              <a:buSzPct val="45000"/>
              <a:buFont typeface="Wingdings" pitchFamily="2" charset="2"/>
              <a:buChar char="ü"/>
            </a:pPr>
            <a:r>
              <a:rPr lang="pt-BR" sz="3600" dirty="0" smtClean="0">
                <a:latin typeface="Arial"/>
              </a:rPr>
              <a:t>Prazo </a:t>
            </a:r>
            <a:r>
              <a:rPr lang="pt-BR" sz="3600" dirty="0">
                <a:latin typeface="Arial"/>
              </a:rPr>
              <a:t>de acolhimento, adoção, habilitação e </a:t>
            </a:r>
            <a:r>
              <a:rPr lang="pt-BR" sz="3600" dirty="0" smtClean="0">
                <a:latin typeface="Arial"/>
              </a:rPr>
              <a:t>destituição;</a:t>
            </a:r>
            <a:endParaRPr lang="pt-BR" dirty="0"/>
          </a:p>
          <a:p>
            <a:pPr marL="1028700" lvl="1" indent="-571500" algn="just">
              <a:buSzPct val="45000"/>
              <a:buFont typeface="Wingdings" pitchFamily="2" charset="2"/>
              <a:buChar char="ü"/>
            </a:pPr>
            <a:r>
              <a:rPr lang="pt-BR" sz="3600" dirty="0" smtClean="0">
                <a:latin typeface="Arial"/>
              </a:rPr>
              <a:t>Prazo </a:t>
            </a:r>
            <a:r>
              <a:rPr lang="pt-BR" sz="3600" dirty="0">
                <a:latin typeface="Arial"/>
              </a:rPr>
              <a:t>reavaliação de crianças e adolescentes acolhidos.</a:t>
            </a:r>
            <a:endParaRPr dirty="0"/>
          </a:p>
          <a:p>
            <a:pPr algn="just">
              <a:buSzPct val="45000"/>
              <a:buFont typeface="StarSymbol"/>
              <a:buChar char=""/>
            </a:pPr>
            <a:endParaRPr dirty="0"/>
          </a:p>
        </p:txBody>
      </p:sp>
      <p:pic>
        <p:nvPicPr>
          <p:cNvPr id="120" name="Imagem 119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21" name="Imagem 120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24" name="Imagem 12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25" name="Imagem 12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2" y="1628814"/>
            <a:ext cx="9009700" cy="49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29" name="Imagem 12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30" name="Imagem 12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4" y="1749076"/>
            <a:ext cx="8841737" cy="557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34" name="Imagem 13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35" name="Imagem 13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6" y="1907629"/>
            <a:ext cx="9766208" cy="300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39" name="Imagem 13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40" name="Imagem 13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12" y="1788285"/>
            <a:ext cx="6688800" cy="47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44" name="Imagem 14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45" name="Imagem 14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2349246"/>
            <a:ext cx="9696201" cy="332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59" name="Imagem 15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0" name="Imagem 15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0" y="2771725"/>
            <a:ext cx="9779485" cy="39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59" name="Imagem 15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0" name="Imagem 15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" y="2411684"/>
            <a:ext cx="9881776" cy="41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45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1">
                <a:latin typeface="Arial"/>
              </a:rPr>
              <a:t>Porque um novo sistema?</a:t>
            </a:r>
            <a:endParaRPr/>
          </a:p>
        </p:txBody>
      </p:sp>
      <p:pic>
        <p:nvPicPr>
          <p:cNvPr id="80" name="Imagem 79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81" name="Imagem 80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59" name="Imagem 15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0" name="Imagem 15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56" y="1820227"/>
            <a:ext cx="6586313" cy="5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16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59" name="Imagem 15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0" name="Imagem 15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4" y="1907629"/>
            <a:ext cx="9841856" cy="470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20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64" name="Imagem 16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5" name="Imagem 16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" y="1979638"/>
            <a:ext cx="9992392" cy="432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64" name="Imagem 16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65" name="Imagem 16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" y="2051645"/>
            <a:ext cx="9944409" cy="34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92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74" name="Imagem 17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75" name="Imagem 17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2" y="1745654"/>
            <a:ext cx="9576000" cy="49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79" name="Imagem 17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80" name="Imagem 17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5" y="1769040"/>
            <a:ext cx="9657290" cy="53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84" name="Imagem 18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85" name="Imagem 18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7" y="1927225"/>
            <a:ext cx="7482210" cy="42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84" name="Imagem 18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85" name="Imagem 18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1912091"/>
            <a:ext cx="9758717" cy="489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21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84" name="Imagem 18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85" name="Imagem 184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2" y="1769040"/>
            <a:ext cx="9875020" cy="485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432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576360" y="1855440"/>
            <a:ext cx="9071640" cy="484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pt-BR" sz="3600" b="1" strike="noStrike" dirty="0">
                <a:solidFill>
                  <a:srgbClr val="000000"/>
                </a:solidFill>
                <a:latin typeface="Arial"/>
                <a:ea typeface="Arial"/>
              </a:rPr>
              <a:t>PRÓXIMOS PASSOS</a:t>
            </a:r>
            <a:endParaRPr dirty="0"/>
          </a:p>
          <a:p>
            <a:pPr algn="ctr">
              <a:lnSpc>
                <a:spcPct val="150000"/>
              </a:lnSpc>
              <a:buSzPct val="45000"/>
              <a:buFont typeface="StarSymbol"/>
              <a:buChar char=""/>
            </a:pPr>
            <a:endParaRPr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>
                <a:solidFill>
                  <a:srgbClr val="000000"/>
                </a:solidFill>
                <a:latin typeface="Arial"/>
                <a:ea typeface="Arial"/>
              </a:rPr>
              <a:t>Módulo do </a:t>
            </a:r>
            <a:r>
              <a:rPr lang="pt-BR" sz="2800" strike="noStrike" dirty="0" err="1" smtClean="0">
                <a:solidFill>
                  <a:srgbClr val="000000"/>
                </a:solidFill>
                <a:latin typeface="Arial"/>
                <a:ea typeface="Arial"/>
              </a:rPr>
              <a:t>Pje</a:t>
            </a:r>
            <a:r>
              <a:rPr lang="pt-BR" sz="2800" strike="noStrike" dirty="0" smtClean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lang="pt-BR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 smtClean="0">
                <a:solidFill>
                  <a:srgbClr val="000000"/>
                </a:solidFill>
                <a:latin typeface="Arial"/>
                <a:ea typeface="Arial"/>
              </a:rPr>
              <a:t>Upload 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  <a:ea typeface="Arial"/>
              </a:rPr>
              <a:t>de fotos, vídeos, desenhos ou </a:t>
            </a:r>
            <a:r>
              <a:rPr lang="pt-BR" sz="2800" strike="noStrike" dirty="0" smtClean="0">
                <a:solidFill>
                  <a:srgbClr val="000000"/>
                </a:solidFill>
                <a:latin typeface="Arial"/>
                <a:ea typeface="Arial"/>
              </a:rPr>
              <a:t>documentos;</a:t>
            </a:r>
            <a:endParaRPr lang="pt-BR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 smtClean="0">
                <a:solidFill>
                  <a:srgbClr val="000000"/>
                </a:solidFill>
                <a:latin typeface="Arial"/>
                <a:ea typeface="Arial"/>
              </a:rPr>
              <a:t>Ambiente 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  <a:ea typeface="Arial"/>
              </a:rPr>
              <a:t>para acesso de instituições de acolhimento;</a:t>
            </a:r>
            <a:endParaRPr dirty="0"/>
          </a:p>
          <a:p>
            <a:pPr algn="just">
              <a:lnSpc>
                <a:spcPct val="150000"/>
              </a:lnSpc>
              <a:buSzPct val="45000"/>
              <a:buFont typeface="StarSymbol"/>
              <a:buChar char=""/>
            </a:pP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 dirty="0"/>
          </a:p>
        </p:txBody>
      </p:sp>
      <p:pic>
        <p:nvPicPr>
          <p:cNvPr id="199" name="Imagem 198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200" name="Imagem 199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457200" indent="-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pt-BR" sz="3200" dirty="0">
                <a:latin typeface="Arial"/>
              </a:rPr>
              <a:t>A primeira versão do CNA foi um </a:t>
            </a:r>
            <a:r>
              <a:rPr lang="pt-BR" sz="3200" dirty="0" smtClean="0">
                <a:latin typeface="Arial"/>
              </a:rPr>
              <a:t>marco</a:t>
            </a:r>
            <a:endParaRPr lang="pt-BR" dirty="0"/>
          </a:p>
          <a:p>
            <a:pPr marL="457200" indent="-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pt-BR" sz="3200" dirty="0" smtClean="0">
                <a:latin typeface="Arial"/>
              </a:rPr>
              <a:t>Evolução </a:t>
            </a:r>
            <a:r>
              <a:rPr lang="pt-BR" sz="3200" dirty="0">
                <a:latin typeface="Arial"/>
              </a:rPr>
              <a:t>necessária</a:t>
            </a:r>
            <a:endParaRPr dirty="0"/>
          </a:p>
        </p:txBody>
      </p:sp>
      <p:pic>
        <p:nvPicPr>
          <p:cNvPr id="84" name="Imagem 8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85" name="Imagem 84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buSzPct val="45000"/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Arial"/>
              </a:rPr>
              <a:t>Objetivo final: proteção integral da criança e do adolescente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 dirty="0"/>
          </a:p>
        </p:txBody>
      </p:sp>
      <p:pic>
        <p:nvPicPr>
          <p:cNvPr id="203" name="Imagem 202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204" name="Imagem 203"/>
          <p:cNvPicPr/>
          <p:nvPr/>
        </p:nvPicPr>
        <p:blipFill>
          <a:blip r:embed="rId3"/>
          <a:stretch/>
        </p:blipFill>
        <p:spPr>
          <a:xfrm>
            <a:off x="504360" y="30096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/>
          </a:p>
        </p:txBody>
      </p:sp>
      <p:pic>
        <p:nvPicPr>
          <p:cNvPr id="206" name="Imagem 205"/>
          <p:cNvPicPr/>
          <p:nvPr/>
        </p:nvPicPr>
        <p:blipFill>
          <a:blip r:embed="rId2"/>
          <a:stretch/>
        </p:blipFill>
        <p:spPr>
          <a:xfrm>
            <a:off x="504000" y="291384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endParaRPr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>
                <a:latin typeface="Arial"/>
              </a:rPr>
              <a:t>WORKSHOP'S: Encontros regionais de 2017</a:t>
            </a:r>
            <a:endParaRPr dirty="0"/>
          </a:p>
          <a:p>
            <a:pPr algn="just">
              <a:lnSpc>
                <a:spcPct val="150000"/>
              </a:lnSpc>
              <a:buSzPct val="45000"/>
              <a:buFont typeface="StarSymbol"/>
              <a:buChar char=""/>
            </a:pPr>
            <a:endParaRPr dirty="0"/>
          </a:p>
        </p:txBody>
      </p:sp>
      <p:pic>
        <p:nvPicPr>
          <p:cNvPr id="88" name="Imagem 87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89" name="Imagem 88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>
                <a:latin typeface="Arial"/>
              </a:rPr>
              <a:t>Baseado no sistema </a:t>
            </a:r>
            <a:r>
              <a:rPr lang="pt-BR" sz="3200" strike="noStrike" dirty="0" smtClean="0">
                <a:latin typeface="Arial"/>
              </a:rPr>
              <a:t>SIGA/ES</a:t>
            </a:r>
            <a:endParaRPr lang="pt-BR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 smtClean="0">
                <a:latin typeface="Arial"/>
              </a:rPr>
              <a:t>Em </a:t>
            </a:r>
            <a:r>
              <a:rPr lang="pt-BR" sz="3200" strike="noStrike" dirty="0">
                <a:latin typeface="Arial"/>
              </a:rPr>
              <a:t>2018 o sistema completou 10 anos</a:t>
            </a:r>
            <a:endParaRPr dirty="0"/>
          </a:p>
        </p:txBody>
      </p:sp>
      <p:pic>
        <p:nvPicPr>
          <p:cNvPr id="92" name="Imagem 91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93" name="Imagem 92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96" name="Imagem 95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>
            <a:off x="504492" y="2051645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  <a:buSzPct val="45000"/>
            </a:pPr>
            <a:r>
              <a:rPr lang="pt-BR" sz="3200" strike="noStrike" dirty="0" smtClean="0">
                <a:latin typeface="Arial"/>
              </a:rPr>
              <a:t>2018:</a:t>
            </a:r>
            <a:endParaRPr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>
                <a:latin typeface="Arial"/>
              </a:rPr>
              <a:t>Instituição do GT do novo sistema com participação de servidores e magistrados de SP, ES, PR, RO e </a:t>
            </a:r>
            <a:r>
              <a:rPr lang="pt-BR" sz="2800" strike="noStrike" dirty="0" smtClean="0">
                <a:latin typeface="Arial"/>
              </a:rPr>
              <a:t>BA;</a:t>
            </a:r>
            <a:endParaRPr lang="pt-BR" sz="2800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 smtClean="0">
                <a:latin typeface="Arial"/>
              </a:rPr>
              <a:t>Lançamento </a:t>
            </a:r>
            <a:r>
              <a:rPr lang="pt-BR" sz="2800" strike="noStrike" dirty="0">
                <a:latin typeface="Arial"/>
              </a:rPr>
              <a:t>e treinamento nacional em </a:t>
            </a:r>
            <a:r>
              <a:rPr lang="pt-BR" sz="2800" strike="noStrike" dirty="0" smtClean="0">
                <a:latin typeface="Arial"/>
              </a:rPr>
              <a:t>agosto;</a:t>
            </a:r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dirty="0" smtClean="0">
                <a:latin typeface="Arial"/>
              </a:rPr>
              <a:t>Implantação do projeto piloto nos estados participantes do GT;</a:t>
            </a:r>
            <a:endParaRPr lang="pt-BR" sz="2800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strike="noStrike" dirty="0" smtClean="0">
                <a:latin typeface="Arial"/>
              </a:rPr>
              <a:t>Reescrita </a:t>
            </a:r>
            <a:r>
              <a:rPr lang="pt-BR" sz="2800" strike="noStrike" dirty="0">
                <a:latin typeface="Arial"/>
              </a:rPr>
              <a:t>do banco de </a:t>
            </a:r>
            <a:r>
              <a:rPr lang="pt-BR" sz="2800" strike="noStrike" dirty="0" smtClean="0">
                <a:latin typeface="Arial"/>
              </a:rPr>
              <a:t>dados;</a:t>
            </a:r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2800" dirty="0" smtClean="0">
                <a:latin typeface="Arial"/>
              </a:rPr>
              <a:t>Inclusão de todo o estado do ES </a:t>
            </a:r>
            <a:endParaRPr sz="2800" dirty="0"/>
          </a:p>
        </p:txBody>
      </p:sp>
      <p:pic>
        <p:nvPicPr>
          <p:cNvPr id="97" name="Imagem 96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  <a:buSzPct val="45000"/>
            </a:pPr>
            <a:r>
              <a:rPr lang="pt-BR" sz="3200" strike="noStrike" dirty="0" smtClean="0">
                <a:latin typeface="Arial"/>
              </a:rPr>
              <a:t>2019</a:t>
            </a:r>
            <a:endParaRPr dirty="0" smtClean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dirty="0"/>
              <a:t>Inclusão do estado de Alagoas no projeto-piloto;</a:t>
            </a:r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 smtClean="0">
                <a:latin typeface="Arial"/>
              </a:rPr>
              <a:t>Migração do </a:t>
            </a:r>
            <a:r>
              <a:rPr lang="pt-BR" sz="3200" strike="noStrike" dirty="0">
                <a:latin typeface="Arial"/>
              </a:rPr>
              <a:t>sistema do TJ/ES para o </a:t>
            </a:r>
            <a:r>
              <a:rPr lang="pt-BR" sz="3200" strike="noStrike" dirty="0" smtClean="0">
                <a:latin typeface="Arial"/>
              </a:rPr>
              <a:t>CNJ;</a:t>
            </a:r>
            <a:endParaRPr lang="pt-BR" dirty="0"/>
          </a:p>
        </p:txBody>
      </p:sp>
      <p:pic>
        <p:nvPicPr>
          <p:cNvPr id="100" name="Imagem 99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01" name="Imagem 100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pt-BR" sz="3200" b="1" u="sng" strike="noStrike" dirty="0">
                <a:solidFill>
                  <a:srgbClr val="000000"/>
                </a:solidFill>
                <a:latin typeface="Arial"/>
                <a:ea typeface="Arial"/>
              </a:rPr>
              <a:t>Principal mudança:</a:t>
            </a:r>
            <a:endParaRPr dirty="0"/>
          </a:p>
          <a:p>
            <a:pPr algn="just">
              <a:lnSpc>
                <a:spcPct val="150000"/>
              </a:lnSpc>
            </a:pPr>
            <a:r>
              <a:rPr lang="pt-BR" sz="3200" b="1" u="sng" strike="noStrike" dirty="0">
                <a:solidFill>
                  <a:srgbClr val="000000"/>
                </a:solidFill>
                <a:latin typeface="Arial"/>
                <a:ea typeface="Arial"/>
              </a:rPr>
              <a:t>Novo paradigma do sistema</a:t>
            </a:r>
            <a:endParaRPr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Arial"/>
              </a:rPr>
              <a:t>Visão integral da criança e do </a:t>
            </a:r>
            <a:r>
              <a:rPr lang="pt-BR" sz="3200" strike="noStrike" dirty="0" smtClean="0">
                <a:solidFill>
                  <a:srgbClr val="000000"/>
                </a:solidFill>
                <a:latin typeface="Arial"/>
                <a:ea typeface="Arial"/>
              </a:rPr>
              <a:t>adolescente</a:t>
            </a:r>
            <a:endParaRPr lang="pt-BR" dirty="0"/>
          </a:p>
          <a:p>
            <a:pPr marL="457200" indent="-457200" algn="just">
              <a:lnSpc>
                <a:spcPct val="150000"/>
              </a:lnSpc>
              <a:buSzPct val="45000"/>
              <a:buFont typeface="Wingdings" pitchFamily="2" charset="2"/>
              <a:buChar char="Ø"/>
            </a:pPr>
            <a:r>
              <a:rPr lang="pt-BR" sz="3200" strike="noStrike" dirty="0" smtClean="0">
                <a:solidFill>
                  <a:srgbClr val="000000"/>
                </a:solidFill>
                <a:latin typeface="Arial"/>
                <a:ea typeface="Arial"/>
              </a:rPr>
              <a:t>Adoção </a:t>
            </a:r>
            <a:r>
              <a:rPr lang="pt-BR" sz="3200" strike="noStrike" dirty="0">
                <a:solidFill>
                  <a:srgbClr val="000000"/>
                </a:solidFill>
                <a:latin typeface="Arial"/>
                <a:ea typeface="Arial"/>
              </a:rPr>
              <a:t>é uma das funções do sistema, não a única</a:t>
            </a:r>
            <a:endParaRPr dirty="0"/>
          </a:p>
        </p:txBody>
      </p:sp>
      <p:pic>
        <p:nvPicPr>
          <p:cNvPr id="104" name="Imagem 103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05" name="Imagem 104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buSzPct val="45000"/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Arial"/>
              </a:rPr>
              <a:t>Requisito essencial: correta alimentação</a:t>
            </a:r>
            <a:endParaRPr dirty="0"/>
          </a:p>
        </p:txBody>
      </p:sp>
      <p:pic>
        <p:nvPicPr>
          <p:cNvPr id="108" name="Imagem 107"/>
          <p:cNvPicPr/>
          <p:nvPr/>
        </p:nvPicPr>
        <p:blipFill>
          <a:blip r:embed="rId2"/>
          <a:stretch/>
        </p:blipFill>
        <p:spPr>
          <a:xfrm>
            <a:off x="1368000" y="316080"/>
            <a:ext cx="7552800" cy="1247400"/>
          </a:xfrm>
          <a:prstGeom prst="rect">
            <a:avLst/>
          </a:prstGeom>
          <a:ln>
            <a:noFill/>
          </a:ln>
        </p:spPr>
      </p:pic>
      <p:pic>
        <p:nvPicPr>
          <p:cNvPr id="109" name="Imagem 108"/>
          <p:cNvPicPr/>
          <p:nvPr/>
        </p:nvPicPr>
        <p:blipFill>
          <a:blip r:embed="rId3"/>
          <a:stretch/>
        </p:blipFill>
        <p:spPr>
          <a:xfrm>
            <a:off x="504360" y="30132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258</Words>
  <Application>Microsoft Office PowerPoint</Application>
  <PresentationFormat>Personalizar</PresentationFormat>
  <Paragraphs>47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DejaVu Sans</vt:lpstr>
      <vt:lpstr>StarSymbol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Cristina de Jesus Teixeira</dc:creator>
  <cp:lastModifiedBy>Alessandra Cristina de Jesus Teixeira</cp:lastModifiedBy>
  <cp:revision>28</cp:revision>
  <dcterms:modified xsi:type="dcterms:W3CDTF">2019-10-03T23:33:13Z</dcterms:modified>
</cp:coreProperties>
</file>