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68" r:id="rId5"/>
    <p:sldId id="262" r:id="rId6"/>
    <p:sldId id="263" r:id="rId7"/>
    <p:sldId id="260" r:id="rId8"/>
    <p:sldId id="267" r:id="rId9"/>
    <p:sldId id="266" r:id="rId10"/>
    <p:sldId id="289" r:id="rId11"/>
    <p:sldId id="259" r:id="rId12"/>
    <p:sldId id="265" r:id="rId13"/>
    <p:sldId id="264" r:id="rId14"/>
    <p:sldId id="270" r:id="rId15"/>
    <p:sldId id="271" r:id="rId16"/>
    <p:sldId id="272" r:id="rId17"/>
    <p:sldId id="274" r:id="rId18"/>
    <p:sldId id="273" r:id="rId19"/>
    <p:sldId id="269" r:id="rId20"/>
    <p:sldId id="277" r:id="rId21"/>
    <p:sldId id="280" r:id="rId22"/>
    <p:sldId id="276" r:id="rId23"/>
    <p:sldId id="275" r:id="rId24"/>
    <p:sldId id="279" r:id="rId25"/>
    <p:sldId id="282" r:id="rId26"/>
    <p:sldId id="286" r:id="rId27"/>
    <p:sldId id="287" r:id="rId28"/>
    <p:sldId id="281" r:id="rId29"/>
    <p:sldId id="283" r:id="rId30"/>
    <p:sldId id="285" r:id="rId31"/>
    <p:sldId id="288" r:id="rId3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94660"/>
  </p:normalViewPr>
  <p:slideViewPr>
    <p:cSldViewPr>
      <p:cViewPr varScale="1">
        <p:scale>
          <a:sx n="86" d="100"/>
          <a:sy n="86" d="100"/>
        </p:scale>
        <p:origin x="109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32049-8939-44B3-8682-FF2E255B1909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A4131D-453F-41D6-935F-DEF7DFE8F6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5017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4131D-453F-41D6-935F-DEF7DFE8F63F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2770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4131D-453F-41D6-935F-DEF7DFE8F63F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227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D17A-60F1-46B1-85DB-317B09092798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4567-91AD-45A4-92DD-2001C37577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5828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D17A-60F1-46B1-85DB-317B09092798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4567-91AD-45A4-92DD-2001C37577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6573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D17A-60F1-46B1-85DB-317B09092798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4567-91AD-45A4-92DD-2001C37577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6537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D17A-60F1-46B1-85DB-317B09092798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4567-91AD-45A4-92DD-2001C37577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1852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D17A-60F1-46B1-85DB-317B09092798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4567-91AD-45A4-92DD-2001C37577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6683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D17A-60F1-46B1-85DB-317B09092798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4567-91AD-45A4-92DD-2001C37577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4448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D17A-60F1-46B1-85DB-317B09092798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4567-91AD-45A4-92DD-2001C37577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2158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D17A-60F1-46B1-85DB-317B09092798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4567-91AD-45A4-92DD-2001C37577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7475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D17A-60F1-46B1-85DB-317B09092798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4567-91AD-45A4-92DD-2001C37577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2746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D17A-60F1-46B1-85DB-317B09092798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4567-91AD-45A4-92DD-2001C37577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296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2D17A-60F1-46B1-85DB-317B09092798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74567-91AD-45A4-92DD-2001C37577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5718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2D17A-60F1-46B1-85DB-317B09092798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4567-91AD-45A4-92DD-2001C37577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27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kdfrases.com/frase/110041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dfrases.com/autor/oscar-wild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889248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604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395536" y="4005064"/>
            <a:ext cx="8435280" cy="2465774"/>
          </a:xfrm>
        </p:spPr>
        <p:txBody>
          <a:bodyPr>
            <a:normAutofit fontScale="92500" lnSpcReduction="10000"/>
          </a:bodyPr>
          <a:lstStyle/>
          <a:p>
            <a:endParaRPr lang="pt-BR" dirty="0"/>
          </a:p>
          <a:p>
            <a:r>
              <a:rPr lang="pt-BR" sz="2400" i="1" dirty="0" smtClean="0"/>
              <a:t>“  (...)   Este dia é aguardado </a:t>
            </a:r>
            <a:r>
              <a:rPr lang="pt-BR" sz="2400" i="1" dirty="0"/>
              <a:t>o ano todo. Somente através deste programa pude estar juntinho de todos os meus filhos, uma tarde é pouca para matar tanta saudade. Somente vocês para  nos proporcionar esse momento. Logo quero sair daqui para participar mais da vida deles e ensinar o lado bom, do bem, do amor e do trabalho”.</a:t>
            </a:r>
            <a:endParaRPr lang="pt-BR" sz="2400" dirty="0"/>
          </a:p>
          <a:p>
            <a:endParaRPr lang="pt-BR" sz="24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215516" y="116632"/>
            <a:ext cx="26642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Encarcerada há quatro anos por homicídio e mãe de cinco filhos - </a:t>
            </a:r>
            <a:r>
              <a:rPr lang="pt-BR" sz="2000" dirty="0" smtClean="0"/>
              <a:t>Presidio </a:t>
            </a:r>
            <a:r>
              <a:rPr lang="pt-BR" sz="2000" dirty="0"/>
              <a:t>Consuelo Nasser </a:t>
            </a:r>
            <a:r>
              <a:rPr lang="pt-BR" sz="2000" dirty="0" smtClean="0"/>
              <a:t> em Visita </a:t>
            </a:r>
            <a:r>
              <a:rPr lang="pt-BR" sz="2000" dirty="0"/>
              <a:t>Humanizada realizada em junho/2019</a:t>
            </a:r>
            <a:r>
              <a:rPr lang="pt-BR" dirty="0"/>
              <a:t>: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32462"/>
            <a:ext cx="4704184" cy="3661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37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275"/>
            <a:ext cx="1010654" cy="101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32656"/>
            <a:ext cx="2089150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97869"/>
            <a:ext cx="7920880" cy="507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3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275"/>
            <a:ext cx="1010654" cy="101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32656"/>
            <a:ext cx="2089150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47" y="1397869"/>
            <a:ext cx="7831533" cy="520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4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275"/>
            <a:ext cx="1010654" cy="101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9275"/>
            <a:ext cx="2089150" cy="1010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5607"/>
            <a:ext cx="8064896" cy="537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7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275"/>
            <a:ext cx="1010654" cy="101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808" y="4759"/>
            <a:ext cx="2089150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96752"/>
            <a:ext cx="7619886" cy="507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1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275"/>
            <a:ext cx="1010654" cy="101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70077"/>
            <a:ext cx="2089150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81083"/>
            <a:ext cx="8341012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6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275"/>
            <a:ext cx="1010654" cy="101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901" y="106390"/>
            <a:ext cx="2089150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74" y="1412776"/>
            <a:ext cx="7881826" cy="52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2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275"/>
            <a:ext cx="1010654" cy="101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-83529"/>
            <a:ext cx="2089150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1" y="1196752"/>
            <a:ext cx="8244408" cy="549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8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275"/>
            <a:ext cx="1010654" cy="101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082" y="0"/>
            <a:ext cx="2089150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89231"/>
            <a:ext cx="7992888" cy="508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6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275"/>
            <a:ext cx="1010654" cy="101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289" y="59275"/>
            <a:ext cx="2089150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48" y="1340768"/>
            <a:ext cx="7795608" cy="520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5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07504" y="1451269"/>
            <a:ext cx="856895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Diretrizes contidas nas Regras de Bangkok 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Regras Mínimas para Mulheres Presas </a:t>
            </a:r>
          </a:p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dirty="0" smtClean="0"/>
              <a:t>65ª Assembleia geral da Organização das Nações Unidas </a:t>
            </a:r>
          </a:p>
          <a:p>
            <a:pPr algn="ctr"/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pt-BR" sz="2800" dirty="0" smtClean="0"/>
              <a:t> </a:t>
            </a:r>
            <a:r>
              <a:rPr lang="pt-BR" sz="2800" b="1" dirty="0" smtClean="0"/>
              <a:t> </a:t>
            </a:r>
            <a:r>
              <a:rPr lang="pt-BR" sz="2400" dirty="0" smtClean="0"/>
              <a:t>Prestar </a:t>
            </a:r>
            <a:r>
              <a:rPr lang="pt-BR" sz="2400" dirty="0"/>
              <a:t>assistência e </a:t>
            </a:r>
            <a:r>
              <a:rPr lang="pt-BR" sz="2400" dirty="0" smtClean="0"/>
              <a:t>amparo aos </a:t>
            </a:r>
            <a:r>
              <a:rPr lang="pt-BR" sz="2400" dirty="0"/>
              <a:t>filhos de mulheres que cumprem penas restritivas de liberdade nos presídios</a:t>
            </a:r>
            <a:r>
              <a:rPr lang="pt-BR" sz="2400" dirty="0" smtClean="0"/>
              <a:t>.</a:t>
            </a:r>
          </a:p>
          <a:p>
            <a:pPr marL="457200" indent="-457200">
              <a:buFont typeface="Arial" pitchFamily="34" charset="0"/>
              <a:buChar char="•"/>
            </a:pPr>
            <a:endParaRPr lang="pt-BR" sz="2400" dirty="0"/>
          </a:p>
          <a:p>
            <a:pPr marL="457200" indent="-457200" algn="just">
              <a:buFont typeface="Arial" pitchFamily="34" charset="0"/>
              <a:buChar char="•"/>
            </a:pPr>
            <a:r>
              <a:rPr lang="pt-BR" sz="2400" dirty="0"/>
              <a:t>Visa articular em conjunto com a Rede de Proteção às Crianças e aos Adolescentes e sociedade civil, ações que resultem na garantia dos direitos de cidadania, atenção integral, assistência biopsicossocial, educacional e material.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275"/>
            <a:ext cx="1010654" cy="101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32656"/>
            <a:ext cx="2089150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6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275"/>
            <a:ext cx="1010654" cy="101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605" y="0"/>
            <a:ext cx="2089150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94" y="1412776"/>
            <a:ext cx="8128603" cy="50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275"/>
            <a:ext cx="1010654" cy="101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880" y="162889"/>
            <a:ext cx="1575803" cy="80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5"/>
          <a:stretch/>
        </p:blipFill>
        <p:spPr>
          <a:xfrm>
            <a:off x="215588" y="832297"/>
            <a:ext cx="3420307" cy="580409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844824"/>
            <a:ext cx="5472608" cy="479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8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275"/>
            <a:ext cx="1010654" cy="101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089150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47" y="1069972"/>
            <a:ext cx="8111924" cy="540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7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275"/>
            <a:ext cx="1010654" cy="101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32656"/>
            <a:ext cx="2089150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59"/>
            <a:ext cx="7813625" cy="520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6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275"/>
            <a:ext cx="1010654" cy="101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089150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8100392" cy="540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8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275"/>
            <a:ext cx="1010654" cy="101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724" y="0"/>
            <a:ext cx="2089150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72" y="1292516"/>
            <a:ext cx="8236060" cy="548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4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87"/>
            <a:ext cx="4139952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275" y="2492896"/>
            <a:ext cx="5363725" cy="41687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972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833377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180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275"/>
            <a:ext cx="1010654" cy="101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82" y="306578"/>
            <a:ext cx="4511901" cy="405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2598738"/>
            <a:ext cx="4139953" cy="425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00352"/>
            <a:ext cx="2304256" cy="2360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05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2832"/>
            <a:ext cx="4283968" cy="3048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2" y="2780928"/>
            <a:ext cx="9124327" cy="418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59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275"/>
            <a:ext cx="1010654" cy="101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32656"/>
            <a:ext cx="1638846" cy="83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644008" y="1069972"/>
            <a:ext cx="2970535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itchFamily="34" charset="0"/>
              <a:buChar char="•"/>
            </a:pPr>
            <a:r>
              <a:rPr lang="pt-BR" sz="2400" dirty="0" smtClean="0"/>
              <a:t>Pesquisas * quando </a:t>
            </a:r>
            <a:r>
              <a:rPr lang="pt-BR" sz="2400" dirty="0"/>
              <a:t>o pai é preso em 90% das hipóteses os filhos continuam sob os cuidados da </a:t>
            </a:r>
            <a:r>
              <a:rPr lang="pt-BR" sz="2400" dirty="0" smtClean="0"/>
              <a:t>mãe.</a:t>
            </a:r>
          </a:p>
          <a:p>
            <a:endParaRPr lang="pt-BR" sz="2400" dirty="0"/>
          </a:p>
          <a:p>
            <a:pPr marL="342900" indent="-342900" algn="ctr">
              <a:buFont typeface="Arial" pitchFamily="34" charset="0"/>
              <a:buChar char="•"/>
            </a:pPr>
            <a:r>
              <a:rPr lang="pt-BR" sz="2400" dirty="0" smtClean="0"/>
              <a:t>somente </a:t>
            </a:r>
            <a:r>
              <a:rPr lang="pt-BR" sz="2400" dirty="0"/>
              <a:t>10% das ocasiões continuam sendo cuidadas pelos pais</a:t>
            </a:r>
            <a:r>
              <a:rPr lang="pt-BR" sz="2400" dirty="0" smtClean="0"/>
              <a:t>.</a:t>
            </a:r>
            <a:r>
              <a:rPr lang="pt-BR" sz="2400" dirty="0"/>
              <a:t> </a:t>
            </a:r>
            <a:endParaRPr lang="pt-BR" sz="2400" dirty="0" smtClean="0"/>
          </a:p>
          <a:p>
            <a:endParaRPr lang="pt-BR" sz="2400" dirty="0" smtClean="0"/>
          </a:p>
          <a:p>
            <a:r>
              <a:rPr lang="pt-BR" i="1" dirty="0"/>
              <a:t>*</a:t>
            </a:r>
            <a:r>
              <a:rPr lang="pt-BR" i="1" dirty="0" smtClean="0"/>
              <a:t>(</a:t>
            </a:r>
            <a:r>
              <a:rPr lang="pt-BR" i="1" dirty="0"/>
              <a:t>Stella, 2009, p. 293) - </a:t>
            </a:r>
            <a:endParaRPr lang="pt-BR" sz="2400" dirty="0" smtClean="0"/>
          </a:p>
          <a:p>
            <a:endParaRPr lang="pt-BR" sz="24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52335"/>
            <a:ext cx="3960440" cy="4375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710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98440"/>
            <a:ext cx="7775954" cy="518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00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ssasilva\Desktop\MSOCORRO CEL\IMAGENS\IMG-20180629-WA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93" y="0"/>
            <a:ext cx="91667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-540568" y="4653136"/>
            <a:ext cx="5189439" cy="184665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  <a:softEdge rad="63500"/>
          </a:effectLst>
          <a:scene3d>
            <a:camera prst="perspectiveContrastingLeftFacing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u="sng" dirty="0">
                <a:solidFill>
                  <a:schemeClr val="bg1"/>
                </a:solidFill>
              </a:rPr>
              <a:t>“</a:t>
            </a:r>
            <a:r>
              <a:rPr lang="pt-BR" sz="2400" u="sng" dirty="0">
                <a:solidFill>
                  <a:schemeClr val="bg1"/>
                </a:solidFill>
                <a:hlinkClick r:id="rId3"/>
              </a:rPr>
              <a:t>Não há nenhuma prisão em nenhum mundo na qual o Amor não possa forçar a entrada.</a:t>
            </a:r>
            <a:r>
              <a:rPr lang="pt-BR" sz="2400" u="sng" dirty="0">
                <a:solidFill>
                  <a:schemeClr val="bg1"/>
                </a:solidFill>
              </a:rPr>
              <a:t>” </a:t>
            </a:r>
            <a:br>
              <a:rPr lang="pt-BR" sz="2400" u="sng" dirty="0">
                <a:solidFill>
                  <a:schemeClr val="bg1"/>
                </a:solidFill>
              </a:rPr>
            </a:br>
            <a:r>
              <a:rPr lang="pt-BR" sz="2400" u="sng" dirty="0">
                <a:solidFill>
                  <a:schemeClr val="bg1"/>
                </a:solidFill>
              </a:rPr>
              <a:t>― </a:t>
            </a:r>
            <a:r>
              <a:rPr lang="pt-BR" sz="2400" u="sng" dirty="0">
                <a:solidFill>
                  <a:schemeClr val="bg1"/>
                </a:solidFill>
                <a:hlinkClick r:id="rId4"/>
              </a:rPr>
              <a:t>Oscar Wilde</a:t>
            </a:r>
            <a:endParaRPr lang="pt-BR" sz="2400" u="sng" dirty="0">
              <a:solidFill>
                <a:schemeClr val="bg1"/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1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275"/>
            <a:ext cx="1010654" cy="101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9275"/>
            <a:ext cx="1638846" cy="83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491880" y="166810"/>
            <a:ext cx="1304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Etapas</a:t>
            </a:r>
            <a:endParaRPr lang="pt-B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67544" y="1844824"/>
            <a:ext cx="7740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400" dirty="0"/>
          </a:p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473713" y="940988"/>
            <a:ext cx="8254602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pt-BR" sz="2300" dirty="0" smtClean="0"/>
              <a:t>Identificar </a:t>
            </a:r>
            <a:r>
              <a:rPr lang="pt-BR" sz="2300" dirty="0"/>
              <a:t>entre a população carcerária feminina as mães e seus </a:t>
            </a:r>
            <a:r>
              <a:rPr lang="pt-BR" sz="2300" dirty="0" smtClean="0"/>
              <a:t>filhos</a:t>
            </a:r>
            <a:endParaRPr lang="pt-BR" sz="2300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300" dirty="0"/>
              <a:t>Determinar </a:t>
            </a:r>
            <a:r>
              <a:rPr lang="pt-BR" sz="2300" dirty="0" smtClean="0"/>
              <a:t>visita </a:t>
            </a:r>
            <a:r>
              <a:rPr lang="pt-BR" sz="2300" dirty="0"/>
              <a:t>da </a:t>
            </a:r>
            <a:r>
              <a:rPr lang="pt-BR" sz="2300" dirty="0" smtClean="0"/>
              <a:t>Equipe Multidisciplinar </a:t>
            </a:r>
            <a:r>
              <a:rPr lang="pt-BR" sz="2300" dirty="0"/>
              <a:t>da Rede de Proteção na residência da criança e adolescente </a:t>
            </a:r>
            <a:endParaRPr lang="pt-BR" sz="23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300" dirty="0" smtClean="0"/>
              <a:t>Estabelecer </a:t>
            </a:r>
            <a:r>
              <a:rPr lang="pt-BR" sz="2300" dirty="0"/>
              <a:t>o plano de atendimento e, se o caso recomendar, as medidas específicas de proteção </a:t>
            </a:r>
            <a:r>
              <a:rPr lang="pt-BR" sz="2300" dirty="0" smtClean="0"/>
              <a:t>  ( </a:t>
            </a:r>
            <a:r>
              <a:rPr lang="pt-BR" sz="2300" dirty="0"/>
              <a:t>art. 100 </a:t>
            </a:r>
            <a:r>
              <a:rPr lang="pt-BR" sz="2300" dirty="0" smtClean="0"/>
              <a:t> e </a:t>
            </a:r>
            <a:r>
              <a:rPr lang="pt-BR" sz="2300" dirty="0" err="1" smtClean="0"/>
              <a:t>parg</a:t>
            </a:r>
            <a:r>
              <a:rPr lang="pt-BR" sz="2300" dirty="0" smtClean="0"/>
              <a:t>. único ECA)</a:t>
            </a:r>
            <a:endParaRPr lang="pt-BR" sz="2300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300" dirty="0"/>
              <a:t>Articular </a:t>
            </a:r>
            <a:r>
              <a:rPr lang="pt-BR" sz="2300" i="1" dirty="0"/>
              <a:t>A Rede de Proteção </a:t>
            </a:r>
            <a:r>
              <a:rPr lang="pt-BR" sz="2300" dirty="0"/>
              <a:t>no amparo pedagógico, psicológico e afetivo </a:t>
            </a:r>
            <a:r>
              <a:rPr lang="pt-BR" sz="2300" dirty="0" smtClean="0"/>
              <a:t> </a:t>
            </a:r>
            <a:r>
              <a:rPr lang="pt-BR" sz="2300" dirty="0"/>
              <a:t>com a sociedade civil organizada </a:t>
            </a:r>
            <a:endParaRPr lang="pt-BR" sz="23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300" dirty="0" smtClean="0"/>
              <a:t>Regularizar </a:t>
            </a:r>
            <a:r>
              <a:rPr lang="pt-BR" sz="2300" dirty="0"/>
              <a:t>a “posse de fato” do menor para que o </a:t>
            </a:r>
            <a:r>
              <a:rPr lang="pt-BR" sz="2300" dirty="0" smtClean="0"/>
              <a:t>guardião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300" dirty="0" smtClean="0"/>
              <a:t>Realizar </a:t>
            </a:r>
            <a:r>
              <a:rPr lang="pt-BR" sz="2300" dirty="0"/>
              <a:t>encontros (mães/filhos) para </a:t>
            </a:r>
            <a:r>
              <a:rPr lang="pt-BR" sz="2300" dirty="0" smtClean="0"/>
              <a:t> VISITAS HUMANIZADAS </a:t>
            </a:r>
            <a:r>
              <a:rPr lang="pt-BR" sz="2300" dirty="0"/>
              <a:t>em ambiente favorável </a:t>
            </a:r>
            <a:r>
              <a:rPr lang="pt-BR" sz="2300" dirty="0" smtClean="0"/>
              <a:t> E não constrangedor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300" dirty="0" smtClean="0"/>
              <a:t>Buscar </a:t>
            </a:r>
            <a:r>
              <a:rPr lang="pt-BR" sz="2300" dirty="0"/>
              <a:t>parcerias para amparar os adolescentes quanto à formação profissional.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300" dirty="0"/>
              <a:t>Solidificar a participação da sociedade civil organizada, inclusive, com o apadrinhamento material.</a:t>
            </a:r>
          </a:p>
          <a:p>
            <a:pPr algn="just"/>
            <a:r>
              <a:rPr lang="pt-BR" sz="2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3179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275"/>
            <a:ext cx="1010654" cy="101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32656"/>
            <a:ext cx="2089150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51520" y="1484784"/>
            <a:ext cx="842493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8038" indent="-285750" algn="just">
              <a:buFont typeface="Arial" pitchFamily="34" charset="0"/>
              <a:buChar char="•"/>
            </a:pPr>
            <a:r>
              <a:rPr lang="pt-BR" sz="2000" b="1" dirty="0" smtClean="0"/>
              <a:t>Visita </a:t>
            </a:r>
            <a:r>
              <a:rPr lang="pt-BR" sz="2000" b="1" dirty="0"/>
              <a:t>domiciliar</a:t>
            </a:r>
            <a:r>
              <a:rPr lang="pt-BR" sz="2000" dirty="0"/>
              <a:t>: Acompanhamento no lar e outros ambientes </a:t>
            </a:r>
            <a:r>
              <a:rPr lang="pt-BR" sz="2000" dirty="0" smtClean="0"/>
              <a:t>frequentados </a:t>
            </a:r>
            <a:r>
              <a:rPr lang="pt-BR" sz="2000" dirty="0"/>
              <a:t>por cada criança ou adolescente, a fim de identificar suas demandas e necessidades junto à rede de </a:t>
            </a:r>
            <a:r>
              <a:rPr lang="pt-BR" sz="2000" dirty="0" smtClean="0"/>
              <a:t>proteção</a:t>
            </a:r>
          </a:p>
          <a:p>
            <a:pPr lvl="1" algn="just"/>
            <a:endParaRPr lang="pt-BR" sz="2000" dirty="0"/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pt-BR" sz="2000" b="1" dirty="0"/>
              <a:t>Plano de Atendimento</a:t>
            </a:r>
            <a:r>
              <a:rPr lang="pt-BR" sz="2000" dirty="0"/>
              <a:t>: A partir do estudo psicossocial de cada núcleo familiar, à luz do Estatuto da Criança e do Adolescente (ECA), é realizada intervenção junto aos equipamentos sociais e rede de parceiros do </a:t>
            </a:r>
            <a:r>
              <a:rPr lang="pt-BR" sz="2000" dirty="0" smtClean="0"/>
              <a:t>programa</a:t>
            </a:r>
          </a:p>
          <a:p>
            <a:pPr lvl="1" algn="just"/>
            <a:endParaRPr lang="pt-BR" sz="2000" dirty="0"/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pt-BR" sz="2000" b="1" dirty="0"/>
              <a:t>Regularização da situação da criança/ adolescente</a:t>
            </a:r>
            <a:r>
              <a:rPr lang="pt-BR" sz="2000" dirty="0"/>
              <a:t>: Regulamentação judicial de guardas de fato, pensão alimentícia, paternidade e outras medidas jurídicas Junto à Defensoria </a:t>
            </a:r>
            <a:r>
              <a:rPr lang="pt-BR" sz="2000" dirty="0" smtClean="0"/>
              <a:t>Pública</a:t>
            </a:r>
          </a:p>
          <a:p>
            <a:pPr lvl="1" algn="just"/>
            <a:endParaRPr lang="pt-BR" sz="2000" dirty="0"/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pt-BR" sz="2000" b="1" dirty="0"/>
              <a:t>Visita Humanizada</a:t>
            </a:r>
            <a:r>
              <a:rPr lang="pt-BR" sz="2000" dirty="0"/>
              <a:t>: Evento periódico que promove o vínculo familiar e social e o exercício do poder parental</a:t>
            </a:r>
            <a:r>
              <a:rPr lang="pt-BR" sz="2000" b="1" dirty="0"/>
              <a:t>.</a:t>
            </a:r>
            <a:endParaRPr lang="pt-BR" sz="20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3275856" y="639297"/>
            <a:ext cx="13109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AÇÕES</a:t>
            </a:r>
            <a:endParaRPr lang="pt-B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450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275"/>
            <a:ext cx="1010654" cy="101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32656"/>
            <a:ext cx="2089150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51520" y="1055861"/>
            <a:ext cx="489654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pt-B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omarca </a:t>
            </a: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pt-B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Goiânia  -  </a:t>
            </a: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</a:t>
            </a:r>
            <a:r>
              <a:rPr lang="pt-B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AMPARANDO FILHOS</a:t>
            </a:r>
          </a:p>
          <a:p>
            <a:pPr algn="ctr"/>
            <a:endParaRPr lang="pt-BR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t-BR" sz="2400" dirty="0" smtClean="0"/>
              <a:t>Coordenação de um Desembargador nomeado pelo presidente TJGO </a:t>
            </a:r>
          </a:p>
          <a:p>
            <a:pPr algn="just"/>
            <a:r>
              <a:rPr lang="pt-BR" sz="2400" dirty="0" smtClean="0"/>
              <a:t> </a:t>
            </a:r>
          </a:p>
          <a:p>
            <a:pPr algn="just"/>
            <a:r>
              <a:rPr lang="pt-BR" sz="2400" dirty="0" err="1" smtClean="0"/>
              <a:t>Subcoordenação</a:t>
            </a:r>
            <a:r>
              <a:rPr lang="pt-BR" sz="2400" dirty="0" smtClean="0"/>
              <a:t> ao Juiz titular da 1ª Vara </a:t>
            </a:r>
            <a:r>
              <a:rPr lang="pt-BR" sz="2400" dirty="0" err="1" smtClean="0"/>
              <a:t>Civel</a:t>
            </a:r>
            <a:r>
              <a:rPr lang="pt-BR" sz="2400" dirty="0" smtClean="0"/>
              <a:t> e  Administrativos do </a:t>
            </a:r>
            <a:r>
              <a:rPr lang="pt-BR" sz="2400" dirty="0"/>
              <a:t>Juizado da Infância e Juventude </a:t>
            </a:r>
            <a:r>
              <a:rPr lang="pt-BR" sz="2400" dirty="0" smtClean="0"/>
              <a:t> da Capital, que Possui equipe compartilhada 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 smtClean="0"/>
              <a:t>Desenvolve as suas </a:t>
            </a:r>
            <a:r>
              <a:rPr lang="pt-BR" sz="2400" dirty="0"/>
              <a:t>ações na Penitenciária Feminina Consuelo </a:t>
            </a:r>
            <a:r>
              <a:rPr lang="pt-BR" sz="2400" dirty="0" smtClean="0"/>
              <a:t>Nasser</a:t>
            </a:r>
            <a:endParaRPr lang="pt-BR" sz="2400" dirty="0"/>
          </a:p>
          <a:p>
            <a:endParaRPr lang="pt-BR" dirty="0"/>
          </a:p>
        </p:txBody>
      </p:sp>
      <p:pic>
        <p:nvPicPr>
          <p:cNvPr id="1028" name="Picture 4" descr="https://www.tjgo.jus.br/images/img/CCS/FACHADAS/juizado_infancia_juventud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3892" flipH="1">
            <a:off x="5583079" y="2124886"/>
            <a:ext cx="3436704" cy="37712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47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275"/>
            <a:ext cx="1010654" cy="101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32656"/>
            <a:ext cx="2089150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05433" y="1196752"/>
            <a:ext cx="842493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pt-BR" sz="2000" dirty="0" smtClean="0"/>
              <a:t>Penitenciária </a:t>
            </a:r>
            <a:r>
              <a:rPr lang="pt-BR" sz="2000" dirty="0"/>
              <a:t>Feminina Consuelo </a:t>
            </a:r>
            <a:r>
              <a:rPr lang="pt-BR" sz="2000" dirty="0" smtClean="0"/>
              <a:t>Nasser : </a:t>
            </a:r>
            <a:r>
              <a:rPr lang="pt-BR" sz="2000" dirty="0" smtClean="0">
                <a:sym typeface="Wingdings" pitchFamily="2" charset="2"/>
              </a:rPr>
              <a:t> </a:t>
            </a:r>
            <a:r>
              <a:rPr lang="pt-BR" sz="2000" dirty="0" smtClean="0"/>
              <a:t> </a:t>
            </a:r>
            <a:r>
              <a:rPr lang="pt-BR" sz="2000" dirty="0"/>
              <a:t>55 mulheres cumprem </a:t>
            </a:r>
            <a:r>
              <a:rPr lang="pt-BR" sz="2000" dirty="0" smtClean="0"/>
              <a:t>pena</a:t>
            </a:r>
          </a:p>
          <a:p>
            <a:r>
              <a:rPr lang="pt-BR" sz="2000" dirty="0"/>
              <a:t> </a:t>
            </a:r>
            <a:r>
              <a:rPr lang="pt-BR" sz="2000" dirty="0" smtClean="0"/>
              <a:t>                                                                                </a:t>
            </a:r>
            <a:r>
              <a:rPr lang="pt-BR" sz="2000" dirty="0" smtClean="0">
                <a:sym typeface="Wingdings" pitchFamily="2" charset="2"/>
              </a:rPr>
              <a:t> </a:t>
            </a:r>
            <a:r>
              <a:rPr lang="pt-BR" sz="2000" dirty="0" smtClean="0"/>
              <a:t>22 </a:t>
            </a:r>
            <a:r>
              <a:rPr lang="pt-BR" sz="2000" dirty="0"/>
              <a:t>são atendidas pelo Programa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000" dirty="0" smtClean="0"/>
              <a:t>126  visitas </a:t>
            </a:r>
            <a:r>
              <a:rPr lang="pt-BR" sz="2000" dirty="0"/>
              <a:t>domiciliares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000" dirty="0" smtClean="0"/>
              <a:t>93  </a:t>
            </a:r>
            <a:r>
              <a:rPr lang="pt-BR" sz="2000" dirty="0"/>
              <a:t>relatórios </a:t>
            </a:r>
            <a:r>
              <a:rPr lang="pt-BR" sz="2000" dirty="0" err="1"/>
              <a:t>interprofissionais</a:t>
            </a:r>
            <a:r>
              <a:rPr lang="pt-BR" sz="2000" dirty="0"/>
              <a:t>;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000" dirty="0" smtClean="0"/>
              <a:t>visita humanizada ( 03 p/ ano 2019)</a:t>
            </a:r>
            <a:endParaRPr lang="pt-BR" sz="2000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000" dirty="0" smtClean="0"/>
              <a:t>Círculos  Restaurativos -  agosto /2019  ( valores, maternidade, </a:t>
            </a:r>
            <a:r>
              <a:rPr lang="pt-BR" sz="2000" dirty="0" err="1" smtClean="0"/>
              <a:t>vinculos</a:t>
            </a:r>
            <a:r>
              <a:rPr lang="pt-BR" sz="2000" dirty="0" smtClean="0"/>
              <a:t> familiares)</a:t>
            </a:r>
            <a:endParaRPr lang="pt-BR" sz="2000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000" dirty="0" smtClean="0"/>
              <a:t>Articulações  </a:t>
            </a:r>
            <a:r>
              <a:rPr lang="pt-BR" sz="2000" dirty="0"/>
              <a:t>interinstitucional: Defensoria Pública, Ministério Público e </a:t>
            </a:r>
            <a:r>
              <a:rPr lang="pt-BR" sz="2000" dirty="0" smtClean="0"/>
              <a:t>Universidades</a:t>
            </a:r>
            <a:endParaRPr lang="pt-BR" sz="2000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000" dirty="0"/>
              <a:t>Articulação </a:t>
            </a:r>
            <a:r>
              <a:rPr lang="pt-BR" sz="2000" dirty="0" smtClean="0"/>
              <a:t>c/ </a:t>
            </a:r>
            <a:r>
              <a:rPr lang="pt-BR" sz="2000" dirty="0"/>
              <a:t>Rede de </a:t>
            </a:r>
            <a:r>
              <a:rPr lang="pt-BR" sz="2000" dirty="0" smtClean="0"/>
              <a:t>Proteção: CREAS/ </a:t>
            </a:r>
            <a:r>
              <a:rPr lang="pt-BR" sz="2000" dirty="0"/>
              <a:t>CRAS/NAS/CAPS, Conselho Tutelar e </a:t>
            </a:r>
            <a:r>
              <a:rPr lang="pt-BR" sz="2000" dirty="0" smtClean="0"/>
              <a:t>outros</a:t>
            </a:r>
            <a:endParaRPr lang="pt-BR" sz="2000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000" dirty="0" smtClean="0"/>
              <a:t>Parcerias c/ </a:t>
            </a:r>
            <a:r>
              <a:rPr lang="pt-BR" sz="2000" dirty="0"/>
              <a:t>a sociedade civil para arrecadação de alimentos </a:t>
            </a:r>
            <a:r>
              <a:rPr lang="pt-BR" sz="2000" dirty="0" smtClean="0"/>
              <a:t> e filmagens (Visita Humanizada)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000" dirty="0" smtClean="0"/>
              <a:t>Termos de Cooperação – Protetores solidários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000" dirty="0" smtClean="0"/>
              <a:t>Procedimentos Judiciais  - guarda, registro civil, vaga em escola, outras</a:t>
            </a:r>
            <a:endParaRPr lang="pt-BR" sz="2000" dirty="0"/>
          </a:p>
        </p:txBody>
      </p:sp>
      <p:sp>
        <p:nvSpPr>
          <p:cNvPr id="3" name="Retângulo 2"/>
          <p:cNvSpPr/>
          <p:nvPr/>
        </p:nvSpPr>
        <p:spPr>
          <a:xfrm>
            <a:off x="1691680" y="303013"/>
            <a:ext cx="53592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Atividades  realizadas  -  destaques</a:t>
            </a:r>
            <a:endParaRPr lang="pt-BR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640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6768752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63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275"/>
            <a:ext cx="1010654" cy="101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32656"/>
            <a:ext cx="2089150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835696" y="269753"/>
            <a:ext cx="43204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VISITA HUMANIZADA</a:t>
            </a:r>
          </a:p>
          <a:p>
            <a:r>
              <a:rPr lang="pt-BR" dirty="0" smtClean="0"/>
              <a:t>           Fluxograma </a:t>
            </a:r>
            <a:r>
              <a:rPr lang="pt-BR" dirty="0"/>
              <a:t>de trabalho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51519" y="1340768"/>
            <a:ext cx="765105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pt-BR" sz="2400" dirty="0" smtClean="0"/>
              <a:t>Visita a unidade penitenciaria pela equipe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400" dirty="0" smtClean="0"/>
              <a:t>Mapeamento das presas que possuem filhos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400" dirty="0" smtClean="0"/>
              <a:t>Identificação do filhos das presas / visitas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400" dirty="0" smtClean="0"/>
              <a:t>Mapeamento das necessidades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400" dirty="0" smtClean="0"/>
              <a:t>Agendamento da visita humanizada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400" dirty="0" smtClean="0"/>
              <a:t>Autorização do juízo de execução penal/diretoria do presidio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400" dirty="0" smtClean="0"/>
              <a:t>Mobilização da Rede e Parceiros Solidários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400" dirty="0" smtClean="0"/>
              <a:t>Mobilização  das diversas </a:t>
            </a:r>
            <a:r>
              <a:rPr lang="pt-BR" sz="2400" dirty="0"/>
              <a:t> </a:t>
            </a:r>
            <a:r>
              <a:rPr lang="pt-BR" sz="2400" dirty="0" smtClean="0"/>
              <a:t>áreas administrativas  do Tribunal (transporte, comunicação social, segurança,  outras)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2400" dirty="0" smtClean="0"/>
              <a:t>Realização do Evento</a:t>
            </a:r>
          </a:p>
          <a:p>
            <a:pPr marL="285750" indent="-285750">
              <a:buFont typeface="Arial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8615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</TotalTime>
  <Words>691</Words>
  <Application>Microsoft Office PowerPoint</Application>
  <PresentationFormat>Apresentação na tela (4:3)</PresentationFormat>
  <Paragraphs>66</Paragraphs>
  <Slides>31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5" baseType="lpstr">
      <vt:lpstr>Arial</vt:lpstr>
      <vt:lpstr>Calibri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Maria Socorro de Sousa Afonso da Silva</dc:creator>
  <cp:lastModifiedBy>Alessandra Cristina de Jesus Teixeira</cp:lastModifiedBy>
  <cp:revision>28</cp:revision>
  <dcterms:created xsi:type="dcterms:W3CDTF">2019-06-22T13:36:10Z</dcterms:created>
  <dcterms:modified xsi:type="dcterms:W3CDTF">2019-10-03T23:44:22Z</dcterms:modified>
</cp:coreProperties>
</file>