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12"/>
  </p:notesMasterIdLst>
  <p:sldIdLst>
    <p:sldId id="256" r:id="rId2"/>
    <p:sldId id="262" r:id="rId3"/>
    <p:sldId id="291" r:id="rId4"/>
    <p:sldId id="292" r:id="rId5"/>
    <p:sldId id="275" r:id="rId6"/>
    <p:sldId id="281" r:id="rId7"/>
    <p:sldId id="285" r:id="rId8"/>
    <p:sldId id="293" r:id="rId9"/>
    <p:sldId id="29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81B"/>
    <a:srgbClr val="F0B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75139" autoAdjust="0"/>
  </p:normalViewPr>
  <p:slideViewPr>
    <p:cSldViewPr snapToGrid="0" snapToObjects="1">
      <p:cViewPr varScale="1">
        <p:scale>
          <a:sx n="68" d="100"/>
          <a:sy n="68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lanalto.gov.br/ccivil_03/LEIS/L8069.htm#art8.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lanalto.gov.br/ccivil_03/LEIS/L8069.htm#art8.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6A8C9-272C-43C5-A6E5-750496C64C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BAC8A8-FC48-4321-A003-23ACAC922E8D}">
      <dgm:prSet phldrT="[Texto]" custT="1"/>
      <dgm:spPr/>
      <dgm:t>
        <a:bodyPr/>
        <a:lstStyle/>
        <a:p>
          <a:r>
            <a:rPr lang="pt-BR" sz="1800" dirty="0"/>
            <a:t>Marco</a:t>
          </a:r>
        </a:p>
      </dgm:t>
    </dgm:pt>
    <dgm:pt modelId="{5E14C7E2-BBBC-471E-93D2-AC96992C56D1}" type="parTrans" cxnId="{3FFACB52-92B5-4306-A35D-6F1B9F1E9EE4}">
      <dgm:prSet/>
      <dgm:spPr/>
      <dgm:t>
        <a:bodyPr/>
        <a:lstStyle/>
        <a:p>
          <a:endParaRPr lang="pt-BR"/>
        </a:p>
      </dgm:t>
    </dgm:pt>
    <dgm:pt modelId="{04BF7128-1672-4D00-9397-E2637796E437}" type="sibTrans" cxnId="{3FFACB52-92B5-4306-A35D-6F1B9F1E9EE4}">
      <dgm:prSet/>
      <dgm:spPr/>
      <dgm:t>
        <a:bodyPr/>
        <a:lstStyle/>
        <a:p>
          <a:endParaRPr lang="pt-BR"/>
        </a:p>
      </dgm:t>
    </dgm:pt>
    <dgm:pt modelId="{8F3370D7-6FCB-451A-86C6-E5449340C81F}">
      <dgm:prSet phldrT="[Texto]" custT="1"/>
      <dgm:spPr/>
      <dgm:t>
        <a:bodyPr/>
        <a:lstStyle/>
        <a:p>
          <a:r>
            <a:rPr lang="pt-BR" sz="1800" dirty="0"/>
            <a:t>Plano</a:t>
          </a:r>
          <a:endParaRPr lang="pt-BR" sz="1400" dirty="0"/>
        </a:p>
      </dgm:t>
    </dgm:pt>
    <dgm:pt modelId="{59D2BCF3-9FAA-4253-9869-AA6275154E15}" type="parTrans" cxnId="{3C379E7D-B785-4BA6-A643-8750949CC722}">
      <dgm:prSet/>
      <dgm:spPr/>
      <dgm:t>
        <a:bodyPr/>
        <a:lstStyle/>
        <a:p>
          <a:endParaRPr lang="pt-BR"/>
        </a:p>
      </dgm:t>
    </dgm:pt>
    <dgm:pt modelId="{5280CE20-F6A0-4937-A99F-014383D56E2E}" type="sibTrans" cxnId="{3C379E7D-B785-4BA6-A643-8750949CC722}">
      <dgm:prSet/>
      <dgm:spPr/>
      <dgm:t>
        <a:bodyPr/>
        <a:lstStyle/>
        <a:p>
          <a:endParaRPr lang="pt-BR"/>
        </a:p>
      </dgm:t>
    </dgm:pt>
    <dgm:pt modelId="{F756CA3F-2A9E-494C-9AEC-CE0F751A00D8}">
      <dgm:prSet phldrT="[Texto]" custT="1"/>
      <dgm:spPr/>
      <dgm:t>
        <a:bodyPr/>
        <a:lstStyle/>
        <a:p>
          <a:r>
            <a:rPr lang="pt-BR" sz="1800" dirty="0"/>
            <a:t>Normativas</a:t>
          </a:r>
          <a:endParaRPr lang="pt-BR" sz="1400" dirty="0"/>
        </a:p>
      </dgm:t>
    </dgm:pt>
    <dgm:pt modelId="{AECBB583-FCEB-485A-9928-8B4D1C4608FD}" type="parTrans" cxnId="{09CD3FEB-7B02-49A5-8FA1-D4D1BA37EFE9}">
      <dgm:prSet/>
      <dgm:spPr/>
      <dgm:t>
        <a:bodyPr/>
        <a:lstStyle/>
        <a:p>
          <a:endParaRPr lang="pt-BR"/>
        </a:p>
      </dgm:t>
    </dgm:pt>
    <dgm:pt modelId="{D1E9A085-0A98-4995-B6BC-79E7FFFFC6F4}" type="sibTrans" cxnId="{09CD3FEB-7B02-49A5-8FA1-D4D1BA37EFE9}">
      <dgm:prSet/>
      <dgm:spPr/>
      <dgm:t>
        <a:bodyPr/>
        <a:lstStyle/>
        <a:p>
          <a:endParaRPr lang="pt-BR"/>
        </a:p>
      </dgm:t>
    </dgm:pt>
    <dgm:pt modelId="{8DE5BDD8-1569-4086-93B2-D7C388C7E705}">
      <dgm:prSet phldrT="[Texto]" custT="1"/>
      <dgm:spPr/>
      <dgm:t>
        <a:bodyPr/>
        <a:lstStyle/>
        <a:p>
          <a:r>
            <a:rPr lang="pt-BR" sz="1600" dirty="0"/>
            <a:t>Rede Cegonha</a:t>
          </a:r>
        </a:p>
        <a:p>
          <a:r>
            <a:rPr lang="pt-BR" sz="1600" dirty="0"/>
            <a:t>ODS</a:t>
          </a:r>
        </a:p>
        <a:p>
          <a:r>
            <a:rPr lang="pt-BR" sz="1600" dirty="0"/>
            <a:t>Convenção dos Direitos da Criança</a:t>
          </a:r>
        </a:p>
        <a:p>
          <a:endParaRPr lang="pt-BR" sz="1400" dirty="0"/>
        </a:p>
      </dgm:t>
    </dgm:pt>
    <dgm:pt modelId="{19132B10-1985-4BF1-8FBA-C7EBF47A2078}" type="parTrans" cxnId="{EDE7F39D-8602-4EA0-AA8D-93726B50389F}">
      <dgm:prSet/>
      <dgm:spPr/>
      <dgm:t>
        <a:bodyPr/>
        <a:lstStyle/>
        <a:p>
          <a:endParaRPr lang="pt-BR"/>
        </a:p>
      </dgm:t>
    </dgm:pt>
    <dgm:pt modelId="{0593B214-5E92-4DFD-87E2-F778C1019A28}" type="sibTrans" cxnId="{EDE7F39D-8602-4EA0-AA8D-93726B50389F}">
      <dgm:prSet/>
      <dgm:spPr/>
      <dgm:t>
        <a:bodyPr/>
        <a:lstStyle/>
        <a:p>
          <a:endParaRPr lang="pt-BR"/>
        </a:p>
      </dgm:t>
    </dgm:pt>
    <dgm:pt modelId="{1C450B49-57A7-4DB2-8C48-2D373E9F24C5}">
      <dgm:prSet/>
      <dgm:spPr/>
      <dgm:t>
        <a:bodyPr/>
        <a:lstStyle/>
        <a:p>
          <a:r>
            <a:rPr lang="pt-BR" dirty="0"/>
            <a:t>Fonte de dados</a:t>
          </a:r>
        </a:p>
      </dgm:t>
    </dgm:pt>
    <dgm:pt modelId="{99F24069-1783-4A54-9273-45B0E5D009D6}" type="parTrans" cxnId="{89D543CA-3603-4BE9-AD71-BF79FEA02368}">
      <dgm:prSet/>
      <dgm:spPr/>
      <dgm:t>
        <a:bodyPr/>
        <a:lstStyle/>
        <a:p>
          <a:endParaRPr lang="pt-BR"/>
        </a:p>
      </dgm:t>
    </dgm:pt>
    <dgm:pt modelId="{82DDC59B-DAF3-4C04-B135-FC25CFF20A5C}" type="sibTrans" cxnId="{89D543CA-3603-4BE9-AD71-BF79FEA02368}">
      <dgm:prSet/>
      <dgm:spPr/>
      <dgm:t>
        <a:bodyPr/>
        <a:lstStyle/>
        <a:p>
          <a:endParaRPr lang="pt-BR"/>
        </a:p>
      </dgm:t>
    </dgm:pt>
    <dgm:pt modelId="{9ECDCDB0-F215-47A1-830D-6FC97F2695B7}">
      <dgm:prSet custT="1"/>
      <dgm:spPr/>
      <dgm:t>
        <a:bodyPr/>
        <a:lstStyle/>
        <a:p>
          <a:r>
            <a:rPr lang="pt-BR" sz="1600" dirty="0"/>
            <a:t>SINASC – Ministério da Saúde</a:t>
          </a:r>
        </a:p>
      </dgm:t>
    </dgm:pt>
    <dgm:pt modelId="{CF763F47-1D5C-4FB6-80E1-C5E9868EA47F}" type="parTrans" cxnId="{5ACD183E-67A3-4FB3-B3E5-EDA5E012CA1D}">
      <dgm:prSet/>
      <dgm:spPr/>
      <dgm:t>
        <a:bodyPr/>
        <a:lstStyle/>
        <a:p>
          <a:endParaRPr lang="pt-BR"/>
        </a:p>
      </dgm:t>
    </dgm:pt>
    <dgm:pt modelId="{D41A9A2E-A226-4724-8C2D-4486EC3EC7C8}" type="sibTrans" cxnId="{5ACD183E-67A3-4FB3-B3E5-EDA5E012CA1D}">
      <dgm:prSet/>
      <dgm:spPr/>
      <dgm:t>
        <a:bodyPr/>
        <a:lstStyle/>
        <a:p>
          <a:endParaRPr lang="pt-BR"/>
        </a:p>
      </dgm:t>
    </dgm:pt>
    <dgm:pt modelId="{F6214AE3-248F-4A48-AA50-80DA16FDBDCF}">
      <dgm:prSet phldrT="[Texto]" custT="1"/>
      <dgm:spPr/>
      <dgm:t>
        <a:bodyPr/>
        <a:lstStyle/>
        <a:p>
          <a:r>
            <a:rPr lang="pt-BR" sz="1600" dirty="0"/>
            <a:t>“ </a:t>
          </a:r>
          <a:r>
            <a:rPr lang="pt-BR" sz="1600" dirty="0">
              <a:hlinkClick xmlns:r="http://schemas.openxmlformats.org/officeDocument/2006/relationships" r:id="rId1"/>
            </a:rPr>
            <a:t>Art. 8º </a:t>
          </a:r>
          <a:r>
            <a:rPr lang="pt-BR" sz="1600" dirty="0"/>
            <a:t>É assegurado a todas as mulheres o acesso aos programas e às políticas (...) atendimento pré-natal, perinatal e pós-natal integral no âmbito do SUS”</a:t>
          </a:r>
          <a:endParaRPr lang="pt-BR" sz="2800" dirty="0"/>
        </a:p>
      </dgm:t>
    </dgm:pt>
    <dgm:pt modelId="{B51E9A87-2360-43B9-8AF1-1F51D71246F7}" type="sibTrans" cxnId="{34A8ACC4-3057-4593-B534-212393FD3A1D}">
      <dgm:prSet/>
      <dgm:spPr/>
      <dgm:t>
        <a:bodyPr/>
        <a:lstStyle/>
        <a:p>
          <a:endParaRPr lang="pt-BR"/>
        </a:p>
      </dgm:t>
    </dgm:pt>
    <dgm:pt modelId="{575B3363-D032-4A9F-B592-2E62C8560C13}" type="parTrans" cxnId="{34A8ACC4-3057-4593-B534-212393FD3A1D}">
      <dgm:prSet/>
      <dgm:spPr/>
      <dgm:t>
        <a:bodyPr/>
        <a:lstStyle/>
        <a:p>
          <a:endParaRPr lang="pt-BR"/>
        </a:p>
      </dgm:t>
    </dgm:pt>
    <dgm:pt modelId="{EDC11243-6A12-4B71-B275-918F48213CB2}">
      <dgm:prSet phldrT="[Texto]" custT="1"/>
      <dgm:spPr/>
      <dgm:t>
        <a:bodyPr/>
        <a:lstStyle/>
        <a:p>
          <a:r>
            <a:rPr lang="pt-BR" sz="1600" dirty="0"/>
            <a:t>"Garantir a realização de seis ou mais consultas, incluindo a realização do teste de HIV e demais exames laboratoriais"</a:t>
          </a:r>
          <a:endParaRPr lang="pt-BR" sz="900" dirty="0"/>
        </a:p>
      </dgm:t>
    </dgm:pt>
    <dgm:pt modelId="{075F286E-313F-416F-B35B-AC976B07A3CB}" type="sibTrans" cxnId="{07555787-A1B9-4096-AAE7-49CEEBF57225}">
      <dgm:prSet/>
      <dgm:spPr/>
      <dgm:t>
        <a:bodyPr/>
        <a:lstStyle/>
        <a:p>
          <a:endParaRPr lang="pt-BR"/>
        </a:p>
      </dgm:t>
    </dgm:pt>
    <dgm:pt modelId="{9C3B31E2-D2EE-45A4-8EC2-7141F48F3B07}" type="parTrans" cxnId="{07555787-A1B9-4096-AAE7-49CEEBF57225}">
      <dgm:prSet/>
      <dgm:spPr/>
      <dgm:t>
        <a:bodyPr/>
        <a:lstStyle/>
        <a:p>
          <a:endParaRPr lang="pt-BR"/>
        </a:p>
      </dgm:t>
    </dgm:pt>
    <dgm:pt modelId="{09AD4F50-7AD5-4E4E-8F33-489E00B252F9}" type="pres">
      <dgm:prSet presAssocID="{88B6A8C9-272C-43C5-A6E5-750496C64C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3C73CCC-1495-4518-ABE8-3CFC52FEFBBB}" type="pres">
      <dgm:prSet presAssocID="{72BAC8A8-FC48-4321-A003-23ACAC922E8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43FD88-A05A-499F-8709-222B6C137519}" type="pres">
      <dgm:prSet presAssocID="{72BAC8A8-FC48-4321-A003-23ACAC922E8D}" presName="childText1" presStyleLbl="solidAlignAcc1" presStyleIdx="0" presStyleCnt="4" custScaleX="108040" custScaleY="211870" custLinFactNeighborX="-3883" custLinFactNeighborY="527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B8951E-B6E1-4D00-AD4B-B673E4D687C5}" type="pres">
      <dgm:prSet presAssocID="{8F3370D7-6FCB-451A-86C6-E5449340C81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A9C939-604E-439F-8C7F-5F94F441D31D}" type="pres">
      <dgm:prSet presAssocID="{8F3370D7-6FCB-451A-86C6-E5449340C81F}" presName="childText2" presStyleLbl="solidAlignAcc1" presStyleIdx="1" presStyleCnt="4" custScaleY="195346" custLinFactNeighborX="2091" custLinFactNeighborY="47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DDE6D5-473C-40C6-AC0A-9271C5F55945}" type="pres">
      <dgm:prSet presAssocID="{F756CA3F-2A9E-494C-9AEC-CE0F751A00D8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CE1E48-4688-4A60-ABC7-7C4A0CC29441}" type="pres">
      <dgm:prSet presAssocID="{F756CA3F-2A9E-494C-9AEC-CE0F751A00D8}" presName="childText3" presStyleLbl="solidAlignAcc1" presStyleIdx="2" presStyleCnt="4" custScaleX="99712" custScaleY="171049" custLinFactNeighborY="397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BADC56-C452-4ECC-91D5-56F3C6C8763F}" type="pres">
      <dgm:prSet presAssocID="{1C450B49-57A7-4DB2-8C48-2D373E9F24C5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5F5524-8CDA-44D9-B2A0-8D370E6CB494}" type="pres">
      <dgm:prSet presAssocID="{1C450B49-57A7-4DB2-8C48-2D373E9F24C5}" presName="childText4" presStyleLbl="solidAlignAcc1" presStyleIdx="3" presStyleCnt="4" custScaleY="152644" custLinFactNeighborX="889" custLinFactNeighborY="29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1B0B98-5F4A-4DDD-8C82-C0634315C409}" type="presOf" srcId="{9ECDCDB0-F215-47A1-830D-6FC97F2695B7}" destId="{735F5524-8CDA-44D9-B2A0-8D370E6CB494}" srcOrd="0" destOrd="0" presId="urn:microsoft.com/office/officeart/2009/3/layout/IncreasingArrowsProcess"/>
    <dgm:cxn modelId="{EDE7F39D-8602-4EA0-AA8D-93726B50389F}" srcId="{F756CA3F-2A9E-494C-9AEC-CE0F751A00D8}" destId="{8DE5BDD8-1569-4086-93B2-D7C388C7E705}" srcOrd="0" destOrd="0" parTransId="{19132B10-1985-4BF1-8FBA-C7EBF47A2078}" sibTransId="{0593B214-5E92-4DFD-87E2-F778C1019A28}"/>
    <dgm:cxn modelId="{78B8FE2D-FD1E-4EC0-B3C0-FD5F106C0466}" type="presOf" srcId="{EDC11243-6A12-4B71-B275-918F48213CB2}" destId="{D0A9C939-604E-439F-8C7F-5F94F441D31D}" srcOrd="0" destOrd="0" presId="urn:microsoft.com/office/officeart/2009/3/layout/IncreasingArrowsProcess"/>
    <dgm:cxn modelId="{09CD3FEB-7B02-49A5-8FA1-D4D1BA37EFE9}" srcId="{88B6A8C9-272C-43C5-A6E5-750496C64C2B}" destId="{F756CA3F-2A9E-494C-9AEC-CE0F751A00D8}" srcOrd="2" destOrd="0" parTransId="{AECBB583-FCEB-485A-9928-8B4D1C4608FD}" sibTransId="{D1E9A085-0A98-4995-B6BC-79E7FFFFC6F4}"/>
    <dgm:cxn modelId="{BF64B3ED-6044-43FD-8EC9-8384D17DDC74}" type="presOf" srcId="{8F3370D7-6FCB-451A-86C6-E5449340C81F}" destId="{EEB8951E-B6E1-4D00-AD4B-B673E4D687C5}" srcOrd="0" destOrd="0" presId="urn:microsoft.com/office/officeart/2009/3/layout/IncreasingArrowsProcess"/>
    <dgm:cxn modelId="{FE621FEA-B6CB-49A1-84FD-C22A2737C4CC}" type="presOf" srcId="{F6214AE3-248F-4A48-AA50-80DA16FDBDCF}" destId="{3443FD88-A05A-499F-8709-222B6C137519}" srcOrd="0" destOrd="0" presId="urn:microsoft.com/office/officeart/2009/3/layout/IncreasingArrowsProcess"/>
    <dgm:cxn modelId="{EDBDC284-3786-4688-A910-EA8F128053C7}" type="presOf" srcId="{F756CA3F-2A9E-494C-9AEC-CE0F751A00D8}" destId="{22DDE6D5-473C-40C6-AC0A-9271C5F55945}" srcOrd="0" destOrd="0" presId="urn:microsoft.com/office/officeart/2009/3/layout/IncreasingArrowsProcess"/>
    <dgm:cxn modelId="{89D543CA-3603-4BE9-AD71-BF79FEA02368}" srcId="{88B6A8C9-272C-43C5-A6E5-750496C64C2B}" destId="{1C450B49-57A7-4DB2-8C48-2D373E9F24C5}" srcOrd="3" destOrd="0" parTransId="{99F24069-1783-4A54-9273-45B0E5D009D6}" sibTransId="{82DDC59B-DAF3-4C04-B135-FC25CFF20A5C}"/>
    <dgm:cxn modelId="{E3DFFEA2-6C8E-4C8F-AC8F-94EA66FAAF52}" type="presOf" srcId="{1C450B49-57A7-4DB2-8C48-2D373E9F24C5}" destId="{A4BADC56-C452-4ECC-91D5-56F3C6C8763F}" srcOrd="0" destOrd="0" presId="urn:microsoft.com/office/officeart/2009/3/layout/IncreasingArrowsProcess"/>
    <dgm:cxn modelId="{C2359056-082B-4EDC-B023-DD165317BED7}" type="presOf" srcId="{8DE5BDD8-1569-4086-93B2-D7C388C7E705}" destId="{C6CE1E48-4688-4A60-ABC7-7C4A0CC29441}" srcOrd="0" destOrd="0" presId="urn:microsoft.com/office/officeart/2009/3/layout/IncreasingArrowsProcess"/>
    <dgm:cxn modelId="{07555787-A1B9-4096-AAE7-49CEEBF57225}" srcId="{8F3370D7-6FCB-451A-86C6-E5449340C81F}" destId="{EDC11243-6A12-4B71-B275-918F48213CB2}" srcOrd="0" destOrd="0" parTransId="{9C3B31E2-D2EE-45A4-8EC2-7141F48F3B07}" sibTransId="{075F286E-313F-416F-B35B-AC976B07A3CB}"/>
    <dgm:cxn modelId="{C36E4D32-6A74-4F34-B5EA-3C2F0EE38AE2}" type="presOf" srcId="{88B6A8C9-272C-43C5-A6E5-750496C64C2B}" destId="{09AD4F50-7AD5-4E4E-8F33-489E00B252F9}" srcOrd="0" destOrd="0" presId="urn:microsoft.com/office/officeart/2009/3/layout/IncreasingArrowsProcess"/>
    <dgm:cxn modelId="{5ACD183E-67A3-4FB3-B3E5-EDA5E012CA1D}" srcId="{1C450B49-57A7-4DB2-8C48-2D373E9F24C5}" destId="{9ECDCDB0-F215-47A1-830D-6FC97F2695B7}" srcOrd="0" destOrd="0" parTransId="{CF763F47-1D5C-4FB6-80E1-C5E9868EA47F}" sibTransId="{D41A9A2E-A226-4724-8C2D-4486EC3EC7C8}"/>
    <dgm:cxn modelId="{34A8ACC4-3057-4593-B534-212393FD3A1D}" srcId="{72BAC8A8-FC48-4321-A003-23ACAC922E8D}" destId="{F6214AE3-248F-4A48-AA50-80DA16FDBDCF}" srcOrd="0" destOrd="0" parTransId="{575B3363-D032-4A9F-B592-2E62C8560C13}" sibTransId="{B51E9A87-2360-43B9-8AF1-1F51D71246F7}"/>
    <dgm:cxn modelId="{3FFACB52-92B5-4306-A35D-6F1B9F1E9EE4}" srcId="{88B6A8C9-272C-43C5-A6E5-750496C64C2B}" destId="{72BAC8A8-FC48-4321-A003-23ACAC922E8D}" srcOrd="0" destOrd="0" parTransId="{5E14C7E2-BBBC-471E-93D2-AC96992C56D1}" sibTransId="{04BF7128-1672-4D00-9397-E2637796E437}"/>
    <dgm:cxn modelId="{22E612B4-0121-4F9F-9E85-9891BCEF8C98}" type="presOf" srcId="{72BAC8A8-FC48-4321-A003-23ACAC922E8D}" destId="{73C73CCC-1495-4518-ABE8-3CFC52FEFBBB}" srcOrd="0" destOrd="0" presId="urn:microsoft.com/office/officeart/2009/3/layout/IncreasingArrowsProcess"/>
    <dgm:cxn modelId="{3C379E7D-B785-4BA6-A643-8750949CC722}" srcId="{88B6A8C9-272C-43C5-A6E5-750496C64C2B}" destId="{8F3370D7-6FCB-451A-86C6-E5449340C81F}" srcOrd="1" destOrd="0" parTransId="{59D2BCF3-9FAA-4253-9869-AA6275154E15}" sibTransId="{5280CE20-F6A0-4937-A99F-014383D56E2E}"/>
    <dgm:cxn modelId="{EB5FEDF2-A0D9-4FC7-B8BB-DB883BA87278}" type="presParOf" srcId="{09AD4F50-7AD5-4E4E-8F33-489E00B252F9}" destId="{73C73CCC-1495-4518-ABE8-3CFC52FEFBBB}" srcOrd="0" destOrd="0" presId="urn:microsoft.com/office/officeart/2009/3/layout/IncreasingArrowsProcess"/>
    <dgm:cxn modelId="{277FAA20-223B-4498-AAF2-ADAACE190D2D}" type="presParOf" srcId="{09AD4F50-7AD5-4E4E-8F33-489E00B252F9}" destId="{3443FD88-A05A-499F-8709-222B6C137519}" srcOrd="1" destOrd="0" presId="urn:microsoft.com/office/officeart/2009/3/layout/IncreasingArrowsProcess"/>
    <dgm:cxn modelId="{A06DEE87-1159-47F9-85E9-8AAB29EA267E}" type="presParOf" srcId="{09AD4F50-7AD5-4E4E-8F33-489E00B252F9}" destId="{EEB8951E-B6E1-4D00-AD4B-B673E4D687C5}" srcOrd="2" destOrd="0" presId="urn:microsoft.com/office/officeart/2009/3/layout/IncreasingArrowsProcess"/>
    <dgm:cxn modelId="{F034CD99-BD52-4C17-A983-D6306C3016E4}" type="presParOf" srcId="{09AD4F50-7AD5-4E4E-8F33-489E00B252F9}" destId="{D0A9C939-604E-439F-8C7F-5F94F441D31D}" srcOrd="3" destOrd="0" presId="urn:microsoft.com/office/officeart/2009/3/layout/IncreasingArrowsProcess"/>
    <dgm:cxn modelId="{8947D224-66F4-410A-9288-F5CE31C51E1D}" type="presParOf" srcId="{09AD4F50-7AD5-4E4E-8F33-489E00B252F9}" destId="{22DDE6D5-473C-40C6-AC0A-9271C5F55945}" srcOrd="4" destOrd="0" presId="urn:microsoft.com/office/officeart/2009/3/layout/IncreasingArrowsProcess"/>
    <dgm:cxn modelId="{7053BF8B-7C22-4F4C-BDE4-910CD86C938E}" type="presParOf" srcId="{09AD4F50-7AD5-4E4E-8F33-489E00B252F9}" destId="{C6CE1E48-4688-4A60-ABC7-7C4A0CC29441}" srcOrd="5" destOrd="0" presId="urn:microsoft.com/office/officeart/2009/3/layout/IncreasingArrowsProcess"/>
    <dgm:cxn modelId="{616CE4F4-2DA1-44F5-B476-20569AB0F821}" type="presParOf" srcId="{09AD4F50-7AD5-4E4E-8F33-489E00B252F9}" destId="{A4BADC56-C452-4ECC-91D5-56F3C6C8763F}" srcOrd="6" destOrd="0" presId="urn:microsoft.com/office/officeart/2009/3/layout/IncreasingArrowsProcess"/>
    <dgm:cxn modelId="{0FE99479-3B3D-4998-8620-E8C25670AF84}" type="presParOf" srcId="{09AD4F50-7AD5-4E4E-8F33-489E00B252F9}" destId="{735F5524-8CDA-44D9-B2A0-8D370E6CB494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73CCC-1495-4518-ABE8-3CFC52FEFBBB}">
      <dsp:nvSpPr>
        <dsp:cNvPr id="0" name=""/>
        <dsp:cNvSpPr/>
      </dsp:nvSpPr>
      <dsp:spPr>
        <a:xfrm>
          <a:off x="71359" y="689280"/>
          <a:ext cx="5253597" cy="764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214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Marco</a:t>
          </a:r>
        </a:p>
      </dsp:txBody>
      <dsp:txXfrm>
        <a:off x="71359" y="880491"/>
        <a:ext cx="5062386" cy="382422"/>
      </dsp:txXfrm>
    </dsp:sp>
    <dsp:sp modelId="{3443FD88-A05A-499F-8709-222B6C137519}">
      <dsp:nvSpPr>
        <dsp:cNvPr id="0" name=""/>
        <dsp:cNvSpPr/>
      </dsp:nvSpPr>
      <dsp:spPr>
        <a:xfrm>
          <a:off x="0" y="1235855"/>
          <a:ext cx="1308314" cy="2997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“ </a:t>
          </a:r>
          <a:r>
            <a:rPr lang="pt-BR" sz="1600" kern="1200" dirty="0">
              <a:hlinkClick xmlns:r="http://schemas.openxmlformats.org/officeDocument/2006/relationships" r:id="rId1"/>
            </a:rPr>
            <a:t>Art. 8º </a:t>
          </a:r>
          <a:r>
            <a:rPr lang="pt-BR" sz="1600" kern="1200" dirty="0"/>
            <a:t>É assegurado a todas as mulheres o acesso aos programas e às políticas (...) atendimento pré-natal, perinatal e pós-natal integral no âmbito do SUS”</a:t>
          </a:r>
          <a:endParaRPr lang="pt-BR" sz="2800" kern="1200" dirty="0"/>
        </a:p>
      </dsp:txBody>
      <dsp:txXfrm>
        <a:off x="0" y="1235855"/>
        <a:ext cx="1308314" cy="2997393"/>
      </dsp:txXfrm>
    </dsp:sp>
    <dsp:sp modelId="{EEB8951E-B6E1-4D00-AD4B-B673E4D687C5}">
      <dsp:nvSpPr>
        <dsp:cNvPr id="0" name=""/>
        <dsp:cNvSpPr/>
      </dsp:nvSpPr>
      <dsp:spPr>
        <a:xfrm>
          <a:off x="1282314" y="944138"/>
          <a:ext cx="4042643" cy="764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214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Plano</a:t>
          </a:r>
          <a:endParaRPr lang="pt-BR" sz="1400" kern="1200" dirty="0"/>
        </a:p>
      </dsp:txBody>
      <dsp:txXfrm>
        <a:off x="1282314" y="1135349"/>
        <a:ext cx="3851432" cy="382422"/>
      </dsp:txXfrm>
    </dsp:sp>
    <dsp:sp modelId="{D0A9C939-604E-439F-8C7F-5F94F441D31D}">
      <dsp:nvSpPr>
        <dsp:cNvPr id="0" name=""/>
        <dsp:cNvSpPr/>
      </dsp:nvSpPr>
      <dsp:spPr>
        <a:xfrm>
          <a:off x="1307635" y="1537218"/>
          <a:ext cx="1210954" cy="26931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"Garantir a realização de seis ou mais consultas, incluindo a realização do teste de HIV e demais exames laboratoriais"</a:t>
          </a:r>
          <a:endParaRPr lang="pt-BR" sz="900" kern="1200" dirty="0"/>
        </a:p>
      </dsp:txBody>
      <dsp:txXfrm>
        <a:off x="1307635" y="1537218"/>
        <a:ext cx="1210954" cy="2693182"/>
      </dsp:txXfrm>
    </dsp:sp>
    <dsp:sp modelId="{22DDE6D5-473C-40C6-AC0A-9271C5F55945}">
      <dsp:nvSpPr>
        <dsp:cNvPr id="0" name=""/>
        <dsp:cNvSpPr/>
      </dsp:nvSpPr>
      <dsp:spPr>
        <a:xfrm>
          <a:off x="2493268" y="1198996"/>
          <a:ext cx="2831689" cy="764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2141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Normativas</a:t>
          </a:r>
          <a:endParaRPr lang="pt-BR" sz="1400" kern="1200" dirty="0"/>
        </a:p>
      </dsp:txBody>
      <dsp:txXfrm>
        <a:off x="2493268" y="1390207"/>
        <a:ext cx="2640478" cy="382422"/>
      </dsp:txXfrm>
    </dsp:sp>
    <dsp:sp modelId="{C6CE1E48-4688-4A60-ABC7-7C4A0CC29441}">
      <dsp:nvSpPr>
        <dsp:cNvPr id="0" name=""/>
        <dsp:cNvSpPr/>
      </dsp:nvSpPr>
      <dsp:spPr>
        <a:xfrm>
          <a:off x="2495012" y="1849375"/>
          <a:ext cx="1207466" cy="2373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Rede Cegonha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ODS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Convenção dos Direitos da Criança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>
        <a:off x="2495012" y="1849375"/>
        <a:ext cx="1207466" cy="2373973"/>
      </dsp:txXfrm>
    </dsp:sp>
    <dsp:sp modelId="{A4BADC56-C452-4ECC-91D5-56F3C6C8763F}">
      <dsp:nvSpPr>
        <dsp:cNvPr id="0" name=""/>
        <dsp:cNvSpPr/>
      </dsp:nvSpPr>
      <dsp:spPr>
        <a:xfrm>
          <a:off x="3704222" y="1453854"/>
          <a:ext cx="1620734" cy="764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2141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Fonte de dados</a:t>
          </a:r>
        </a:p>
      </dsp:txBody>
      <dsp:txXfrm>
        <a:off x="3704222" y="1645065"/>
        <a:ext cx="1429523" cy="382422"/>
      </dsp:txXfrm>
    </dsp:sp>
    <dsp:sp modelId="{735F5524-8CDA-44D9-B2A0-8D370E6CB494}">
      <dsp:nvSpPr>
        <dsp:cNvPr id="0" name=""/>
        <dsp:cNvSpPr/>
      </dsp:nvSpPr>
      <dsp:spPr>
        <a:xfrm>
          <a:off x="3715086" y="2090065"/>
          <a:ext cx="1221986" cy="21433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SINASC – Ministério da Saúde</a:t>
          </a:r>
        </a:p>
      </dsp:txBody>
      <dsp:txXfrm>
        <a:off x="3715086" y="2090065"/>
        <a:ext cx="1221986" cy="2143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59A08-3239-C043-A2BE-9D7FC9E63DDE}" type="datetimeFigureOut">
              <a:rPr lang="pt-BR" smtClean="0"/>
              <a:pPr/>
              <a:t>03/10/2019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48B43-5D4B-7940-A5BF-88857FBD979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5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48B43-5D4B-7940-A5BF-88857FBD979C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793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48B43-5D4B-7940-A5BF-88857FBD979C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57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48B43-5D4B-7940-A5BF-88857FBD979C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799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1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4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77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35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9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9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4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8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43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5AC8A2-C63C-49A4-89E9-2E4420D2ECA8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C7E049-B585-4EE6-96C0-EEB30EAA14F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F54AE097-D75B-4DAA-B4B3-FC236BF3860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93000"/>
                  <a:satMod val="150000"/>
                  <a:shade val="98000"/>
                  <a:lumMod val="102000"/>
                </a:schemeClr>
              </a:gs>
              <a:gs pos="51000">
                <a:schemeClr val="lt1">
                  <a:tint val="93000"/>
                  <a:satMod val="150000"/>
                  <a:shade val="98000"/>
                  <a:lumMod val="102000"/>
                  <a:alpha val="8000"/>
                </a:schemeClr>
              </a:gs>
              <a:gs pos="100000">
                <a:schemeClr val="accent4">
                  <a:lumMod val="31000"/>
                  <a:alpha val="1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 descr="LogomarcaAndi.jpg">
            <a:extLst>
              <a:ext uri="{FF2B5EF4-FFF2-40B4-BE49-F238E27FC236}">
                <a16:creationId xmlns:a16="http://schemas.microsoft.com/office/drawing/2014/main" id="{9772CB45-EE60-43C1-9F31-80BDB2CBA81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991669" y="852807"/>
            <a:ext cx="1301614" cy="299565"/>
          </a:xfrm>
          <a:prstGeom prst="rect">
            <a:avLst/>
          </a:prstGeom>
        </p:spPr>
      </p:pic>
      <p:cxnSp>
        <p:nvCxnSpPr>
          <p:cNvPr id="10" name="Conector Reto 10">
            <a:extLst>
              <a:ext uri="{FF2B5EF4-FFF2-40B4-BE49-F238E27FC236}">
                <a16:creationId xmlns:a16="http://schemas.microsoft.com/office/drawing/2014/main" id="{031B6388-FCBC-4135-B2C5-26B2E5DFF3AE}"/>
              </a:ext>
            </a:extLst>
          </p:cNvPr>
          <p:cNvCxnSpPr/>
          <p:nvPr userDrawn="1"/>
        </p:nvCxnSpPr>
        <p:spPr>
          <a:xfrm>
            <a:off x="628650" y="995812"/>
            <a:ext cx="5190259" cy="15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m 10">
            <a:extLst>
              <a:ext uri="{FF2B5EF4-FFF2-40B4-BE49-F238E27FC236}">
                <a16:creationId xmlns:a16="http://schemas.microsoft.com/office/drawing/2014/main" id="{9B0CC190-F58A-44E7-A2D9-CE470E6C14A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31" y="156077"/>
            <a:ext cx="1083819" cy="10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0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459" y="620720"/>
            <a:ext cx="2524541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918" y="1105351"/>
            <a:ext cx="4765475" cy="3023981"/>
          </a:xfrm>
        </p:spPr>
        <p:txBody>
          <a:bodyPr anchor="b">
            <a:normAutofit/>
          </a:bodyPr>
          <a:lstStyle/>
          <a:p>
            <a:pPr algn="l">
              <a:spcAft>
                <a:spcPts val="1200"/>
              </a:spcAft>
            </a:pPr>
            <a:r>
              <a:rPr lang="pt-BR" sz="3600" b="1" dirty="0">
                <a:solidFill>
                  <a:srgbClr val="FFFFFF"/>
                </a:solidFill>
                <a:latin typeface="Calibri" charset="0"/>
                <a:cs typeface="Calibri" charset="0"/>
              </a:rPr>
              <a:t>OBSERVATÓRIO do Marco Legal da </a:t>
            </a:r>
            <a:br>
              <a:rPr lang="pt-BR" sz="3600" b="1" dirty="0">
                <a:solidFill>
                  <a:srgbClr val="FFFFFF"/>
                </a:solidFill>
                <a:latin typeface="Calibri" charset="0"/>
                <a:cs typeface="Calibri" charset="0"/>
              </a:rPr>
            </a:br>
            <a:r>
              <a:rPr lang="pt-BR" sz="3600" b="1" dirty="0">
                <a:solidFill>
                  <a:srgbClr val="FFFFFF"/>
                </a:solidFill>
                <a:latin typeface="Calibri" charset="0"/>
                <a:cs typeface="Calibri" charset="0"/>
              </a:rPr>
              <a:t>Primeira Infância</a:t>
            </a:r>
            <a:r>
              <a:rPr lang="es-ES" sz="3600" b="1" cap="all" dirty="0">
                <a:solidFill>
                  <a:srgbClr val="FFFFFF"/>
                </a:solidFill>
                <a:latin typeface="+mn-lt"/>
              </a:rPr>
              <a:t/>
            </a:r>
            <a:br>
              <a:rPr lang="es-ES" sz="3600" b="1" cap="all" dirty="0">
                <a:solidFill>
                  <a:srgbClr val="FFFFFF"/>
                </a:solidFill>
                <a:latin typeface="+mn-lt"/>
              </a:rPr>
            </a:br>
            <a:endParaRPr lang="es-ES" sz="3600" b="1" cap="all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 descr="LogomarcaAndi.jpg">
            <a:extLst>
              <a:ext uri="{FF2B5EF4-FFF2-40B4-BE49-F238E27FC236}">
                <a16:creationId xmlns:a16="http://schemas.microsoft.com/office/drawing/2014/main" id="{1B2C7597-41DF-4F2D-BA60-704D21EAF3D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50355" y="5572341"/>
            <a:ext cx="1495425" cy="344170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528DDE39-52DD-4C75-B2BB-58AF60575B18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980" y="4887811"/>
            <a:ext cx="1101090" cy="1020445"/>
          </a:xfrm>
          <a:prstGeom prst="rect">
            <a:avLst/>
          </a:prstGeom>
        </p:spPr>
      </p:pic>
      <p:cxnSp>
        <p:nvCxnSpPr>
          <p:cNvPr id="21" name="Conector Reto 2">
            <a:extLst>
              <a:ext uri="{FF2B5EF4-FFF2-40B4-BE49-F238E27FC236}">
                <a16:creationId xmlns:a16="http://schemas.microsoft.com/office/drawing/2014/main" id="{110355FB-7E05-42ED-8CEF-19DDCB94F6C3}"/>
              </a:ext>
            </a:extLst>
          </p:cNvPr>
          <p:cNvCxnSpPr>
            <a:cxnSpLocks/>
          </p:cNvCxnSpPr>
          <p:nvPr/>
        </p:nvCxnSpPr>
        <p:spPr>
          <a:xfrm>
            <a:off x="7095970" y="488717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41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459" y="620720"/>
            <a:ext cx="2524541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CEAEA4-A866-4E5D-9070-2F244FD28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4918" y="1105351"/>
            <a:ext cx="4765475" cy="3023981"/>
          </a:xfrm>
        </p:spPr>
        <p:txBody>
          <a:bodyPr anchor="b">
            <a:normAutofit/>
          </a:bodyPr>
          <a:lstStyle/>
          <a:p>
            <a:pPr algn="l">
              <a:spcAft>
                <a:spcPts val="1200"/>
              </a:spcAft>
            </a:pPr>
            <a:r>
              <a:rPr lang="pt-BR" sz="4200" b="1" dirty="0">
                <a:solidFill>
                  <a:srgbClr val="FFFFFF"/>
                </a:solidFill>
                <a:latin typeface="Calibri" charset="0"/>
                <a:cs typeface="Calibri" charset="0"/>
              </a:rPr>
              <a:t>Obrigada!</a:t>
            </a:r>
            <a:endParaRPr lang="es-ES" sz="4200" b="1" cap="all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D41245-0F57-47A8-B84A-E45CA88553F2}"/>
              </a:ext>
            </a:extLst>
          </p:cNvPr>
          <p:cNvSpPr txBox="1"/>
          <p:nvPr/>
        </p:nvSpPr>
        <p:spPr>
          <a:xfrm>
            <a:off x="4302885" y="4299341"/>
            <a:ext cx="43609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Secretaria Executiva RNPI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Miriam </a:t>
            </a:r>
            <a:r>
              <a:rPr lang="pt-BR" sz="2400" b="1" dirty="0" err="1">
                <a:solidFill>
                  <a:schemeClr val="bg1"/>
                </a:solidFill>
              </a:rPr>
              <a:t>Pragita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</a:p>
          <a:p>
            <a:r>
              <a:rPr lang="pt-BR" sz="2400" dirty="0">
                <a:solidFill>
                  <a:schemeClr val="bg1"/>
                </a:solidFill>
              </a:rPr>
              <a:t>mpragita@andi.org.br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3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455775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REDE NACIONAL PRIMEIRA INFÂNCIA</a:t>
            </a:r>
            <a:endParaRPr lang="pt-BR" sz="32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7" y="2593440"/>
            <a:ext cx="7461499" cy="2929409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pt-BR" sz="2400" dirty="0"/>
              <a:t>A REDE NACIONAL PRIMEIRA INFÂNCIA é uma articulação nacional de organizações da sociedade civil, do governo, do setor privado, de outras redes e de organizações multilaterais que atuam, direta ou indiretamente, pela promoção e garantia dos direitos da Primeira Infância – sem discriminação étnico-racial, de gênero, regional, religiosa, ideológica, partidária, econômica, de orientação sexual ou de qualquer outra natureza.</a:t>
            </a:r>
            <a:endParaRPr lang="pt-BR" sz="2400" b="1" dirty="0">
              <a:solidFill>
                <a:srgbClr val="FFFFFF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b="1" dirty="0">
              <a:solidFill>
                <a:srgbClr val="FFFFFF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424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455775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MARCO LEGAL DA PRIMEIRA INFÂNCIA</a:t>
            </a:r>
            <a:endParaRPr lang="pt-BR" sz="32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7" y="2593440"/>
            <a:ext cx="7461499" cy="3484631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pt-BR" sz="2400" b="1" dirty="0"/>
              <a:t>Lei Federal Nº 13.257, de 8 de março de 2016</a:t>
            </a:r>
            <a:endParaRPr lang="pt-BR" sz="2400" b="1" dirty="0">
              <a:solidFill>
                <a:srgbClr val="FFFFFF"/>
              </a:solidFill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 Coloca a criança como prioridade para o desenvolvimento de programas, a formação dos profissionais e a formulação de políticas públicas:</a:t>
            </a:r>
          </a:p>
          <a:p>
            <a:pPr marL="777240" lvl="5" indent="0" algn="just">
              <a:buClr>
                <a:schemeClr val="tx1"/>
              </a:buClr>
              <a:buNone/>
            </a:pPr>
            <a:r>
              <a:rPr lang="pt-BR" sz="2400" i="1" dirty="0">
                <a:solidFill>
                  <a:srgbClr val="FFFFFF"/>
                </a:solidFill>
              </a:rPr>
              <a:t>“Art. 1º Esta Lei estabelece princípios e diretrizes para a formulação e a implementação de políticas públicas para a primeira infância em atenção à especificidade e à relevância dos primeiros anos de vida no desenvolvimento infantil e no desenvolvimento do ser humano”</a:t>
            </a: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775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705970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Estrutura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747254" cy="3515193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Indicadores relacionados ao Marco Legal da Primeira Infância para os 5.570 municípios brasileiros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Análise de conteúdo dos Planos Municipais pela Primeira Infância de 100 municípios brasileiros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Repositório de outras informações e dados sobre Primeira Infância</a:t>
            </a:r>
          </a:p>
          <a:p>
            <a:pPr marL="0" indent="0"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70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705970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Eixo – indicadores</a:t>
            </a:r>
            <a:br>
              <a:rPr lang="pt-BR" sz="3200" b="1" dirty="0">
                <a:solidFill>
                  <a:srgbClr val="FFFFFF"/>
                </a:solidFill>
              </a:rPr>
            </a:br>
            <a:r>
              <a:rPr lang="pt-BR" sz="3200" b="1" dirty="0">
                <a:solidFill>
                  <a:srgbClr val="FFFFFF"/>
                </a:solidFill>
              </a:rPr>
              <a:t>Delimitações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747254" cy="351519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Três áreas iniciais: Assistência Social, Educação e Saúde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Interlocução com o Plano Nacional pela Primeira Infância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Interlocução com políticas públicas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Bases de dados federais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Abrangência municipal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Definição de indicadores prioritários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Foco principal no sujeito de direitos</a:t>
            </a:r>
          </a:p>
          <a:p>
            <a:pPr marL="0" indent="0"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82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55" y="826324"/>
            <a:ext cx="4483699" cy="101854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Eixo – indicadores</a:t>
            </a:r>
            <a:br>
              <a:rPr lang="pt-BR" sz="3200" b="1" dirty="0">
                <a:solidFill>
                  <a:srgbClr val="FFFFFF"/>
                </a:solidFill>
              </a:rPr>
            </a:br>
            <a:r>
              <a:rPr lang="pt-BR" sz="3200" b="1" dirty="0">
                <a:solidFill>
                  <a:srgbClr val="FFFFFF"/>
                </a:solidFill>
              </a:rPr>
              <a:t>Seleção dos indicadores</a:t>
            </a:r>
            <a:br>
              <a:rPr lang="pt-BR" sz="3200" b="1" dirty="0">
                <a:solidFill>
                  <a:srgbClr val="FFFFFF"/>
                </a:solidFill>
              </a:rPr>
            </a:br>
            <a:endParaRPr lang="pt-BR" sz="3200" b="1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E8EE4BB7-3DB0-4256-9AB9-0FCEE4431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6922"/>
              </p:ext>
            </p:extLst>
          </p:nvPr>
        </p:nvGraphicFramePr>
        <p:xfrm>
          <a:off x="748462" y="1337482"/>
          <a:ext cx="5347637" cy="430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C63A28C5-56DB-4A1A-BBE3-CEF0DAB21A1F}"/>
              </a:ext>
            </a:extLst>
          </p:cNvPr>
          <p:cNvSpPr/>
          <p:nvPr/>
        </p:nvSpPr>
        <p:spPr>
          <a:xfrm>
            <a:off x="6239753" y="1916674"/>
            <a:ext cx="2330498" cy="23959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Proporção de nascidos vivos que cujo as mães realizaram pelo menos 7 consultas pré-natal</a:t>
            </a:r>
            <a:endParaRPr lang="pt-BR" dirty="0"/>
          </a:p>
        </p:txBody>
      </p:sp>
      <p:sp>
        <p:nvSpPr>
          <p:cNvPr id="2" name="Retângulo: Cantos Arredondados 1" descr="s">
            <a:extLst>
              <a:ext uri="{FF2B5EF4-FFF2-40B4-BE49-F238E27FC236}">
                <a16:creationId xmlns:a16="http://schemas.microsoft.com/office/drawing/2014/main" id="{C5741922-46C2-4E9A-8E5A-5C3B93D0D014}"/>
              </a:ext>
            </a:extLst>
          </p:cNvPr>
          <p:cNvSpPr/>
          <p:nvPr/>
        </p:nvSpPr>
        <p:spPr>
          <a:xfrm>
            <a:off x="6261442" y="4732742"/>
            <a:ext cx="2330498" cy="11654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Reunião técnica com especialistas</a:t>
            </a:r>
          </a:p>
          <a:p>
            <a:pPr algn="ctr"/>
            <a:r>
              <a:rPr lang="pt-BR" dirty="0"/>
              <a:t>Validação dos indicadores</a:t>
            </a:r>
          </a:p>
        </p:txBody>
      </p:sp>
    </p:spTree>
    <p:extLst>
      <p:ext uri="{BB962C8B-B14F-4D97-AF65-F5344CB8AC3E}">
        <p14:creationId xmlns:p14="http://schemas.microsoft.com/office/powerpoint/2010/main" val="2584000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705970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Eixo – indicadores exemplos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747254" cy="386297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dirty="0"/>
          </a:p>
          <a:p>
            <a:pPr marL="0" indent="0"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A118524E-03C6-47E4-8B5C-87CC0461F731}"/>
              </a:ext>
            </a:extLst>
          </p:cNvPr>
          <p:cNvSpPr txBox="1">
            <a:spLocks/>
          </p:cNvSpPr>
          <p:nvPr/>
        </p:nvSpPr>
        <p:spPr>
          <a:xfrm>
            <a:off x="768096" y="2286000"/>
            <a:ext cx="7747254" cy="3921379"/>
          </a:xfrm>
          <a:prstGeom prst="rect">
            <a:avLst/>
          </a:prstGeom>
        </p:spPr>
        <p:txBody>
          <a:bodyPr vert="horz" lIns="45720" tIns="45720" rIns="45720" bIns="45720" rtlCol="0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400" b="1" dirty="0"/>
              <a:t>Assistência Social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000" dirty="0"/>
              <a:t>Taxa de cobertura do Programa Criança Feliz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000" dirty="0"/>
              <a:t>Proporção de crianças em situação domiciliar de extrema pobreza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300" b="1" dirty="0"/>
              <a:t>Educação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000" dirty="0"/>
              <a:t>Número de matrículas de educação infantil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000" dirty="0"/>
              <a:t>Proporção de crianças que não frequenta a educação infantil por dificuldade de acesso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400" b="1" dirty="0"/>
              <a:t>Saúde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900" dirty="0"/>
              <a:t>Taxa de mortalidade na infância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900" dirty="0"/>
              <a:t>Proporção de nascidos vivos cujo as mães realizaram pelo menos 7 consultas pré-natal</a:t>
            </a:r>
          </a:p>
        </p:txBody>
      </p:sp>
    </p:spTree>
    <p:extLst>
      <p:ext uri="{BB962C8B-B14F-4D97-AF65-F5344CB8AC3E}">
        <p14:creationId xmlns:p14="http://schemas.microsoft.com/office/powerpoint/2010/main" val="1516359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705970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Eixo – Planos municipais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747254" cy="386297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dirty="0"/>
          </a:p>
          <a:p>
            <a:pPr marL="0" indent="0"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D92A88BC-633F-4BD0-82AD-D0BFAC9E76B1}"/>
              </a:ext>
            </a:extLst>
          </p:cNvPr>
          <p:cNvSpPr txBox="1">
            <a:spLocks/>
          </p:cNvSpPr>
          <p:nvPr/>
        </p:nvSpPr>
        <p:spPr>
          <a:xfrm>
            <a:off x="768096" y="2286000"/>
            <a:ext cx="7747254" cy="351519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 Busca ativa dos Planos Municipais em amostra de municípios, considerando representatividade regional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 Análise de conteúdo sobre aspectos estratégicos dos Planos Municipais pela Primeira Infância, como:</a:t>
            </a: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Intersetorialidade</a:t>
            </a: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Participação das crianças e da sociedade</a:t>
            </a: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Estratégias de qualificação profissional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58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26F75C4-56A3-4510-80B8-56BA39E4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585216"/>
            <a:ext cx="4705970" cy="149961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FF"/>
                </a:solidFill>
              </a:rPr>
              <a:t>Próximos passos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604E37-8506-4340-81C7-57A2229E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747254" cy="386297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dirty="0"/>
          </a:p>
          <a:p>
            <a:pPr marL="0" indent="0"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  <p:pic>
        <p:nvPicPr>
          <p:cNvPr id="15" name="Imagem 14" descr="LogomarcaAndi.jpg">
            <a:extLst>
              <a:ext uri="{FF2B5EF4-FFF2-40B4-BE49-F238E27FC236}">
                <a16:creationId xmlns:a16="http://schemas.microsoft.com/office/drawing/2014/main" id="{4AB68422-78E3-489C-B2D3-4F97E6DF1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81076" y="1335151"/>
            <a:ext cx="1495425" cy="34417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929F2CE-3EFB-47E8-97B9-D0D06D5B30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01" y="650621"/>
            <a:ext cx="1101090" cy="1020445"/>
          </a:xfrm>
          <a:prstGeom prst="rect">
            <a:avLst/>
          </a:prstGeom>
        </p:spPr>
      </p:pic>
      <p:cxnSp>
        <p:nvCxnSpPr>
          <p:cNvPr id="19" name="Conector Reto 2">
            <a:extLst>
              <a:ext uri="{FF2B5EF4-FFF2-40B4-BE49-F238E27FC236}">
                <a16:creationId xmlns:a16="http://schemas.microsoft.com/office/drawing/2014/main" id="{F33AEB12-21E9-4D4B-8F69-12591DAF36AD}"/>
              </a:ext>
            </a:extLst>
          </p:cNvPr>
          <p:cNvCxnSpPr>
            <a:cxnSpLocks/>
          </p:cNvCxnSpPr>
          <p:nvPr/>
        </p:nvCxnSpPr>
        <p:spPr>
          <a:xfrm>
            <a:off x="7426691" y="649986"/>
            <a:ext cx="0" cy="1018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D92A88BC-633F-4BD0-82AD-D0BFAC9E76B1}"/>
              </a:ext>
            </a:extLst>
          </p:cNvPr>
          <p:cNvSpPr txBox="1">
            <a:spLocks/>
          </p:cNvSpPr>
          <p:nvPr/>
        </p:nvSpPr>
        <p:spPr>
          <a:xfrm>
            <a:off x="768096" y="2286000"/>
            <a:ext cx="7747254" cy="351519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 Elaboração de metodologia para estudos de caso nos municípios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Avaliar a implementação de aspectos específicos dos Planos Municipais pela Primeira Infância em uma amostra de municípios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/>
              <a:t> Ampliar indicadores para outras áreas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7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460</Words>
  <Application>Microsoft Office PowerPoint</Application>
  <PresentationFormat>Apresentação na tela (4:3)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OBSERVATÓRIO do Marco Legal da  Primeira Infância </vt:lpstr>
      <vt:lpstr>REDE NACIONAL PRIMEIRA INFÂNCIA</vt:lpstr>
      <vt:lpstr>MARCO LEGAL DA PRIMEIRA INFÂNCIA</vt:lpstr>
      <vt:lpstr>Estrutura</vt:lpstr>
      <vt:lpstr>Eixo – indicadores Delimitações</vt:lpstr>
      <vt:lpstr>Eixo – indicadores Seleção dos indicadores </vt:lpstr>
      <vt:lpstr>Eixo – indicadores exemplos</vt:lpstr>
      <vt:lpstr>Eixo – Planos municipais</vt:lpstr>
      <vt:lpstr>Próximos passos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Plataforma de Monitoramento do Marco Legal da  Primeira Infância</dc:title>
  <dc:creator>Thais Gawryszewski</dc:creator>
  <cp:lastModifiedBy>Alessandra Cristina de Jesus Teixeira</cp:lastModifiedBy>
  <cp:revision>66</cp:revision>
  <dcterms:created xsi:type="dcterms:W3CDTF">2019-05-14T00:51:48Z</dcterms:created>
  <dcterms:modified xsi:type="dcterms:W3CDTF">2019-10-03T23:38:52Z</dcterms:modified>
</cp:coreProperties>
</file>