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1" r:id="rId2"/>
    <p:sldId id="264" r:id="rId3"/>
    <p:sldId id="284" r:id="rId4"/>
    <p:sldId id="257" r:id="rId5"/>
    <p:sldId id="272" r:id="rId6"/>
    <p:sldId id="266" r:id="rId7"/>
    <p:sldId id="279" r:id="rId8"/>
    <p:sldId id="278" r:id="rId9"/>
    <p:sldId id="267" r:id="rId10"/>
    <p:sldId id="268" r:id="rId11"/>
    <p:sldId id="277" r:id="rId12"/>
    <p:sldId id="280" r:id="rId13"/>
    <p:sldId id="269" r:id="rId14"/>
    <p:sldId id="270" r:id="rId15"/>
    <p:sldId id="275" r:id="rId16"/>
    <p:sldId id="265" r:id="rId17"/>
    <p:sldId id="258" r:id="rId18"/>
    <p:sldId id="260" r:id="rId19"/>
    <p:sldId id="261" r:id="rId20"/>
    <p:sldId id="262" r:id="rId21"/>
    <p:sldId id="263" r:id="rId22"/>
    <p:sldId id="281" r:id="rId23"/>
    <p:sldId id="282" r:id="rId24"/>
    <p:sldId id="283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15AC6-AAEF-4168-8882-15DA58DB02EF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D6AAD-3C61-469A-A1F6-16CF096E6D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40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 BRASILEIRO: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Nº</a:t>
            </a:r>
            <a:r>
              <a:rPr lang="pt-BR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crianças na primeira infância no Brasil é maior que a população inteira do Chile (18 milhões)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Brasil, uma em cada três crianças menores de 6 anos vive na pobreza ou extrema pobreza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/>
              <a:t>Pobreza: famílias com uma renda mensal por pessoa abaixo de R$ 178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/>
              <a:t>Extrema pobreza: famílias com uma renda mensal por pessoa abaixo de R$ 89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/>
              <a:t>Famílias que são beneficiárias do Bolsa Família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/>
              <a:t>Ao analisar as condições socioeconômicas brasileiras, percebemos que a primeira infância é a mais vulnerável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/>
              <a:t>A porcentagem de crianças que vivem na pobreza é maior entre todas as faixas etárias.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/>
              <a:t>Segundo o Censo: 13,3% dessas crianças de 0 a 6 anos vivem em famílias extremamente pobres, enquanto adolescentes (7 a 15 anos), adultos (40 a 59 anos) e idosos (+60) representam 12,4%, 5,9% e 3 % 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29594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O</a:t>
            </a:r>
            <a:r>
              <a:rPr lang="pt-BR" baseline="0"/>
              <a:t> Fundo foi constituído para apoiar o design, a implementação e a avaliação de iniciativas promotoras do DPI, especialmente em populações em situação de vulnerabilidade (cognitivo, linguagem, motor, 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803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2457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Shape 1274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701040" y="4343400"/>
            <a:ext cx="560832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aseline="0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655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baseline="0" dirty="0" smtClean="0"/>
              <a:t>Fonte: </a:t>
            </a:r>
            <a:r>
              <a:rPr lang="pt-BR" baseline="0" dirty="0" err="1" smtClean="0"/>
              <a:t>Cadúnico</a:t>
            </a:r>
            <a:r>
              <a:rPr lang="pt-BR" baseline="0" dirty="0" smtClean="0"/>
              <a:t>, outubro 2018</a:t>
            </a:r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l" defTabSz="914400" hangingPunct="1">
              <a:buClr>
                <a:srgbClr val="000000"/>
              </a:buClr>
              <a:buFont typeface="Arial"/>
              <a:buNone/>
            </a:pPr>
            <a:fld id="{9791125C-FBD3-4C7C-9D0C-77D4CEF4E587}" type="slidenum">
              <a:rPr lang="pt-BR" sz="140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914400" hangingPunct="1">
                <a:buClr>
                  <a:srgbClr val="000000"/>
                </a:buClr>
                <a:buFont typeface="Arial"/>
                <a:buNone/>
              </a:pPr>
              <a:t>3</a:t>
            </a:fld>
            <a:endParaRPr lang="pt-BR"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65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791125C-FBD3-4C7C-9D0C-77D4CEF4E587}" type="slidenum">
              <a:rPr lang="pt-BR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</a:t>
            </a:fld>
            <a:endParaRPr lang="pt-BR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78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719138"/>
            <a:ext cx="6410325" cy="3605212"/>
          </a:xfrm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5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2011, quando o Center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da Universidade de Harvard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CDC, buscava parceiros em outros países pelo mundo para expandir sua atuação e trocar experiência,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Fundação Maria Cecília Souto Vidigal foi uma das organizações procuradas e aí surgiu a semente do que seria o Núcleo Ciência pela Infância - NCPI.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época, esse pode ser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considerado nosso maior objetivo, trazer a Primeira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Infância para o centro das discussões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Mas por que esse assunto deve ser do interesse de todos, meu, seu, de qualquer um? Quanto mais cedo se investe no desenvolvimento da criança, maior será o retorno para ela própria e para toda a sociedade. O investimento para o desenvolvimento e a aprendizagem durante a primeira infância traz um retorno maior para a sociedade do que investimentos em qualquer outra etapa da vida, isso é fato, comprovado em diversas pesquisas,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nacionais e internacionais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esse retorno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dá em diversas áreas...maior escolaridade, maior produtividade, menor incidência de gravidez na adolescência e menor envolvimento com drogas.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Bom, mas estou me adiantando....</a:t>
            </a:r>
            <a:b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questão é bem ampla, mas em 2011, quando surgiu o NCPI, esses foram considerados os principais problemas relacionados com a Primeira Infância: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conhecimento da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sociedade em geral e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gestores públicos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pt-B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obre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 importantes para o desenvolvimento integral da criança nessa etapa</a:t>
            </a:r>
          </a:p>
          <a:p>
            <a:pPr marL="0" indent="0">
              <a:buFontTx/>
              <a:buNone/>
            </a:pP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 públicas setorizadas.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maioria das políticas públicas que existem envolvem ações isoladas, atacando questões pontuais com relação ao cuidado da gestante e das crianças até 6 anos. Falta integração, falta ver a questão como um todo.</a:t>
            </a:r>
          </a:p>
          <a:p>
            <a:pPr marL="171450" indent="-171450">
              <a:buFontTx/>
              <a:buChar char="-"/>
            </a:pPr>
            <a:endParaRPr lang="pt-B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 apenas em questões de “sobrevivência” e “cuidado”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(mortalidade materna, mortalidade infantil e aspectos gerais relacionados à saúde e nutrição da mulher e da criança) deixando de lado a promoção do desenvolvimento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Mesmo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âmbito da educação infantil, em geral as escolas não estão preparadas para esse enfoque mais amplo.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resolução dessas questões, em nosso entendimento, passa por...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Reunir especialistas para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buscar um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consenso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científico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temática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que possa ser base para ações e políticas.</a:t>
            </a:r>
          </a:p>
          <a:p>
            <a:pPr marL="171450" indent="-171450">
              <a:buFontTx/>
              <a:buChar char="-"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Traduzir e dissemina os conhecimentos científicos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criança pequena e seu universo </a:t>
            </a: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um melhor entendimento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sociedade.</a:t>
            </a:r>
          </a:p>
          <a:p>
            <a:pPr marL="171450" indent="-171450">
              <a:buFontTx/>
              <a:buChar char="-"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Preparar lideranças para a criação e qualificação de projetos e políticas públicas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focadas na infância, baseados em evidências científicas.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22FA7-7FDE-4A3B-A771-EE833DDC57A3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68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Assim, o NCPI foi idealizado dentro dessa proposta para que o tema “Primeira Infância” não só ganhasse a atenção devida mas principalmente para que todo conhecimento científico sobre 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desenvolvimento da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 Infância deixasse a academia e fosse colocado em prática. Ou seja, que esse conhecimento seja base, por exemplo, para políticas públicas, como o Marco Legal da Primeira Infância, uma lei importante para assegurar o pleno desenvolvimento infantil. Nesse sentido, nos três primeiros anos, foram muitas as conquistas e vou compartilhar algumas com vocês...</a:t>
            </a:r>
          </a:p>
          <a:p>
            <a:endParaRPr lang="en-US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22FA7-7FDE-4A3B-A771-EE833DDC57A3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30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latin typeface="Gill Sans" charset="0"/>
              </a:rPr>
              <a:t>https://www.youtube.com/watch?v=n_8LDZje5QA</a:t>
            </a:r>
          </a:p>
        </p:txBody>
      </p:sp>
      <p:sp>
        <p:nvSpPr>
          <p:cNvPr id="16388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4060190" y="8978451"/>
            <a:ext cx="3105997" cy="472889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70007" indent="-296033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85747" indent="-236179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61340" indent="-236179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135315" indent="-236179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601201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3067088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532975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998862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fld id="{199D0871-650F-4831-BD26-DF36C266890A}" type="slidenum">
              <a:rPr lang="en-US" altLang="pt-BR" sz="1200" b="0"/>
              <a:pPr/>
              <a:t>10</a:t>
            </a:fld>
            <a:endParaRPr lang="en-US" altLang="pt-BR" sz="1200" b="0"/>
          </a:p>
        </p:txBody>
      </p:sp>
    </p:spTree>
    <p:extLst>
      <p:ext uri="{BB962C8B-B14F-4D97-AF65-F5344CB8AC3E}">
        <p14:creationId xmlns:p14="http://schemas.microsoft.com/office/powerpoint/2010/main" val="166771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Boa</a:t>
            </a:r>
            <a:r>
              <a:rPr lang="pt-BR" baseline="0" dirty="0" smtClean="0"/>
              <a:t> Vista </a:t>
            </a:r>
            <a:r>
              <a:rPr lang="pt-BR" baseline="0" dirty="0" err="1" smtClean="0"/>
              <a:t>is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example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</a:t>
            </a:r>
            <a:r>
              <a:rPr lang="pt-BR" baseline="0" dirty="0" err="1" smtClean="0"/>
              <a:t>how</a:t>
            </a:r>
            <a:r>
              <a:rPr lang="pt-BR" baseline="0" dirty="0" smtClean="0"/>
              <a:t> </a:t>
            </a:r>
            <a:r>
              <a:rPr lang="pt-BR" baseline="0" dirty="0" err="1" smtClean="0"/>
              <a:t>the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advocacy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stategy</a:t>
            </a:r>
            <a:r>
              <a:rPr lang="pt-BR" baseline="0" dirty="0" smtClean="0"/>
              <a:t> comes </a:t>
            </a:r>
            <a:r>
              <a:rPr lang="pt-BR" baseline="0" dirty="0" err="1" smtClean="0"/>
              <a:t>to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life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486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pt-BR">
                <a:latin typeface="Gill Sans" charset="0"/>
              </a:rPr>
              <a:t>https://www.youtube.com/watch?v=n_8LDZje5QA</a:t>
            </a:r>
          </a:p>
        </p:txBody>
      </p:sp>
      <p:sp>
        <p:nvSpPr>
          <p:cNvPr id="16388" name="Espaço Reservado para Número de Slide 3"/>
          <p:cNvSpPr>
            <a:spLocks noGrp="1"/>
          </p:cNvSpPr>
          <p:nvPr>
            <p:ph type="sldNum" sz="quarter" idx="5"/>
          </p:nvPr>
        </p:nvSpPr>
        <p:spPr>
          <a:xfrm>
            <a:off x="4060190" y="8978451"/>
            <a:ext cx="3105997" cy="472889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70007" indent="-296033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85747" indent="-236179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61340" indent="-236179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135315" indent="-236179"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601201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3067088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532975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998862" indent="-236179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fld id="{199D0871-650F-4831-BD26-DF36C266890A}" type="slidenum">
              <a:rPr lang="en-US" altLang="pt-BR" sz="1200" b="0"/>
              <a:pPr/>
              <a:t>13</a:t>
            </a:fld>
            <a:endParaRPr lang="en-US" altLang="pt-BR" sz="1200" b="0"/>
          </a:p>
        </p:txBody>
      </p:sp>
    </p:spTree>
    <p:extLst>
      <p:ext uri="{BB962C8B-B14F-4D97-AF65-F5344CB8AC3E}">
        <p14:creationId xmlns:p14="http://schemas.microsoft.com/office/powerpoint/2010/main" val="102935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ásico" type="title">
  <p:cSld name="Básic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/>
          <p:nvPr/>
        </p:nvSpPr>
        <p:spPr>
          <a:xfrm>
            <a:off x="698400" y="788634"/>
            <a:ext cx="4980400" cy="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15"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2C2E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template ppt 2018  &gt;  fotos</a:t>
            </a:r>
            <a:endParaRPr sz="1200" kern="0">
              <a:solidFill>
                <a:srgbClr val="2C2E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5514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Principal">
  <p:cSld name="Capa Principal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86520" cy="6858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86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co" type="blank">
  <p:cSld name="Branc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9412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58">
          <p15:clr>
            <a:srgbClr val="F9AD4C"/>
          </p15:clr>
        </p15:guide>
        <p15:guide id="2" pos="397">
          <p15:clr>
            <a:srgbClr val="F9AD4C"/>
          </p15:clr>
        </p15:guide>
        <p15:guide id="3" pos="5297">
          <p15:clr>
            <a:srgbClr val="F9AD4C"/>
          </p15:clr>
        </p15:guide>
        <p15:guide id="4" orient="horz" pos="2782">
          <p15:clr>
            <a:srgbClr val="F9AD4C"/>
          </p15:clr>
        </p15:guide>
        <p15:guide id="5" orient="horz" pos="836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Secundária Vermelha">
  <p:cSld name="Capa Secundária Vermelh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215">
              <a:buClr>
                <a:srgbClr val="000000"/>
              </a:buClr>
            </a:pPr>
            <a:fld id="{00000000-1234-1234-1234-123412341234}" type="slidenum">
              <a:rPr lang="pt-BR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215">
                <a:buClr>
                  <a:srgbClr val="000000"/>
                </a:buClr>
              </a:pPr>
              <a:t>‹nº›</a:t>
            </a:fld>
            <a:endParaRPr lang="pt-BR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1"/>
            <a:ext cx="12186526" cy="6858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84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rgbClr val="2C2D5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65" hangingPunct="0"/>
            <a:endParaRPr lang="pt-BR" sz="2000" kern="0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65" hangingPunct="0"/>
            <a:fld id="{1D8BD707-D9CF-40AE-B4C6-C98DA3205C09}" type="datetimeFigureOut">
              <a:rPr lang="en-US" sz="2000" kern="0" smtClean="0">
                <a:solidFill>
                  <a:prstClr val="black">
                    <a:tint val="75000"/>
                  </a:prstClr>
                </a:solidFill>
                <a:sym typeface="Helvetica"/>
              </a:rPr>
              <a:pPr defTabSz="410765" hangingPunct="0"/>
              <a:t>10/3/2019</a:t>
            </a:fld>
            <a:endParaRPr lang="en-US" sz="2000" kern="0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65" hangingPunct="0"/>
            <a:fld id="{B6F15528-21DE-4FAA-801E-634DDDAF4B2B}" type="slidenum">
              <a:rPr lang="pt-BR" sz="2000" kern="0" smtClean="0">
                <a:solidFill>
                  <a:prstClr val="black">
                    <a:tint val="75000"/>
                  </a:prstClr>
                </a:solidFill>
                <a:sym typeface="Helvetica"/>
              </a:rPr>
              <a:pPr defTabSz="410765" hangingPunct="0"/>
              <a:t>‹nº›</a:t>
            </a:fld>
            <a:endParaRPr lang="pt-BR" sz="2000" kern="0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6162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340" y="51451"/>
            <a:ext cx="11989332" cy="6858595"/>
          </a:xfrm>
          <a:prstGeom prst="rect">
            <a:avLst/>
          </a:prstGeom>
        </p:spPr>
      </p:pic>
      <p:sp>
        <p:nvSpPr>
          <p:cNvPr id="31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798166" y="6457097"/>
            <a:ext cx="2057400" cy="381856"/>
          </a:xfrm>
          <a:prstGeom prst="rect">
            <a:avLst/>
          </a:prstGeom>
        </p:spPr>
        <p:txBody>
          <a:bodyPr/>
          <a:lstStyle>
            <a:lvl1pPr algn="r">
              <a:defRPr sz="1125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defTabSz="410765" hangingPunct="0"/>
            <a:fld id="{65D73498-FD56-4B79-86C4-823A94D0C74F}" type="slidenum">
              <a:rPr lang="pt-BR" kern="0" smtClean="0">
                <a:solidFill>
                  <a:srgbClr val="FFFFFF"/>
                </a:solidFill>
                <a:sym typeface="Helvetica"/>
              </a:rPr>
              <a:pPr defTabSz="410765" hangingPunct="0"/>
              <a:t>‹nº›</a:t>
            </a:fld>
            <a:endParaRPr lang="pt-BR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33" name="Espaço Reservado para Texto 32"/>
          <p:cNvSpPr>
            <a:spLocks noGrp="1"/>
          </p:cNvSpPr>
          <p:nvPr>
            <p:ph type="body" sz="quarter" idx="13"/>
          </p:nvPr>
        </p:nvSpPr>
        <p:spPr>
          <a:xfrm>
            <a:off x="551385" y="487084"/>
            <a:ext cx="11205640" cy="7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pt-BR" sz="3500" b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ヒラギノ角ゴ ProN W3" charset="-128"/>
                <a:cs typeface="Arial" pitchFamily="34" charset="0"/>
                <a:sym typeface="Gill Sans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6" name="Retângulo 25"/>
          <p:cNvSpPr/>
          <p:nvPr userDrawn="1"/>
        </p:nvSpPr>
        <p:spPr>
          <a:xfrm>
            <a:off x="12545154" y="334683"/>
            <a:ext cx="304800" cy="304800"/>
          </a:xfrm>
          <a:prstGeom prst="rect">
            <a:avLst/>
          </a:prstGeom>
          <a:solidFill>
            <a:srgbClr val="00497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27" name="Retângulo 26"/>
          <p:cNvSpPr/>
          <p:nvPr userDrawn="1"/>
        </p:nvSpPr>
        <p:spPr>
          <a:xfrm>
            <a:off x="12904723" y="334683"/>
            <a:ext cx="304800" cy="304800"/>
          </a:xfrm>
          <a:prstGeom prst="rect">
            <a:avLst/>
          </a:prstGeom>
          <a:solidFill>
            <a:srgbClr val="007DB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28" name="Retângulo 27"/>
          <p:cNvSpPr/>
          <p:nvPr userDrawn="1"/>
        </p:nvSpPr>
        <p:spPr>
          <a:xfrm>
            <a:off x="13264291" y="334683"/>
            <a:ext cx="304800" cy="304800"/>
          </a:xfrm>
          <a:prstGeom prst="rect">
            <a:avLst/>
          </a:prstGeom>
          <a:solidFill>
            <a:srgbClr val="5DA9D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29" name="Retângulo 28"/>
          <p:cNvSpPr/>
          <p:nvPr userDrawn="1"/>
        </p:nvSpPr>
        <p:spPr>
          <a:xfrm>
            <a:off x="12545154" y="718065"/>
            <a:ext cx="304800" cy="304800"/>
          </a:xfrm>
          <a:prstGeom prst="rect">
            <a:avLst/>
          </a:prstGeom>
          <a:solidFill>
            <a:srgbClr val="952B2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30" name="Retângulo 29"/>
          <p:cNvSpPr/>
          <p:nvPr userDrawn="1"/>
        </p:nvSpPr>
        <p:spPr>
          <a:xfrm>
            <a:off x="13623860" y="334683"/>
            <a:ext cx="304800" cy="304800"/>
          </a:xfrm>
          <a:prstGeom prst="rect">
            <a:avLst/>
          </a:prstGeom>
          <a:solidFill>
            <a:srgbClr val="C7EAF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32" name="Retângulo 31"/>
          <p:cNvSpPr/>
          <p:nvPr userDrawn="1"/>
        </p:nvSpPr>
        <p:spPr>
          <a:xfrm>
            <a:off x="12904723" y="718065"/>
            <a:ext cx="304800" cy="304800"/>
          </a:xfrm>
          <a:prstGeom prst="rect">
            <a:avLst/>
          </a:prstGeom>
          <a:solidFill>
            <a:srgbClr val="BB223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34" name="Retângulo 33"/>
          <p:cNvSpPr/>
          <p:nvPr userDrawn="1"/>
        </p:nvSpPr>
        <p:spPr>
          <a:xfrm>
            <a:off x="13264291" y="718065"/>
            <a:ext cx="304800" cy="304800"/>
          </a:xfrm>
          <a:prstGeom prst="rect">
            <a:avLst/>
          </a:prstGeom>
          <a:solidFill>
            <a:srgbClr val="E4616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36" name="Retângulo 35"/>
          <p:cNvSpPr/>
          <p:nvPr userDrawn="1"/>
        </p:nvSpPr>
        <p:spPr>
          <a:xfrm>
            <a:off x="13623860" y="718065"/>
            <a:ext cx="304800" cy="304800"/>
          </a:xfrm>
          <a:prstGeom prst="rect">
            <a:avLst/>
          </a:prstGeom>
          <a:solidFill>
            <a:srgbClr val="EBACB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37" name="Retângulo 36"/>
          <p:cNvSpPr/>
          <p:nvPr userDrawn="1"/>
        </p:nvSpPr>
        <p:spPr>
          <a:xfrm>
            <a:off x="12545154" y="1126453"/>
            <a:ext cx="304800" cy="303609"/>
          </a:xfrm>
          <a:prstGeom prst="rect">
            <a:avLst/>
          </a:prstGeom>
          <a:solidFill>
            <a:srgbClr val="968D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38" name="Retângulo 37"/>
          <p:cNvSpPr/>
          <p:nvPr userDrawn="1"/>
        </p:nvSpPr>
        <p:spPr>
          <a:xfrm>
            <a:off x="12904723" y="1126453"/>
            <a:ext cx="304800" cy="303609"/>
          </a:xfrm>
          <a:prstGeom prst="rect">
            <a:avLst/>
          </a:prstGeom>
          <a:solidFill>
            <a:srgbClr val="B7C72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39" name="Retângulo 38"/>
          <p:cNvSpPr/>
          <p:nvPr userDrawn="1"/>
        </p:nvSpPr>
        <p:spPr>
          <a:xfrm>
            <a:off x="12545154" y="1533643"/>
            <a:ext cx="304800" cy="30480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40" name="Retângulo 39"/>
          <p:cNvSpPr/>
          <p:nvPr userDrawn="1"/>
        </p:nvSpPr>
        <p:spPr>
          <a:xfrm>
            <a:off x="13264291" y="1126453"/>
            <a:ext cx="304800" cy="303609"/>
          </a:xfrm>
          <a:prstGeom prst="rect">
            <a:avLst/>
          </a:prstGeom>
          <a:solidFill>
            <a:srgbClr val="DFE67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41" name="Retângulo 40"/>
          <p:cNvSpPr/>
          <p:nvPr userDrawn="1"/>
        </p:nvSpPr>
        <p:spPr>
          <a:xfrm>
            <a:off x="13623860" y="1126453"/>
            <a:ext cx="304800" cy="303609"/>
          </a:xfrm>
          <a:prstGeom prst="rect">
            <a:avLst/>
          </a:prstGeom>
          <a:solidFill>
            <a:srgbClr val="F4F3B8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42" name="Retângulo 41"/>
          <p:cNvSpPr/>
          <p:nvPr userDrawn="1"/>
        </p:nvSpPr>
        <p:spPr>
          <a:xfrm>
            <a:off x="12904723" y="1533643"/>
            <a:ext cx="304800" cy="304800"/>
          </a:xfrm>
          <a:prstGeom prst="rect">
            <a:avLst/>
          </a:prstGeom>
          <a:solidFill>
            <a:srgbClr val="58595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43" name="Retângulo 42"/>
          <p:cNvSpPr/>
          <p:nvPr userDrawn="1"/>
        </p:nvSpPr>
        <p:spPr>
          <a:xfrm>
            <a:off x="13264291" y="1539596"/>
            <a:ext cx="304800" cy="303610"/>
          </a:xfrm>
          <a:prstGeom prst="rect">
            <a:avLst/>
          </a:prstGeom>
          <a:solidFill>
            <a:srgbClr val="A7A9A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44" name="Retângulo 43"/>
          <p:cNvSpPr/>
          <p:nvPr userDrawn="1"/>
        </p:nvSpPr>
        <p:spPr>
          <a:xfrm>
            <a:off x="13623860" y="1534833"/>
            <a:ext cx="304800" cy="304800"/>
          </a:xfrm>
          <a:prstGeom prst="rect">
            <a:avLst/>
          </a:prstGeom>
          <a:solidFill>
            <a:srgbClr val="DCDDDE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10765" hangingPunct="0">
              <a:defRPr/>
            </a:pPr>
            <a:endParaRPr lang="pt-BR" sz="1350" kern="0">
              <a:solidFill>
                <a:prstClr val="white"/>
              </a:solidFill>
              <a:latin typeface="Verdana"/>
              <a:sym typeface="Helvetica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51385" y="1533526"/>
            <a:ext cx="11089754" cy="48482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+mj-lt"/>
              </a:defRPr>
            </a:lvl1pPr>
            <a:lvl2pPr algn="l">
              <a:defRPr>
                <a:solidFill>
                  <a:schemeClr val="bg1"/>
                </a:solidFill>
                <a:latin typeface="+mj-lt"/>
              </a:defRPr>
            </a:lvl2pPr>
            <a:lvl3pPr algn="l">
              <a:defRPr>
                <a:solidFill>
                  <a:schemeClr val="bg1"/>
                </a:solidFill>
                <a:latin typeface="+mj-lt"/>
              </a:defRPr>
            </a:lvl3pPr>
            <a:lvl4pPr algn="l">
              <a:defRPr>
                <a:solidFill>
                  <a:schemeClr val="bg1"/>
                </a:solidFill>
                <a:latin typeface="+mj-lt"/>
              </a:defRPr>
            </a:lvl4pPr>
            <a:lvl5pPr algn="l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</p:txBody>
      </p:sp>
      <p:sp>
        <p:nvSpPr>
          <p:cNvPr id="23" name="Rectangle 1"/>
          <p:cNvSpPr>
            <a:spLocks noChangeArrowheads="1"/>
          </p:cNvSpPr>
          <p:nvPr userDrawn="1"/>
        </p:nvSpPr>
        <p:spPr bwMode="auto">
          <a:xfrm>
            <a:off x="65485" y="73820"/>
            <a:ext cx="12059840" cy="6756797"/>
          </a:xfrm>
          <a:prstGeom prst="rect">
            <a:avLst/>
          </a:prstGeom>
          <a:noFill/>
          <a:ln w="190500" cmpd="sng">
            <a:solidFill>
              <a:srgbClr val="FFFFF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lIns="81638" tIns="40819" rIns="81638" bIns="40819"/>
          <a:lstStyle/>
          <a:p>
            <a:pPr algn="ctr" defTabSz="410765" hangingPunct="0">
              <a:defRPr/>
            </a:pPr>
            <a:endParaRPr lang="en-US" sz="5067" kern="0">
              <a:solidFill>
                <a:srgbClr val="2B4F54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515207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410765" hangingPunct="0"/>
            <a:fld id="{606A9392-9199-4E0C-A88E-3218751125F5}" type="datetimeFigureOut">
              <a:rPr lang="pt-BR" sz="2000" kern="0" smtClean="0">
                <a:solidFill>
                  <a:prstClr val="black">
                    <a:tint val="75000"/>
                  </a:prstClr>
                </a:solidFill>
                <a:sym typeface="Helvetica"/>
              </a:rPr>
              <a:pPr algn="ctr" defTabSz="410765" hangingPunct="0"/>
              <a:t>03/10/2019</a:t>
            </a:fld>
            <a:endParaRPr lang="pt-BR" sz="2000" kern="0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10765" hangingPunct="0"/>
            <a:endParaRPr lang="pt-BR" sz="2000" kern="0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10765" hangingPunct="0"/>
            <a:fld id="{30EA7FAF-AEF6-4E3F-9BB9-0A114F58FDE9}" type="slidenum">
              <a:rPr lang="pt-BR" sz="2000" kern="0" smtClean="0">
                <a:solidFill>
                  <a:prstClr val="black">
                    <a:tint val="75000"/>
                  </a:prstClr>
                </a:solidFill>
                <a:sym typeface="Helvetica"/>
              </a:rPr>
              <a:pPr algn="ctr" defTabSz="410765" hangingPunct="0"/>
              <a:t>‹nº›</a:t>
            </a:fld>
            <a:endParaRPr lang="pt-BR" sz="2000" kern="0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449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856721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89822" y="6404294"/>
            <a:ext cx="263983" cy="269241"/>
          </a:xfrm>
          <a:prstGeom prst="rect">
            <a:avLst/>
          </a:prstGeom>
        </p:spPr>
        <p:txBody>
          <a:bodyPr/>
          <a:lstStyle/>
          <a:p>
            <a:pPr algn="ctr" defTabSz="410765" hangingPunct="0"/>
            <a:fld id="{86CB4B4D-7CA3-9044-876B-883B54F8677D}" type="slidenum">
              <a:rPr lang="pt-BR" sz="2000" kern="0" smtClean="0">
                <a:solidFill>
                  <a:srgbClr val="2B4F54"/>
                </a:solidFill>
                <a:sym typeface="Helvetica"/>
              </a:rPr>
              <a:pPr algn="ctr" defTabSz="410765" hangingPunct="0"/>
              <a:t>‹nº›</a:t>
            </a:fld>
            <a:endParaRPr lang="pt-BR" sz="2000" kern="0">
              <a:solidFill>
                <a:srgbClr val="2B4F54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8656441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7346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openxmlformats.org/officeDocument/2006/relationships/image" Target="../media/image29.jpeg"/><Relationship Id="rId10" Type="http://schemas.openxmlformats.org/officeDocument/2006/relationships/image" Target="../media/image72.jpg"/><Relationship Id="rId4" Type="http://schemas.openxmlformats.org/officeDocument/2006/relationships/image" Target="../media/image67.gif"/><Relationship Id="rId9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3C239C-C47A-DE49-AC6F-6C49D0163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4692"/>
            <a:ext cx="12192000" cy="6862692"/>
          </a:xfrm>
          <a:prstGeom prst="rect">
            <a:avLst/>
          </a:prstGeom>
        </p:spPr>
      </p:pic>
      <p:pic>
        <p:nvPicPr>
          <p:cNvPr id="12" name="Imagem 4">
            <a:extLst>
              <a:ext uri="{FF2B5EF4-FFF2-40B4-BE49-F238E27FC236}">
                <a16:creationId xmlns:a16="http://schemas.microsoft.com/office/drawing/2014/main" id="{E8B0DDFF-E87B-5A4C-A274-0778FE57A7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712" y="5461541"/>
            <a:ext cx="2592288" cy="1582561"/>
          </a:xfrm>
          <a:prstGeom prst="rect">
            <a:avLst/>
          </a:prstGeom>
        </p:spPr>
      </p:pic>
      <p:sp>
        <p:nvSpPr>
          <p:cNvPr id="5" name="movimento">
            <a:extLst>
              <a:ext uri="{FF2B5EF4-FFF2-40B4-BE49-F238E27FC236}">
                <a16:creationId xmlns:a16="http://schemas.microsoft.com/office/drawing/2014/main" id="{5597C959-88D5-1041-870A-80AAFB4B3737}"/>
              </a:ext>
            </a:extLst>
          </p:cNvPr>
          <p:cNvSpPr txBox="1"/>
          <p:nvPr/>
        </p:nvSpPr>
        <p:spPr>
          <a:xfrm>
            <a:off x="182340" y="3141364"/>
            <a:ext cx="4566123" cy="191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algn="ctr" hangingPunct="1"/>
            <a:r>
              <a:rPr lang="pt-BR" sz="4000" i="0" dirty="0" smtClean="0">
                <a:solidFill>
                  <a:schemeClr val="bg1"/>
                </a:solidFill>
                <a:latin typeface="Century Gothic"/>
                <a:cs typeface="Century Gothic"/>
              </a:rPr>
              <a:t>MOBILIZAÇÃO DE LIDERANÇAS PARA PI</a:t>
            </a:r>
            <a:endParaRPr lang="pt-BR" sz="4000" i="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movimento">
            <a:extLst>
              <a:ext uri="{FF2B5EF4-FFF2-40B4-BE49-F238E27FC236}">
                <a16:creationId xmlns:a16="http://schemas.microsoft.com/office/drawing/2014/main" id="{5597C959-88D5-1041-870A-80AAFB4B3737}"/>
              </a:ext>
            </a:extLst>
          </p:cNvPr>
          <p:cNvSpPr txBox="1"/>
          <p:nvPr/>
        </p:nvSpPr>
        <p:spPr>
          <a:xfrm>
            <a:off x="1885950" y="5418656"/>
            <a:ext cx="1342644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algn="ctr" hangingPunct="1"/>
            <a:r>
              <a:rPr lang="pt-BR" sz="1600" b="0" i="0" dirty="0" smtClean="0">
                <a:solidFill>
                  <a:schemeClr val="bg1"/>
                </a:solidFill>
                <a:latin typeface="Century Gothic"/>
                <a:cs typeface="Century Gothic"/>
              </a:rPr>
              <a:t>Junho</a:t>
            </a:r>
          </a:p>
          <a:p>
            <a:pPr algn="ctr" hangingPunct="1"/>
            <a:r>
              <a:rPr lang="pt-BR" sz="1600" b="0" i="0" dirty="0" smtClean="0">
                <a:solidFill>
                  <a:schemeClr val="bg1"/>
                </a:solidFill>
                <a:latin typeface="Century Gothic"/>
                <a:cs typeface="Century Gothic"/>
              </a:rPr>
              <a:t>2019</a:t>
            </a:r>
            <a:endParaRPr lang="pt-BR" sz="1600" b="0" i="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27544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DDB76032-7E9D-6F4B-A0EF-CD2140E64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6913" y="2604053"/>
            <a:ext cx="6095098" cy="5695254"/>
          </a:xfrm>
          <a:prstGeom prst="rect">
            <a:avLst/>
          </a:prstGeom>
        </p:spPr>
      </p:pic>
      <p:sp>
        <p:nvSpPr>
          <p:cNvPr id="15365" name="Rectangle 100"/>
          <p:cNvSpPr>
            <a:spLocks noChangeArrowheads="1"/>
          </p:cNvSpPr>
          <p:nvPr/>
        </p:nvSpPr>
        <p:spPr bwMode="auto">
          <a:xfrm>
            <a:off x="-5311379" y="1"/>
            <a:ext cx="4050507" cy="31051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1pPr>
            <a:lvl2pPr marL="742950" indent="-28575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2pPr>
            <a:lvl3pPr marL="1143000" indent="-228600"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3pPr>
            <a:lvl4pPr marL="1600200" indent="-22860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4pPr>
            <a:lvl5pPr marL="2057400" indent="-228600" algn="ctr"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9pPr>
          </a:lstStyle>
          <a:p>
            <a:pPr defTabSz="685809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851" b="1">
              <a:solidFill>
                <a:srgbClr val="000000"/>
              </a:solidFill>
              <a:latin typeface="Gill Sans" charset="0"/>
              <a:ea typeface="ヒラギノ角ゴ ProN W3" charset="-128"/>
            </a:endParaRPr>
          </a:p>
        </p:txBody>
      </p:sp>
      <p:sp>
        <p:nvSpPr>
          <p:cNvPr id="25" name="Elipse 18"/>
          <p:cNvSpPr>
            <a:spLocks noChangeArrowheads="1"/>
          </p:cNvSpPr>
          <p:nvPr/>
        </p:nvSpPr>
        <p:spPr bwMode="auto">
          <a:xfrm>
            <a:off x="10837070" y="510780"/>
            <a:ext cx="969170" cy="991791"/>
          </a:xfrm>
          <a:prstGeom prst="ellipse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1pPr>
            <a:lvl2pPr marL="742950" indent="-28575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2pPr>
            <a:lvl3pPr marL="1143000" indent="-228600"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3pPr>
            <a:lvl4pPr marL="1600200" indent="-22860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4pPr>
            <a:lvl5pPr marL="2057400" indent="-228600" algn="ctr"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9pPr>
          </a:lstStyle>
          <a:p>
            <a:pPr defTabSz="6858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851" b="1">
              <a:solidFill>
                <a:srgbClr val="000000"/>
              </a:solidFill>
              <a:latin typeface="Gill Sans" charset="0"/>
              <a:ea typeface="ヒラギノ角ゴ ProN W3" charset="-128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80CCFDA-8FE0-4547-A913-84E4A05E515B}"/>
              </a:ext>
            </a:extLst>
          </p:cNvPr>
          <p:cNvSpPr/>
          <p:nvPr/>
        </p:nvSpPr>
        <p:spPr>
          <a:xfrm>
            <a:off x="7096507" y="4529352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>
                <a:solidFill>
                  <a:srgbClr val="2D2D50"/>
                </a:solidFill>
              </a:rPr>
              <a:t>Programa de Liderança Executiva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096C63F-902A-394E-9A75-44BDDA4ABD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88" b="52312"/>
          <a:stretch/>
        </p:blipFill>
        <p:spPr>
          <a:xfrm>
            <a:off x="-782383" y="2766770"/>
            <a:ext cx="8243140" cy="4160804"/>
          </a:xfrm>
          <a:prstGeom prst="rect">
            <a:avLst/>
          </a:prstGeom>
        </p:spPr>
      </p:pic>
      <p:sp>
        <p:nvSpPr>
          <p:cNvPr id="20" name="movimento">
            <a:extLst>
              <a:ext uri="{FF2B5EF4-FFF2-40B4-BE49-F238E27FC236}">
                <a16:creationId xmlns:a16="http://schemas.microsoft.com/office/drawing/2014/main" id="{2F5D8147-F1B8-454D-AFB3-BE7F224C084D}"/>
              </a:ext>
            </a:extLst>
          </p:cNvPr>
          <p:cNvSpPr txBox="1"/>
          <p:nvPr/>
        </p:nvSpPr>
        <p:spPr>
          <a:xfrm>
            <a:off x="5536665" y="4690871"/>
            <a:ext cx="5799207" cy="201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hangingPunct="1"/>
            <a:r>
              <a:rPr lang="pt-BR" sz="6900" i="0">
                <a:solidFill>
                  <a:srgbClr val="70A7A5"/>
                </a:solidFill>
                <a:latin typeface="Century Gothic"/>
                <a:cs typeface="Century Gothic"/>
              </a:rPr>
              <a:t>Marco Legal</a:t>
            </a:r>
          </a:p>
          <a:p>
            <a:pPr hangingPunct="1"/>
            <a:endParaRPr lang="pt-BR" sz="5751" i="0">
              <a:solidFill>
                <a:srgbClr val="70A7A5"/>
              </a:solidFill>
              <a:latin typeface="Century Gothic"/>
              <a:cs typeface="Century Gothic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0517075-3BEA-1C41-84E2-1FEBFDC967A7}"/>
              </a:ext>
            </a:extLst>
          </p:cNvPr>
          <p:cNvSpPr/>
          <p:nvPr/>
        </p:nvSpPr>
        <p:spPr>
          <a:xfrm>
            <a:off x="5954771" y="5604167"/>
            <a:ext cx="55659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1"/>
            <a:r>
              <a:rPr lang="pt-BR" sz="4400" b="1">
                <a:solidFill>
                  <a:srgbClr val="C2BDBC"/>
                </a:solidFill>
                <a:cs typeface="Century Gothic"/>
              </a:rPr>
              <a:t>da</a:t>
            </a:r>
            <a:r>
              <a:rPr lang="pt-BR" sz="4800" b="1">
                <a:solidFill>
                  <a:srgbClr val="C2BDBC"/>
                </a:solidFill>
                <a:cs typeface="Century Gothic"/>
              </a:rPr>
              <a:t> </a:t>
            </a:r>
            <a:r>
              <a:rPr lang="pt-BR" sz="4400" b="1">
                <a:solidFill>
                  <a:srgbClr val="C2BDBC"/>
                </a:solidFill>
                <a:cs typeface="Century Gothic"/>
              </a:rPr>
              <a:t>Primeira Infância</a:t>
            </a:r>
          </a:p>
        </p:txBody>
      </p:sp>
      <p:cxnSp>
        <p:nvCxnSpPr>
          <p:cNvPr id="36" name="Shape 265"/>
          <p:cNvCxnSpPr/>
          <p:nvPr/>
        </p:nvCxnSpPr>
        <p:spPr>
          <a:xfrm flipH="1">
            <a:off x="1502458" y="1753443"/>
            <a:ext cx="10205867" cy="1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7" name="Shape 266"/>
          <p:cNvSpPr/>
          <p:nvPr/>
        </p:nvSpPr>
        <p:spPr>
          <a:xfrm>
            <a:off x="2027864" y="931097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Georgia" panose="02040502050405020303" pitchFamily="18" charset="0"/>
                <a:ea typeface="Century Gothic"/>
                <a:cs typeface="Century Gothic"/>
                <a:sym typeface="Georgia"/>
              </a:rPr>
              <a:t>2011</a:t>
            </a:r>
            <a:endParaRPr sz="1400" dirty="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Georgia"/>
            </a:endParaRPr>
          </a:p>
        </p:txBody>
      </p:sp>
      <p:sp>
        <p:nvSpPr>
          <p:cNvPr id="38" name="Shape 267"/>
          <p:cNvSpPr/>
          <p:nvPr/>
        </p:nvSpPr>
        <p:spPr>
          <a:xfrm>
            <a:off x="2149095" y="1432475"/>
            <a:ext cx="671400" cy="671100"/>
          </a:xfrm>
          <a:prstGeom prst="ellipse">
            <a:avLst/>
          </a:prstGeom>
          <a:solidFill>
            <a:srgbClr val="FFE4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Shape 268"/>
          <p:cNvSpPr/>
          <p:nvPr/>
        </p:nvSpPr>
        <p:spPr>
          <a:xfrm>
            <a:off x="4318318" y="1432475"/>
            <a:ext cx="671400" cy="6711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Shape 269"/>
          <p:cNvSpPr/>
          <p:nvPr/>
        </p:nvSpPr>
        <p:spPr>
          <a:xfrm>
            <a:off x="5913553" y="1432475"/>
            <a:ext cx="671400" cy="6711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Shape 271"/>
          <p:cNvSpPr/>
          <p:nvPr/>
        </p:nvSpPr>
        <p:spPr>
          <a:xfrm>
            <a:off x="4139575" y="931097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Georgia" panose="02040502050405020303" pitchFamily="18" charset="0"/>
                <a:ea typeface="Century Gothic"/>
                <a:cs typeface="Century Gothic"/>
                <a:sym typeface="Georgia"/>
              </a:rPr>
              <a:t>2012</a:t>
            </a:r>
            <a:endParaRPr sz="1400" dirty="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Georgia"/>
            </a:endParaRPr>
          </a:p>
          <a:p>
            <a:pPr>
              <a:lnSpc>
                <a:spcPct val="90000"/>
              </a:lnSpc>
            </a:pPr>
            <a:endParaRPr sz="1400" dirty="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Shape 272"/>
          <p:cNvSpPr/>
          <p:nvPr/>
        </p:nvSpPr>
        <p:spPr>
          <a:xfrm>
            <a:off x="5873446" y="931097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Georgia" panose="02040502050405020303" pitchFamily="18" charset="0"/>
                <a:ea typeface="Century Gothic"/>
                <a:cs typeface="Century Gothic"/>
                <a:sym typeface="Georgia"/>
              </a:rPr>
              <a:t>2013</a:t>
            </a:r>
            <a:endParaRPr sz="1400" dirty="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Shape 273"/>
          <p:cNvSpPr/>
          <p:nvPr/>
        </p:nvSpPr>
        <p:spPr>
          <a:xfrm>
            <a:off x="7433209" y="931097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Georgia" panose="02040502050405020303" pitchFamily="18" charset="0"/>
                <a:ea typeface="Century Gothic"/>
                <a:cs typeface="Century Gothic"/>
                <a:sym typeface="Georgia"/>
              </a:rPr>
              <a:t>2014</a:t>
            </a:r>
            <a:endParaRPr sz="1400" dirty="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Shape 275"/>
          <p:cNvSpPr/>
          <p:nvPr/>
        </p:nvSpPr>
        <p:spPr>
          <a:xfrm>
            <a:off x="3607892" y="2168920"/>
            <a:ext cx="1961535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1ª </a:t>
            </a:r>
            <a:r>
              <a:rPr lang="en-US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edição</a:t>
            </a: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do ELP – </a:t>
            </a:r>
            <a:r>
              <a:rPr lang="en-US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plano</a:t>
            </a: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ação</a:t>
            </a:r>
            <a:endParaRPr lang="en-US" sz="12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Shape 276"/>
          <p:cNvSpPr/>
          <p:nvPr/>
        </p:nvSpPr>
        <p:spPr>
          <a:xfrm>
            <a:off x="5514951" y="2168490"/>
            <a:ext cx="17313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sz="120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endParaRPr sz="120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Shape 275"/>
          <p:cNvSpPr/>
          <p:nvPr/>
        </p:nvSpPr>
        <p:spPr>
          <a:xfrm>
            <a:off x="5514118" y="2168920"/>
            <a:ext cx="1325908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projeto de lei</a:t>
            </a:r>
          </a:p>
        </p:txBody>
      </p:sp>
      <p:sp>
        <p:nvSpPr>
          <p:cNvPr id="47" name="Shape 275"/>
          <p:cNvSpPr/>
          <p:nvPr/>
        </p:nvSpPr>
        <p:spPr>
          <a:xfrm>
            <a:off x="6811449" y="2168920"/>
            <a:ext cx="2153647" cy="60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debate </a:t>
            </a:r>
            <a:r>
              <a:rPr lang="en-US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público</a:t>
            </a: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 </a:t>
            </a:r>
            <a:r>
              <a:rPr lang="en-US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processo</a:t>
            </a: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aprovação</a:t>
            </a: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pela </a:t>
            </a:r>
            <a:r>
              <a:rPr lang="en-US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comissão</a:t>
            </a:r>
            <a:r>
              <a:rPr lang="en-US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especial</a:t>
            </a:r>
            <a:endParaRPr lang="pt-BR" sz="12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Shape 270"/>
          <p:cNvSpPr/>
          <p:nvPr/>
        </p:nvSpPr>
        <p:spPr>
          <a:xfrm>
            <a:off x="9416726" y="1432475"/>
            <a:ext cx="671400" cy="671100"/>
          </a:xfrm>
          <a:prstGeom prst="ellipse">
            <a:avLst/>
          </a:prstGeom>
          <a:solidFill>
            <a:srgbClr val="D16B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Shape 275"/>
          <p:cNvSpPr/>
          <p:nvPr/>
        </p:nvSpPr>
        <p:spPr>
          <a:xfrm>
            <a:off x="8892401" y="2168920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lei aprovada pelo congresso</a:t>
            </a:r>
          </a:p>
        </p:txBody>
      </p:sp>
      <p:sp>
        <p:nvSpPr>
          <p:cNvPr id="50" name="Shape 275"/>
          <p:cNvSpPr/>
          <p:nvPr/>
        </p:nvSpPr>
        <p:spPr>
          <a:xfrm>
            <a:off x="10529100" y="2168920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aprovação final da lei</a:t>
            </a:r>
          </a:p>
        </p:txBody>
      </p:sp>
      <p:sp>
        <p:nvSpPr>
          <p:cNvPr id="51" name="Shape 267"/>
          <p:cNvSpPr/>
          <p:nvPr/>
        </p:nvSpPr>
        <p:spPr>
          <a:xfrm>
            <a:off x="11108362" y="1432475"/>
            <a:ext cx="671400" cy="671100"/>
          </a:xfrm>
          <a:prstGeom prst="ellipse">
            <a:avLst/>
          </a:prstGeom>
          <a:solidFill>
            <a:srgbClr val="DBDD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Shape 273"/>
          <p:cNvSpPr/>
          <p:nvPr/>
        </p:nvSpPr>
        <p:spPr>
          <a:xfrm>
            <a:off x="9280751" y="931097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Georgia" panose="02040502050405020303" pitchFamily="18" charset="0"/>
                <a:ea typeface="Century Gothic"/>
                <a:cs typeface="Century Gothic"/>
                <a:sym typeface="Georgia"/>
              </a:rPr>
              <a:t>2015</a:t>
            </a:r>
            <a:endParaRPr sz="1400" dirty="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Shape 270"/>
          <p:cNvSpPr/>
          <p:nvPr/>
        </p:nvSpPr>
        <p:spPr>
          <a:xfrm>
            <a:off x="7584728" y="1432475"/>
            <a:ext cx="671400" cy="6711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Shape 273"/>
          <p:cNvSpPr/>
          <p:nvPr/>
        </p:nvSpPr>
        <p:spPr>
          <a:xfrm>
            <a:off x="10917450" y="931097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Georgia" panose="02040502050405020303" pitchFamily="18" charset="0"/>
                <a:ea typeface="Century Gothic"/>
                <a:cs typeface="Century Gothic"/>
                <a:sym typeface="Georgia"/>
              </a:rPr>
              <a:t>2016</a:t>
            </a:r>
            <a:endParaRPr sz="1400" dirty="0">
              <a:solidFill>
                <a:srgbClr val="233348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Shape 274"/>
          <p:cNvSpPr/>
          <p:nvPr/>
        </p:nvSpPr>
        <p:spPr>
          <a:xfrm>
            <a:off x="1519778" y="2208676"/>
            <a:ext cx="1939040" cy="26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frente parlamentar</a:t>
            </a:r>
          </a:p>
        </p:txBody>
      </p:sp>
    </p:spTree>
    <p:extLst>
      <p:ext uri="{BB962C8B-B14F-4D97-AF65-F5344CB8AC3E}">
        <p14:creationId xmlns:p14="http://schemas.microsoft.com/office/powerpoint/2010/main" val="13444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Shape 265"/>
          <p:cNvCxnSpPr/>
          <p:nvPr/>
        </p:nvCxnSpPr>
        <p:spPr>
          <a:xfrm flipH="1" flipV="1">
            <a:off x="6032773" y="1914604"/>
            <a:ext cx="921213" cy="1582106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4" name="Shape 99"/>
          <p:cNvSpPr txBox="1">
            <a:spLocks/>
          </p:cNvSpPr>
          <p:nvPr/>
        </p:nvSpPr>
        <p:spPr>
          <a:xfrm>
            <a:off x="424840" y="219667"/>
            <a:ext cx="9294737" cy="8389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200" b="1" dirty="0" smtClean="0">
                <a:solidFill>
                  <a:srgbClr val="2C2E50"/>
                </a:solidFill>
                <a:ea typeface="Georgia"/>
                <a:cs typeface="Georgia"/>
                <a:sym typeface="Georgia"/>
              </a:rPr>
              <a:t>Caso Boa Vista </a:t>
            </a:r>
            <a:r>
              <a:rPr lang="pt-BR" sz="3200" b="1" dirty="0">
                <a:solidFill>
                  <a:srgbClr val="2C2E50"/>
                </a:solidFill>
                <a:ea typeface="Georgia"/>
                <a:cs typeface="Georgia"/>
                <a:sym typeface="Georgia"/>
              </a:rPr>
              <a:t>- </a:t>
            </a:r>
            <a:r>
              <a:rPr lang="pt-BR" sz="3200" b="1" dirty="0" smtClean="0">
                <a:solidFill>
                  <a:srgbClr val="2C2E50"/>
                </a:solidFill>
                <a:ea typeface="Georgia"/>
                <a:cs typeface="Georgia"/>
                <a:sym typeface="Georgia"/>
              </a:rPr>
              <a:t>trajetória</a:t>
            </a:r>
            <a:endParaRPr lang="pt-BR" sz="3200" b="1" dirty="0">
              <a:solidFill>
                <a:srgbClr val="2C2E50"/>
              </a:solidFill>
              <a:ea typeface="Georgia"/>
              <a:cs typeface="Georgia"/>
              <a:sym typeface="Georgia"/>
            </a:endParaRPr>
          </a:p>
        </p:txBody>
      </p:sp>
      <p:cxnSp>
        <p:nvCxnSpPr>
          <p:cNvPr id="50" name="Shape 265"/>
          <p:cNvCxnSpPr/>
          <p:nvPr/>
        </p:nvCxnSpPr>
        <p:spPr>
          <a:xfrm flipH="1" flipV="1">
            <a:off x="373931" y="1956821"/>
            <a:ext cx="5708474" cy="13442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3" name="Shape 268"/>
          <p:cNvSpPr/>
          <p:nvPr/>
        </p:nvSpPr>
        <p:spPr>
          <a:xfrm>
            <a:off x="4353680" y="1621271"/>
            <a:ext cx="671400" cy="671100"/>
          </a:xfrm>
          <a:prstGeom prst="ellipse">
            <a:avLst/>
          </a:prstGeom>
          <a:solidFill>
            <a:srgbClr val="70A7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Shape 269"/>
          <p:cNvSpPr/>
          <p:nvPr/>
        </p:nvSpPr>
        <p:spPr>
          <a:xfrm>
            <a:off x="5418060" y="1621271"/>
            <a:ext cx="671400" cy="671100"/>
          </a:xfrm>
          <a:prstGeom prst="ellipse">
            <a:avLst/>
          </a:prstGeom>
          <a:solidFill>
            <a:srgbClr val="FDC6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Shape 271"/>
          <p:cNvSpPr/>
          <p:nvPr/>
        </p:nvSpPr>
        <p:spPr>
          <a:xfrm>
            <a:off x="4253267" y="1291880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2014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Georgia"/>
            </a:endParaRPr>
          </a:p>
          <a:p>
            <a:pPr>
              <a:lnSpc>
                <a:spcPct val="90000"/>
              </a:lnSpc>
            </a:pP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Shape 273"/>
          <p:cNvSpPr/>
          <p:nvPr/>
        </p:nvSpPr>
        <p:spPr>
          <a:xfrm>
            <a:off x="5387875" y="1291880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2016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Shape 275"/>
          <p:cNvSpPr/>
          <p:nvPr/>
        </p:nvSpPr>
        <p:spPr>
          <a:xfrm>
            <a:off x="3686445" y="2350093"/>
            <a:ext cx="1943951" cy="83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3º edital –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capital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semente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em São Paulo</a:t>
            </a:r>
          </a:p>
          <a:p>
            <a:pPr>
              <a:lnSpc>
                <a:spcPct val="90000"/>
              </a:lnSpc>
            </a:pPr>
            <a:endParaRPr sz="16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endParaRPr sz="16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Shape 276"/>
          <p:cNvSpPr/>
          <p:nvPr/>
        </p:nvSpPr>
        <p:spPr>
          <a:xfrm>
            <a:off x="4599408" y="2354194"/>
            <a:ext cx="17313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sz="120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endParaRPr sz="120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3" name="Shape 265"/>
          <p:cNvCxnSpPr>
            <a:stCxn id="78" idx="6"/>
          </p:cNvCxnSpPr>
          <p:nvPr/>
        </p:nvCxnSpPr>
        <p:spPr>
          <a:xfrm flipH="1" flipV="1">
            <a:off x="641433" y="5349290"/>
            <a:ext cx="5426827" cy="0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4" name="Shape 266"/>
          <p:cNvSpPr/>
          <p:nvPr/>
        </p:nvSpPr>
        <p:spPr>
          <a:xfrm>
            <a:off x="1116909" y="4702694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2011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Georgia"/>
            </a:endParaRPr>
          </a:p>
        </p:txBody>
      </p:sp>
      <p:sp>
        <p:nvSpPr>
          <p:cNvPr id="75" name="Shape 267"/>
          <p:cNvSpPr/>
          <p:nvPr/>
        </p:nvSpPr>
        <p:spPr>
          <a:xfrm>
            <a:off x="1063888" y="5008697"/>
            <a:ext cx="671400" cy="671100"/>
          </a:xfrm>
          <a:prstGeom prst="ellipse">
            <a:avLst/>
          </a:prstGeom>
          <a:solidFill>
            <a:srgbClr val="FFE4B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Shape 268"/>
          <p:cNvSpPr/>
          <p:nvPr/>
        </p:nvSpPr>
        <p:spPr>
          <a:xfrm>
            <a:off x="2281820" y="5018662"/>
            <a:ext cx="671400" cy="6711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Shape 269"/>
          <p:cNvSpPr/>
          <p:nvPr/>
        </p:nvSpPr>
        <p:spPr>
          <a:xfrm>
            <a:off x="3460495" y="4988903"/>
            <a:ext cx="694409" cy="6579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Shape 271"/>
          <p:cNvSpPr/>
          <p:nvPr/>
        </p:nvSpPr>
        <p:spPr>
          <a:xfrm>
            <a:off x="2306627" y="4719064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2012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Georgia"/>
            </a:endParaRPr>
          </a:p>
          <a:p>
            <a:pPr>
              <a:lnSpc>
                <a:spcPct val="90000"/>
              </a:lnSpc>
            </a:pP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Shape 272"/>
          <p:cNvSpPr/>
          <p:nvPr/>
        </p:nvSpPr>
        <p:spPr>
          <a:xfrm>
            <a:off x="3525032" y="4688113"/>
            <a:ext cx="886200" cy="67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2013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Shape 273"/>
          <p:cNvSpPr/>
          <p:nvPr/>
        </p:nvSpPr>
        <p:spPr>
          <a:xfrm>
            <a:off x="5279013" y="4735969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2016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Shape 274"/>
          <p:cNvSpPr/>
          <p:nvPr/>
        </p:nvSpPr>
        <p:spPr>
          <a:xfrm>
            <a:off x="879863" y="5737888"/>
            <a:ext cx="1956573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Participação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no Programa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 Liderança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Executiva</a:t>
            </a:r>
          </a:p>
        </p:txBody>
      </p:sp>
      <p:sp>
        <p:nvSpPr>
          <p:cNvPr id="83" name="Shape 275"/>
          <p:cNvSpPr/>
          <p:nvPr/>
        </p:nvSpPr>
        <p:spPr>
          <a:xfrm>
            <a:off x="2246614" y="5768101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Surita</a:t>
            </a:r>
            <a:endParaRPr lang="pt-BR" sz="12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é eleita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prefeita de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Boa Vista, RR</a:t>
            </a:r>
            <a:endParaRPr sz="12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Shape 276"/>
          <p:cNvSpPr/>
          <p:nvPr/>
        </p:nvSpPr>
        <p:spPr>
          <a:xfrm>
            <a:off x="4343563" y="5781181"/>
            <a:ext cx="17313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sz="120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endParaRPr sz="120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Shape 275"/>
          <p:cNvSpPr/>
          <p:nvPr/>
        </p:nvSpPr>
        <p:spPr>
          <a:xfrm>
            <a:off x="3388962" y="5698958"/>
            <a:ext cx="1092084" cy="67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Desenvolvimento do Programa Família que Acolhe</a:t>
            </a:r>
          </a:p>
        </p:txBody>
      </p:sp>
      <p:sp>
        <p:nvSpPr>
          <p:cNvPr id="88" name="Shape 273"/>
          <p:cNvSpPr/>
          <p:nvPr/>
        </p:nvSpPr>
        <p:spPr>
          <a:xfrm>
            <a:off x="11014626" y="2620395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dez</a:t>
            </a:r>
          </a:p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2017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" name="Picture 2" descr="http://www.savingbrainsinnovation.net/wp-content/themes/pressotheme-5_3_1_child/images/72_dpi/SavingBrainsLogo-Deskt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t="13596" r="78548" b="29468"/>
          <a:stretch/>
        </p:blipFill>
        <p:spPr bwMode="auto">
          <a:xfrm>
            <a:off x="224860" y="1156269"/>
            <a:ext cx="1208426" cy="554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https://pbs.twimg.com/profile_images/728688591086485504/2K81D5gj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2353" r="3189" b="-2353"/>
          <a:stretch/>
        </p:blipFill>
        <p:spPr bwMode="auto">
          <a:xfrm>
            <a:off x="342163" y="2466402"/>
            <a:ext cx="1679142" cy="20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Shape 275"/>
          <p:cNvSpPr/>
          <p:nvPr/>
        </p:nvSpPr>
        <p:spPr>
          <a:xfrm>
            <a:off x="4833353" y="2350093"/>
            <a:ext cx="1943951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Prova de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Conceito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positiva</a:t>
            </a:r>
          </a:p>
        </p:txBody>
      </p:sp>
      <p:sp>
        <p:nvSpPr>
          <p:cNvPr id="93" name="Shape 275"/>
          <p:cNvSpPr/>
          <p:nvPr/>
        </p:nvSpPr>
        <p:spPr>
          <a:xfrm>
            <a:off x="5124681" y="5666749"/>
            <a:ext cx="1325908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Surita</a:t>
            </a: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é reeleita</a:t>
            </a:r>
          </a:p>
        </p:txBody>
      </p:sp>
      <p:cxnSp>
        <p:nvCxnSpPr>
          <p:cNvPr id="95" name="Shape 265"/>
          <p:cNvCxnSpPr/>
          <p:nvPr/>
        </p:nvCxnSpPr>
        <p:spPr>
          <a:xfrm flipH="1">
            <a:off x="5909163" y="3517814"/>
            <a:ext cx="1042561" cy="1618727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97" name="Imagem 3">
            <a:extLst>
              <a:ext uri="{FF2B5EF4-FFF2-40B4-BE49-F238E27FC236}">
                <a16:creationId xmlns:a16="http://schemas.microsoft.com/office/drawing/2014/main" id="{444A308F-E6DB-744E-B497-B0474F5D40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132" y="3092406"/>
            <a:ext cx="1550843" cy="955175"/>
          </a:xfrm>
          <a:prstGeom prst="rect">
            <a:avLst/>
          </a:prstGeom>
        </p:spPr>
      </p:pic>
      <p:sp>
        <p:nvSpPr>
          <p:cNvPr id="98" name="Shape 275"/>
          <p:cNvSpPr/>
          <p:nvPr/>
        </p:nvSpPr>
        <p:spPr>
          <a:xfrm rot="18171959">
            <a:off x="5271280" y="3655949"/>
            <a:ext cx="1943951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Visitas</a:t>
            </a:r>
            <a:r>
              <a:rPr lang="en-US" sz="10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à Boa Vista e </a:t>
            </a:r>
            <a:r>
              <a:rPr lang="en-US" sz="10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sensibilização</a:t>
            </a:r>
            <a:r>
              <a:rPr lang="en-US" sz="10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de Lideranças </a:t>
            </a:r>
            <a:r>
              <a:rPr lang="en-US" sz="10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públicas</a:t>
            </a:r>
            <a:r>
              <a:rPr lang="en-US" sz="10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 </a:t>
            </a:r>
            <a:r>
              <a:rPr lang="en-US" sz="1000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famílias</a:t>
            </a:r>
            <a:r>
              <a:rPr lang="en-US" sz="10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Shape 270"/>
          <p:cNvSpPr/>
          <p:nvPr/>
        </p:nvSpPr>
        <p:spPr>
          <a:xfrm>
            <a:off x="6690718" y="3146887"/>
            <a:ext cx="671400" cy="671100"/>
          </a:xfrm>
          <a:prstGeom prst="ellipse">
            <a:avLst/>
          </a:prstGeom>
          <a:solidFill>
            <a:srgbClr val="D16B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Shape 275"/>
          <p:cNvSpPr/>
          <p:nvPr/>
        </p:nvSpPr>
        <p:spPr>
          <a:xfrm>
            <a:off x="6657762" y="3848865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1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Planejamento</a:t>
            </a:r>
          </a:p>
          <a:p>
            <a:pPr>
              <a:lnSpc>
                <a:spcPct val="90000"/>
              </a:lnSpc>
            </a:pPr>
            <a:r>
              <a:rPr lang="pt-BR" sz="11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estratégico</a:t>
            </a:r>
          </a:p>
          <a:p>
            <a:pPr>
              <a:lnSpc>
                <a:spcPct val="90000"/>
              </a:lnSpc>
            </a:pPr>
            <a:endParaRPr sz="11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0" name="Conector reto 99"/>
          <p:cNvCxnSpPr/>
          <p:nvPr/>
        </p:nvCxnSpPr>
        <p:spPr bwMode="auto">
          <a:xfrm>
            <a:off x="7362118" y="3496710"/>
            <a:ext cx="4339045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4925" cap="flat" cmpd="sng" algn="ctr">
            <a:solidFill>
              <a:srgbClr val="2D2D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Shape 275"/>
          <p:cNvSpPr/>
          <p:nvPr/>
        </p:nvSpPr>
        <p:spPr>
          <a:xfrm>
            <a:off x="7678757" y="3835385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Desenho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 piloto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da escala</a:t>
            </a:r>
          </a:p>
        </p:txBody>
      </p:sp>
      <p:sp>
        <p:nvSpPr>
          <p:cNvPr id="103" name="Shape 275"/>
          <p:cNvSpPr/>
          <p:nvPr/>
        </p:nvSpPr>
        <p:spPr>
          <a:xfrm>
            <a:off x="8515967" y="3796984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Articulação com parceiros, fundações e governo federal </a:t>
            </a:r>
          </a:p>
          <a:p>
            <a:pPr>
              <a:lnSpc>
                <a:spcPct val="90000"/>
              </a:lnSpc>
            </a:pPr>
            <a:endParaRPr lang="pt-BR" sz="12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Shape 275"/>
          <p:cNvSpPr/>
          <p:nvPr/>
        </p:nvSpPr>
        <p:spPr>
          <a:xfrm>
            <a:off x="9870200" y="3820329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Aprovação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 Transição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para Escala do Saving Brains</a:t>
            </a:r>
          </a:p>
        </p:txBody>
      </p:sp>
      <p:sp>
        <p:nvSpPr>
          <p:cNvPr id="105" name="Shape 275"/>
          <p:cNvSpPr/>
          <p:nvPr/>
        </p:nvSpPr>
        <p:spPr>
          <a:xfrm>
            <a:off x="11024928" y="3826998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Início da intervenção</a:t>
            </a:r>
          </a:p>
        </p:txBody>
      </p:sp>
      <p:sp>
        <p:nvSpPr>
          <p:cNvPr id="106" name="Shape 267"/>
          <p:cNvSpPr/>
          <p:nvPr/>
        </p:nvSpPr>
        <p:spPr>
          <a:xfrm>
            <a:off x="11135667" y="3146887"/>
            <a:ext cx="671400" cy="671100"/>
          </a:xfrm>
          <a:prstGeom prst="ellipse">
            <a:avLst/>
          </a:prstGeom>
          <a:solidFill>
            <a:srgbClr val="DBDD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Shape 267"/>
          <p:cNvSpPr/>
          <p:nvPr/>
        </p:nvSpPr>
        <p:spPr>
          <a:xfrm>
            <a:off x="8802724" y="3155513"/>
            <a:ext cx="671400" cy="671100"/>
          </a:xfrm>
          <a:prstGeom prst="ellipse">
            <a:avLst/>
          </a:prstGeom>
          <a:solidFill>
            <a:srgbClr val="DBDD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Shape 267"/>
          <p:cNvSpPr/>
          <p:nvPr/>
        </p:nvSpPr>
        <p:spPr>
          <a:xfrm>
            <a:off x="7687206" y="3146887"/>
            <a:ext cx="671400" cy="671100"/>
          </a:xfrm>
          <a:prstGeom prst="ellipse">
            <a:avLst/>
          </a:prstGeom>
          <a:solidFill>
            <a:srgbClr val="DBDD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Shape 273"/>
          <p:cNvSpPr/>
          <p:nvPr/>
        </p:nvSpPr>
        <p:spPr>
          <a:xfrm>
            <a:off x="6659518" y="2693958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jan</a:t>
            </a:r>
          </a:p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2017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Shape 267"/>
          <p:cNvSpPr/>
          <p:nvPr/>
        </p:nvSpPr>
        <p:spPr>
          <a:xfrm>
            <a:off x="9987253" y="3150552"/>
            <a:ext cx="671400" cy="671100"/>
          </a:xfrm>
          <a:prstGeom prst="ellipse">
            <a:avLst/>
          </a:prstGeom>
          <a:solidFill>
            <a:srgbClr val="DBDD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Shape 270"/>
          <p:cNvSpPr/>
          <p:nvPr/>
        </p:nvSpPr>
        <p:spPr>
          <a:xfrm>
            <a:off x="5396860" y="5017037"/>
            <a:ext cx="671400" cy="671100"/>
          </a:xfrm>
          <a:prstGeom prst="ellipse">
            <a:avLst/>
          </a:prstGeom>
          <a:solidFill>
            <a:srgbClr val="FDD1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Shape 275"/>
          <p:cNvSpPr/>
          <p:nvPr/>
        </p:nvSpPr>
        <p:spPr>
          <a:xfrm>
            <a:off x="288757" y="4436958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b="1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Teresa</a:t>
            </a: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00" b="1" dirty="0" err="1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Surita</a:t>
            </a:r>
            <a:endParaRPr sz="1200" b="1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Shape 269"/>
          <p:cNvSpPr/>
          <p:nvPr/>
        </p:nvSpPr>
        <p:spPr>
          <a:xfrm>
            <a:off x="3276644" y="1621271"/>
            <a:ext cx="671400" cy="6711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Shape 272"/>
          <p:cNvSpPr/>
          <p:nvPr/>
        </p:nvSpPr>
        <p:spPr>
          <a:xfrm>
            <a:off x="3190319" y="1291880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2013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Shape 275"/>
          <p:cNvSpPr/>
          <p:nvPr/>
        </p:nvSpPr>
        <p:spPr>
          <a:xfrm>
            <a:off x="2920519" y="2350093"/>
            <a:ext cx="1325908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FMCSV: parceria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 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Saving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Brains</a:t>
            </a:r>
          </a:p>
        </p:txBody>
      </p:sp>
      <p:pic>
        <p:nvPicPr>
          <p:cNvPr id="117" name="Imagem 116">
            <a:extLst>
              <a:ext uri="{FF2B5EF4-FFF2-40B4-BE49-F238E27FC236}">
                <a16:creationId xmlns:a16="http://schemas.microsoft.com/office/drawing/2014/main" id="{14EDC9D2-A73D-7A49-B792-BDC8C61DD6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53923" flipH="1">
            <a:off x="6502159" y="1682331"/>
            <a:ext cx="922099" cy="922099"/>
          </a:xfrm>
          <a:prstGeom prst="rect">
            <a:avLst/>
          </a:prstGeom>
        </p:spPr>
      </p:pic>
      <p:sp>
        <p:nvSpPr>
          <p:cNvPr id="118" name="Shape 271"/>
          <p:cNvSpPr/>
          <p:nvPr/>
        </p:nvSpPr>
        <p:spPr>
          <a:xfrm>
            <a:off x="7391578" y="1474789"/>
            <a:ext cx="2979814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9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ciência encontra as políticas públicas</a:t>
            </a:r>
            <a:endParaRPr sz="9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Shape 271"/>
          <p:cNvSpPr/>
          <p:nvPr/>
        </p:nvSpPr>
        <p:spPr>
          <a:xfrm>
            <a:off x="7200922" y="4903152"/>
            <a:ext cx="1901466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Lançamento do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Criança Feliz – 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Programa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Nacional de</a:t>
            </a:r>
          </a:p>
          <a:p>
            <a:pPr>
              <a:lnSpc>
                <a:spcPct val="90000"/>
              </a:lnSpc>
            </a:pPr>
            <a:r>
              <a:rPr lang="pt-BR" sz="12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Visitação Domiciliar</a:t>
            </a:r>
            <a:endParaRPr sz="12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Shape 273"/>
          <p:cNvSpPr/>
          <p:nvPr/>
        </p:nvSpPr>
        <p:spPr>
          <a:xfrm>
            <a:off x="6184485" y="4776737"/>
            <a:ext cx="1094816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Georgia"/>
              </a:rPr>
              <a:t>out 2016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14EDC9D2-A73D-7A49-B792-BDC8C61DD6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00444" flipH="1">
            <a:off x="6233164" y="4695761"/>
            <a:ext cx="885332" cy="885332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1995" y="482601"/>
            <a:ext cx="1684732" cy="163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4" descr="Resultado de imagem para icon pin 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5115" y="453445"/>
            <a:ext cx="141649" cy="19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4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hape 265"/>
          <p:cNvCxnSpPr/>
          <p:nvPr/>
        </p:nvCxnSpPr>
        <p:spPr>
          <a:xfrm flipH="1" flipV="1">
            <a:off x="4539667" y="4306553"/>
            <a:ext cx="5426827" cy="0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" name="Shape 268"/>
          <p:cNvSpPr/>
          <p:nvPr/>
        </p:nvSpPr>
        <p:spPr>
          <a:xfrm>
            <a:off x="4238958" y="3975925"/>
            <a:ext cx="671400" cy="6711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hape 270"/>
          <p:cNvSpPr/>
          <p:nvPr/>
        </p:nvSpPr>
        <p:spPr>
          <a:xfrm>
            <a:off x="6770930" y="3932951"/>
            <a:ext cx="671400" cy="671100"/>
          </a:xfrm>
          <a:prstGeom prst="ellipse">
            <a:avLst/>
          </a:prstGeom>
          <a:solidFill>
            <a:srgbClr val="D16B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Shape 99"/>
          <p:cNvSpPr txBox="1">
            <a:spLocks/>
          </p:cNvSpPr>
          <p:nvPr/>
        </p:nvSpPr>
        <p:spPr>
          <a:xfrm>
            <a:off x="184208" y="187583"/>
            <a:ext cx="9294737" cy="8389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3200" b="1" dirty="0">
                <a:solidFill>
                  <a:srgbClr val="2C2E50"/>
                </a:solidFill>
                <a:ea typeface="Georgia"/>
                <a:cs typeface="Georgia"/>
              </a:rPr>
              <a:t>Caso </a:t>
            </a:r>
            <a:r>
              <a:rPr lang="pt-BR" sz="3200" b="1" dirty="0" smtClean="0">
                <a:solidFill>
                  <a:srgbClr val="2C2E50"/>
                </a:solidFill>
                <a:ea typeface="Georgia"/>
                <a:cs typeface="Georgia"/>
              </a:rPr>
              <a:t>TJSP</a:t>
            </a:r>
            <a:r>
              <a:rPr lang="pt-BR" sz="3200" b="1" dirty="0" smtClean="0">
                <a:solidFill>
                  <a:srgbClr val="2C2E50"/>
                </a:solidFill>
                <a:ea typeface="Georgia"/>
                <a:cs typeface="Georgia"/>
                <a:sym typeface="Georgia"/>
              </a:rPr>
              <a:t>- trajetória</a:t>
            </a:r>
            <a:endParaRPr lang="pt-BR" sz="3200" b="1" dirty="0">
              <a:solidFill>
                <a:srgbClr val="2C2E50"/>
              </a:solidFill>
              <a:ea typeface="Georgia"/>
              <a:cs typeface="Georgia"/>
              <a:sym typeface="Georgia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8" y="1121488"/>
            <a:ext cx="2102960" cy="2627931"/>
          </a:xfrm>
          <a:prstGeom prst="rect">
            <a:avLst/>
          </a:prstGeom>
        </p:spPr>
      </p:pic>
      <p:sp>
        <p:nvSpPr>
          <p:cNvPr id="10" name="Shape 275"/>
          <p:cNvSpPr/>
          <p:nvPr/>
        </p:nvSpPr>
        <p:spPr>
          <a:xfrm>
            <a:off x="641683" y="3795274"/>
            <a:ext cx="16629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b="1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Daniel </a:t>
            </a:r>
            <a:r>
              <a:rPr lang="pt-BR" sz="1400" b="1" dirty="0" err="1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Issler</a:t>
            </a:r>
            <a:r>
              <a:rPr lang="pt-BR" sz="1400" b="1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endParaRPr sz="1400" b="1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Shape 274"/>
          <p:cNvSpPr/>
          <p:nvPr/>
        </p:nvSpPr>
        <p:spPr>
          <a:xfrm>
            <a:off x="4056199" y="4695150"/>
            <a:ext cx="1622706" cy="1063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Participação </a:t>
            </a:r>
          </a:p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no Programa </a:t>
            </a:r>
          </a:p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 Liderança </a:t>
            </a:r>
          </a:p>
          <a:p>
            <a:pPr>
              <a:lnSpc>
                <a:spcPct val="90000"/>
              </a:lnSpc>
            </a:pP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Executiva</a:t>
            </a:r>
          </a:p>
        </p:txBody>
      </p:sp>
      <p:sp>
        <p:nvSpPr>
          <p:cNvPr id="13" name="Shape 266"/>
          <p:cNvSpPr/>
          <p:nvPr/>
        </p:nvSpPr>
        <p:spPr>
          <a:xfrm>
            <a:off x="4285224" y="3667978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2014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Georgia"/>
            </a:endParaRPr>
          </a:p>
        </p:txBody>
      </p:sp>
      <p:sp>
        <p:nvSpPr>
          <p:cNvPr id="15" name="Shape 266"/>
          <p:cNvSpPr/>
          <p:nvPr/>
        </p:nvSpPr>
        <p:spPr>
          <a:xfrm>
            <a:off x="6803834" y="3635894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2016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Georgia"/>
            </a:endParaRPr>
          </a:p>
        </p:txBody>
      </p:sp>
      <p:sp>
        <p:nvSpPr>
          <p:cNvPr id="16" name="Shape 274"/>
          <p:cNvSpPr/>
          <p:nvPr/>
        </p:nvSpPr>
        <p:spPr>
          <a:xfrm>
            <a:off x="6711168" y="4847551"/>
            <a:ext cx="1237695" cy="88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pt-BR" sz="12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Shape 274"/>
          <p:cNvSpPr/>
          <p:nvPr/>
        </p:nvSpPr>
        <p:spPr>
          <a:xfrm>
            <a:off x="6197822" y="4639002"/>
            <a:ext cx="2545126" cy="164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10 Seminários </a:t>
            </a: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"Primeira Infância no Estado de São Paulo. O Papel do Sistema de Direitos e Garantias Infância e </a:t>
            </a:r>
            <a:r>
              <a:rPr lang="pt-BR" sz="1400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Juventude“ para profissionais da justiça da rede do Estado de São Paulo</a:t>
            </a:r>
            <a:endParaRPr lang="pt-BR"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96" y="4669590"/>
            <a:ext cx="1684732" cy="163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4" descr="Resultado de imagem para icon pin 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294" y="5715256"/>
            <a:ext cx="141649" cy="19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268"/>
          <p:cNvSpPr/>
          <p:nvPr/>
        </p:nvSpPr>
        <p:spPr>
          <a:xfrm>
            <a:off x="9487154" y="3963419"/>
            <a:ext cx="671400" cy="671100"/>
          </a:xfrm>
          <a:prstGeom prst="ellipse">
            <a:avLst/>
          </a:prstGeom>
          <a:solidFill>
            <a:srgbClr val="70A7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Shape 266"/>
          <p:cNvSpPr/>
          <p:nvPr/>
        </p:nvSpPr>
        <p:spPr>
          <a:xfrm>
            <a:off x="9506928" y="3692041"/>
            <a:ext cx="8862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" sz="1400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Georgia"/>
              </a:rPr>
              <a:t>2017</a:t>
            </a:r>
            <a:endParaRPr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Georgia"/>
            </a:endParaRPr>
          </a:p>
        </p:txBody>
      </p:sp>
      <p:sp>
        <p:nvSpPr>
          <p:cNvPr id="22" name="Shape 274"/>
          <p:cNvSpPr/>
          <p:nvPr/>
        </p:nvSpPr>
        <p:spPr>
          <a:xfrm>
            <a:off x="9013212" y="4614939"/>
            <a:ext cx="2545126" cy="164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pt-BR"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Shape 274"/>
          <p:cNvSpPr/>
          <p:nvPr/>
        </p:nvSpPr>
        <p:spPr>
          <a:xfrm>
            <a:off x="9013212" y="4614939"/>
            <a:ext cx="2545126" cy="164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pt-BR" sz="1400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Vencedores </a:t>
            </a: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do Edital </a:t>
            </a:r>
            <a:r>
              <a:rPr lang="pt-BR" sz="1400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“Boas </a:t>
            </a:r>
            <a:r>
              <a:rPr lang="pt-BR" sz="1400" dirty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Práticas do Sistema de Garantia de Direitos da Criança e do Adolescente voltados para a Primeira </a:t>
            </a:r>
            <a:r>
              <a:rPr lang="pt-BR" sz="1400" dirty="0" smtClean="0">
                <a:solidFill>
                  <a:srgbClr val="233348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Infância”</a:t>
            </a:r>
            <a:endParaRPr lang="pt-BR" sz="1400" dirty="0">
              <a:solidFill>
                <a:srgbClr val="233348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302D9AA0-FE25-9F4F-9066-671DF1C4D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9844">
            <a:off x="5985459" y="-3289399"/>
            <a:ext cx="6922818" cy="68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18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DDB76032-7E9D-6F4B-A0EF-CD2140E64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0651" flipV="1">
            <a:off x="54563" y="1152558"/>
            <a:ext cx="5725195" cy="5349618"/>
          </a:xfrm>
          <a:prstGeom prst="rect">
            <a:avLst/>
          </a:prstGeom>
        </p:spPr>
      </p:pic>
      <p:sp>
        <p:nvSpPr>
          <p:cNvPr id="15365" name="Rectangle 100"/>
          <p:cNvSpPr>
            <a:spLocks noChangeArrowheads="1"/>
          </p:cNvSpPr>
          <p:nvPr/>
        </p:nvSpPr>
        <p:spPr bwMode="auto">
          <a:xfrm>
            <a:off x="-5311379" y="1"/>
            <a:ext cx="4050507" cy="31051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1pPr>
            <a:lvl2pPr marL="742950" indent="-28575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2pPr>
            <a:lvl3pPr marL="1143000" indent="-228600"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3pPr>
            <a:lvl4pPr marL="1600200" indent="-22860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4pPr>
            <a:lvl5pPr marL="2057400" indent="-228600" algn="ctr"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9pPr>
          </a:lstStyle>
          <a:p>
            <a:pPr defTabSz="685809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851" b="1">
              <a:solidFill>
                <a:srgbClr val="000000"/>
              </a:solidFill>
              <a:latin typeface="Gill Sans" charset="0"/>
              <a:ea typeface="ヒラギノ角ゴ ProN W3" charset="-128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0517075-3BEA-1C41-84E2-1FEBFDC967A7}"/>
              </a:ext>
            </a:extLst>
          </p:cNvPr>
          <p:cNvSpPr/>
          <p:nvPr/>
        </p:nvSpPr>
        <p:spPr>
          <a:xfrm>
            <a:off x="5855338" y="5774931"/>
            <a:ext cx="5359159" cy="746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hangingPunct="1"/>
            <a:r>
              <a:rPr lang="pt-BR" sz="4251" b="1">
                <a:solidFill>
                  <a:srgbClr val="C2BDBC"/>
                </a:solidFill>
                <a:cs typeface="Century Gothic"/>
              </a:rPr>
              <a:t>da Primeira Infância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EDC146-ABD5-5B4A-9C24-E973C66B9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64" t="36706" r="-658" b="29346"/>
          <a:stretch/>
        </p:blipFill>
        <p:spPr>
          <a:xfrm>
            <a:off x="431021" y="1620016"/>
            <a:ext cx="5880292" cy="4121972"/>
          </a:xfrm>
          <a:prstGeom prst="rect">
            <a:avLst/>
          </a:prstGeom>
        </p:spPr>
      </p:pic>
      <p:sp>
        <p:nvSpPr>
          <p:cNvPr id="20" name="movimento">
            <a:extLst>
              <a:ext uri="{FF2B5EF4-FFF2-40B4-BE49-F238E27FC236}">
                <a16:creationId xmlns:a16="http://schemas.microsoft.com/office/drawing/2014/main" id="{2F5D8147-F1B8-454D-AFB3-BE7F224C084D}"/>
              </a:ext>
            </a:extLst>
          </p:cNvPr>
          <p:cNvSpPr txBox="1"/>
          <p:nvPr/>
        </p:nvSpPr>
        <p:spPr>
          <a:xfrm>
            <a:off x="4677708" y="4271068"/>
            <a:ext cx="6618367" cy="247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algn="r" hangingPunct="1"/>
            <a:r>
              <a:rPr lang="pt-BR" sz="4000" i="0">
                <a:solidFill>
                  <a:srgbClr val="70A7A5"/>
                </a:solidFill>
                <a:latin typeface="Century Gothic"/>
                <a:cs typeface="Century Gothic"/>
              </a:rPr>
              <a:t>Simpósio Internacional de Desenvolvimento</a:t>
            </a:r>
          </a:p>
          <a:p>
            <a:pPr algn="r" hangingPunct="1"/>
            <a:endParaRPr lang="pt-BR" sz="4000" i="0">
              <a:solidFill>
                <a:srgbClr val="70A7A5"/>
              </a:solidFill>
              <a:latin typeface="Century Gothic"/>
              <a:cs typeface="Century Gothic"/>
            </a:endParaRPr>
          </a:p>
          <a:p>
            <a:pPr algn="r" hangingPunct="1"/>
            <a:endParaRPr lang="pt-BR" sz="3600" i="0">
              <a:solidFill>
                <a:srgbClr val="70A7A5"/>
              </a:solidFill>
              <a:latin typeface="Century Gothic"/>
              <a:cs typeface="Century Gothic"/>
            </a:endParaRPr>
          </a:p>
        </p:txBody>
      </p:sp>
      <p:sp>
        <p:nvSpPr>
          <p:cNvPr id="40" name="CaixaDeTexto 19">
            <a:extLst>
              <a:ext uri="{FF2B5EF4-FFF2-40B4-BE49-F238E27FC236}">
                <a16:creationId xmlns:a16="http://schemas.microsoft.com/office/drawing/2014/main" id="{BAC03BB8-B273-2045-907A-A22498BCB55C}"/>
              </a:ext>
            </a:extLst>
          </p:cNvPr>
          <p:cNvSpPr txBox="1"/>
          <p:nvPr/>
        </p:nvSpPr>
        <p:spPr>
          <a:xfrm>
            <a:off x="4798120" y="1113213"/>
            <a:ext cx="2659956" cy="97731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l"/>
            <a:r>
              <a:rPr lang="pt-BR" sz="5751" b="1">
                <a:solidFill>
                  <a:srgbClr val="2D2D50"/>
                </a:solidFill>
                <a:latin typeface="Century Gothic" panose="020B0502020202020204" pitchFamily="34" charset="0"/>
                <a:ea typeface="ヒラギノ角ゴ ProN W3" charset="-128"/>
                <a:cs typeface="Arial" pitchFamily="34" charset="0"/>
              </a:rPr>
              <a:t>+2400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2F65F5D-5D30-BA43-839B-04F425729DD9}"/>
              </a:ext>
            </a:extLst>
          </p:cNvPr>
          <p:cNvSpPr/>
          <p:nvPr/>
        </p:nvSpPr>
        <p:spPr>
          <a:xfrm>
            <a:off x="4802948" y="2238135"/>
            <a:ext cx="1648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pt-BR" sz="1200" err="1">
                <a:solidFill>
                  <a:srgbClr val="C2BDBC"/>
                </a:solidFill>
                <a:latin typeface="Georgia" panose="02040502050405020303" pitchFamily="18" charset="0"/>
                <a:cs typeface="Arial" pitchFamily="34" charset="0"/>
              </a:rPr>
              <a:t>assistiram</a:t>
            </a:r>
            <a:r>
              <a:rPr lang="en-US" altLang="pt-BR" sz="1200">
                <a:solidFill>
                  <a:srgbClr val="C2BDBC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en-US" altLang="pt-BR" sz="1200" err="1">
                <a:solidFill>
                  <a:srgbClr val="C2BDBC"/>
                </a:solidFill>
                <a:latin typeface="Georgia" panose="02040502050405020303" pitchFamily="18" charset="0"/>
                <a:cs typeface="Arial" pitchFamily="34" charset="0"/>
              </a:rPr>
              <a:t>presencialmente</a:t>
            </a:r>
            <a:endParaRPr lang="pt-BR" sz="1200">
              <a:solidFill>
                <a:srgbClr val="C2BDBC"/>
              </a:solidFill>
              <a:latin typeface="Georgia" panose="02040502050405020303" pitchFamily="18" charset="0"/>
            </a:endParaRPr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F2D150CE-737B-2146-993A-8619AA4AEE6E}"/>
              </a:ext>
            </a:extLst>
          </p:cNvPr>
          <p:cNvSpPr/>
          <p:nvPr/>
        </p:nvSpPr>
        <p:spPr>
          <a:xfrm>
            <a:off x="-1743965" y="6303019"/>
            <a:ext cx="681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200" b="1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65%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502BE2B2-9430-954A-B77D-F874D96AB4A7}"/>
              </a:ext>
            </a:extLst>
          </p:cNvPr>
          <p:cNvSpPr/>
          <p:nvPr/>
        </p:nvSpPr>
        <p:spPr>
          <a:xfrm>
            <a:off x="-1835166" y="6642033"/>
            <a:ext cx="9353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 cargos de liderança</a:t>
            </a:r>
            <a:endParaRPr lang="pt-BR" sz="1000" b="1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80CCFDA-8FE0-4547-A913-84E4A05E515B}"/>
              </a:ext>
            </a:extLst>
          </p:cNvPr>
          <p:cNvSpPr/>
          <p:nvPr/>
        </p:nvSpPr>
        <p:spPr>
          <a:xfrm>
            <a:off x="7702117" y="3763237"/>
            <a:ext cx="3672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>
                <a:solidFill>
                  <a:srgbClr val="2D2D50"/>
                </a:solidFill>
              </a:rPr>
              <a:t>Sensibilizar lideranças públicas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CF461A-69C2-9A4F-BF29-8DA84B00050F}"/>
              </a:ext>
            </a:extLst>
          </p:cNvPr>
          <p:cNvSpPr/>
          <p:nvPr/>
        </p:nvSpPr>
        <p:spPr>
          <a:xfrm>
            <a:off x="4706587" y="1861832"/>
            <a:ext cx="13676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pt-BR" sz="2200" b="1" err="1">
                <a:solidFill>
                  <a:srgbClr val="2D2D50"/>
                </a:solidFill>
                <a:latin typeface="Century Gothic" panose="020B0502020202020204" pitchFamily="34" charset="0"/>
                <a:cs typeface="Arial" pitchFamily="34" charset="0"/>
              </a:rPr>
              <a:t>pessoas</a:t>
            </a:r>
            <a:r>
              <a:rPr lang="en-US" altLang="pt-BR" sz="2200" b="1">
                <a:solidFill>
                  <a:srgbClr val="2D2D5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8EA55A25-BF0D-B542-A7A7-D91D4D1E52A8}"/>
              </a:ext>
            </a:extLst>
          </p:cNvPr>
          <p:cNvCxnSpPr>
            <a:cxnSpLocks/>
          </p:cNvCxnSpPr>
          <p:nvPr/>
        </p:nvCxnSpPr>
        <p:spPr bwMode="auto">
          <a:xfrm>
            <a:off x="5174830" y="2755228"/>
            <a:ext cx="0" cy="871492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57150" cap="flat" cmpd="sng" algn="ctr">
            <a:solidFill>
              <a:srgbClr val="2D2D5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Retângulo Arredondado em um Canto Diagonal 50">
            <a:extLst>
              <a:ext uri="{FF2B5EF4-FFF2-40B4-BE49-F238E27FC236}">
                <a16:creationId xmlns:a16="http://schemas.microsoft.com/office/drawing/2014/main" id="{D1F8B118-6FFA-164C-AA9B-0040967189D7}"/>
              </a:ext>
            </a:extLst>
          </p:cNvPr>
          <p:cNvSpPr/>
          <p:nvPr/>
        </p:nvSpPr>
        <p:spPr bwMode="auto">
          <a:xfrm>
            <a:off x="534492" y="4548066"/>
            <a:ext cx="2074983" cy="2470904"/>
          </a:xfrm>
          <a:prstGeom prst="round2DiagRect">
            <a:avLst/>
          </a:prstGeom>
          <a:solidFill>
            <a:srgbClr val="2D2D5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22860" rIns="45720" bIns="22860" numCol="1" rtlCol="0" anchor="t" anchorCtr="0" compatLnSpc="1">
            <a:prstTxWarp prst="textNoShape">
              <a:avLst/>
            </a:prstTxWarp>
          </a:bodyPr>
          <a:lstStyle/>
          <a:p>
            <a:pPr defTabSz="457206" fontAlgn="base">
              <a:spcBef>
                <a:spcPct val="0"/>
              </a:spcBef>
              <a:spcAft>
                <a:spcPct val="0"/>
              </a:spcAft>
            </a:pPr>
            <a:endParaRPr lang="pt-BR" sz="1900" b="1">
              <a:latin typeface="Gill Sans" pitchFamily="1" charset="0"/>
              <a:ea typeface="ヒラギノ角ゴ ProN W3" pitchFamily="1" charset="-128"/>
              <a:sym typeface="Gill Sans" pitchFamily="1" charset="0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E59F3C5-2759-284D-8067-892CB44DA3EE}"/>
              </a:ext>
            </a:extLst>
          </p:cNvPr>
          <p:cNvSpPr/>
          <p:nvPr/>
        </p:nvSpPr>
        <p:spPr>
          <a:xfrm>
            <a:off x="801280" y="4803196"/>
            <a:ext cx="1352404" cy="718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067" b="1">
                <a:solidFill>
                  <a:schemeClr val="bg1"/>
                </a:solidFill>
                <a:latin typeface="Georgia" panose="02040502050405020303" pitchFamily="18" charset="0"/>
              </a:rPr>
              <a:t>+11.100</a:t>
            </a:r>
          </a:p>
          <a:p>
            <a:pPr algn="l"/>
            <a:r>
              <a:rPr lang="pt-BR" sz="1000">
                <a:solidFill>
                  <a:schemeClr val="bg1"/>
                </a:solidFill>
                <a:latin typeface="Georgia" panose="02040502050405020303" pitchFamily="18" charset="0"/>
              </a:rPr>
              <a:t>assistiram on-line de vários estados do país</a:t>
            </a: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0C69CDA3-EF7A-1843-95F4-8D88332CF894}"/>
              </a:ext>
            </a:extLst>
          </p:cNvPr>
          <p:cNvCxnSpPr>
            <a:cxnSpLocks/>
          </p:cNvCxnSpPr>
          <p:nvPr/>
        </p:nvCxnSpPr>
        <p:spPr>
          <a:xfrm flipH="1">
            <a:off x="713408" y="5692146"/>
            <a:ext cx="144027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54">
            <a:extLst>
              <a:ext uri="{FF2B5EF4-FFF2-40B4-BE49-F238E27FC236}">
                <a16:creationId xmlns:a16="http://schemas.microsoft.com/office/drawing/2014/main" id="{EC166A05-7545-CA41-9331-2F0475459B3F}"/>
              </a:ext>
            </a:extLst>
          </p:cNvPr>
          <p:cNvSpPr/>
          <p:nvPr/>
        </p:nvSpPr>
        <p:spPr>
          <a:xfrm>
            <a:off x="822555" y="5786114"/>
            <a:ext cx="846451" cy="564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067" b="1">
                <a:solidFill>
                  <a:schemeClr val="bg1"/>
                </a:solidFill>
                <a:latin typeface="Georgia" panose="02040502050405020303" pitchFamily="18" charset="0"/>
              </a:rPr>
              <a:t>79</a:t>
            </a:r>
          </a:p>
          <a:p>
            <a:pPr algn="l"/>
            <a:r>
              <a:rPr lang="pt-BR" sz="1000">
                <a:solidFill>
                  <a:schemeClr val="bg1"/>
                </a:solidFill>
                <a:latin typeface="Georgia" panose="02040502050405020303" pitchFamily="18" charset="0"/>
              </a:rPr>
              <a:t>simpósios satélites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BA579732-7E73-4342-8826-9DEDF5FDE991}"/>
              </a:ext>
            </a:extLst>
          </p:cNvPr>
          <p:cNvSpPr/>
          <p:nvPr/>
        </p:nvSpPr>
        <p:spPr>
          <a:xfrm>
            <a:off x="1914908" y="6019546"/>
            <a:ext cx="9272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en-US" altLang="pt-BR" sz="934" b="1">
                <a:solidFill>
                  <a:schemeClr val="bg1"/>
                </a:solidFill>
                <a:latin typeface="Georgia" panose="02040502050405020303" pitchFamily="18" charset="0"/>
              </a:rPr>
              <a:t>2.715  </a:t>
            </a:r>
            <a:r>
              <a:rPr lang="en-US" altLang="pt-BR" sz="10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46766061-37B2-4D42-AB44-9980B933D6C3}"/>
              </a:ext>
            </a:extLst>
          </p:cNvPr>
          <p:cNvSpPr/>
          <p:nvPr/>
        </p:nvSpPr>
        <p:spPr>
          <a:xfrm>
            <a:off x="2404585" y="6043512"/>
            <a:ext cx="622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pt-BR" sz="1000" err="1">
                <a:solidFill>
                  <a:srgbClr val="FFFFFF"/>
                </a:solidFill>
                <a:latin typeface="Georgia" panose="02040502050405020303" pitchFamily="18" charset="0"/>
              </a:rPr>
              <a:t>pessoas</a:t>
            </a:r>
            <a:endParaRPr lang="pt-BR"/>
          </a:p>
        </p:txBody>
      </p:sp>
      <p:grpSp>
        <p:nvGrpSpPr>
          <p:cNvPr id="27" name="Grupo 26"/>
          <p:cNvGrpSpPr/>
          <p:nvPr/>
        </p:nvGrpSpPr>
        <p:grpSpPr>
          <a:xfrm>
            <a:off x="1827336" y="5421809"/>
            <a:ext cx="1288391" cy="1274403"/>
            <a:chOff x="4930899" y="2320909"/>
            <a:chExt cx="966293" cy="955802"/>
          </a:xfrm>
        </p:grpSpPr>
        <p:sp>
          <p:nvSpPr>
            <p:cNvPr id="28" name="Elipse 27"/>
            <p:cNvSpPr/>
            <p:nvPr/>
          </p:nvSpPr>
          <p:spPr>
            <a:xfrm>
              <a:off x="4930899" y="2320909"/>
              <a:ext cx="966293" cy="955802"/>
            </a:xfrm>
            <a:prstGeom prst="ellipse">
              <a:avLst/>
            </a:prstGeom>
            <a:solidFill>
              <a:srgbClr val="D06A6A"/>
            </a:solidFill>
            <a:ln>
              <a:solidFill>
                <a:srgbClr val="D06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5334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5110136" y="2382445"/>
              <a:ext cx="667163" cy="79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>
                  <a:solidFill>
                    <a:schemeClr val="bg1"/>
                  </a:solidFill>
                </a:rPr>
                <a:t>7</a:t>
              </a:r>
            </a:p>
            <a:p>
              <a:pPr algn="ctr"/>
              <a:r>
                <a:rPr lang="pt-BR" sz="1467" i="1">
                  <a:solidFill>
                    <a:schemeClr val="bg1"/>
                  </a:solidFill>
                </a:rPr>
                <a:t>edições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5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665D4F53-6C4F-994A-9263-3BA423E88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76" y="269821"/>
            <a:ext cx="8499304" cy="78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1pPr>
            <a:lvl2pPr marL="742950" indent="-285750" algn="ctr">
              <a:buChar char="–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2pPr>
            <a:lvl3pPr marL="1143000" indent="-228600" algn="ctr">
              <a:buChar char="•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3pPr>
            <a:lvl4pPr marL="1600200" indent="-228600" algn="ctr">
              <a:buChar char="–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4pPr>
            <a:lvl5pPr marL="2057400" indent="-228600" algn="ctr"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9pPr>
          </a:lstStyle>
          <a:p>
            <a:pPr algn="l">
              <a:lnSpc>
                <a:spcPct val="85000"/>
              </a:lnSpc>
              <a:buNone/>
            </a:pPr>
            <a:r>
              <a:rPr lang="pt-BR" altLang="pt-BR" sz="5333" spc="144" dirty="0">
                <a:solidFill>
                  <a:srgbClr val="2D2D50"/>
                </a:solidFill>
                <a:latin typeface="Century Gothic"/>
              </a:rPr>
              <a:t>i</a:t>
            </a:r>
            <a:r>
              <a:rPr lang="bg-BG" altLang="pt-BR" sz="5333" spc="144" dirty="0">
                <a:solidFill>
                  <a:srgbClr val="2D2D50"/>
                </a:solidFill>
                <a:latin typeface="Century Gothic"/>
              </a:rPr>
              <a:t>L</a:t>
            </a:r>
            <a:r>
              <a:rPr lang="pt-BR" altLang="pt-BR" sz="5333" spc="144" dirty="0">
                <a:solidFill>
                  <a:srgbClr val="2D2D50"/>
                </a:solidFill>
                <a:latin typeface="Century Gothic"/>
              </a:rPr>
              <a:t>ab</a:t>
            </a:r>
          </a:p>
        </p:txBody>
      </p:sp>
      <p:sp>
        <p:nvSpPr>
          <p:cNvPr id="5" name="CaixaDeTexto 44">
            <a:extLst>
              <a:ext uri="{FF2B5EF4-FFF2-40B4-BE49-F238E27FC236}">
                <a16:creationId xmlns:a16="http://schemas.microsoft.com/office/drawing/2014/main" id="{8515E9F9-7E98-4144-BFBA-9FD66A5B67C8}"/>
              </a:ext>
            </a:extLst>
          </p:cNvPr>
          <p:cNvSpPr txBox="1"/>
          <p:nvPr/>
        </p:nvSpPr>
        <p:spPr>
          <a:xfrm>
            <a:off x="991650" y="5038020"/>
            <a:ext cx="2621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1E1D36"/>
                </a:solidFill>
                <a:latin typeface="Century Gothic"/>
                <a:ea typeface="Century Gothic"/>
                <a:cs typeface="Century Gothic"/>
              </a:rPr>
              <a:t>planejamento e desenvolvimento</a:t>
            </a:r>
          </a:p>
        </p:txBody>
      </p:sp>
      <p:sp>
        <p:nvSpPr>
          <p:cNvPr id="6" name="CaixaDeTexto 45">
            <a:extLst>
              <a:ext uri="{FF2B5EF4-FFF2-40B4-BE49-F238E27FC236}">
                <a16:creationId xmlns:a16="http://schemas.microsoft.com/office/drawing/2014/main" id="{07500D0D-ABDA-244D-8CF2-1D8DC715F6A9}"/>
              </a:ext>
            </a:extLst>
          </p:cNvPr>
          <p:cNvSpPr txBox="1"/>
          <p:nvPr/>
        </p:nvSpPr>
        <p:spPr>
          <a:xfrm>
            <a:off x="3089000" y="5095415"/>
            <a:ext cx="2264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1E1D36"/>
                </a:solidFill>
                <a:latin typeface="Century Gothic"/>
                <a:ea typeface="Century Gothic"/>
                <a:cs typeface="Century Gothic"/>
              </a:rPr>
              <a:t>viabilidade do </a:t>
            </a:r>
          </a:p>
          <a:p>
            <a:pPr algn="ctr"/>
            <a:r>
              <a:rPr lang="pt-BR" sz="1600" dirty="0">
                <a:solidFill>
                  <a:srgbClr val="1E1D36"/>
                </a:solidFill>
                <a:latin typeface="Century Gothic"/>
                <a:ea typeface="Century Gothic"/>
                <a:cs typeface="Century Gothic"/>
              </a:rPr>
              <a:t>estudo</a:t>
            </a:r>
          </a:p>
        </p:txBody>
      </p:sp>
      <p:sp>
        <p:nvSpPr>
          <p:cNvPr id="7" name="CaixaDeTexto 46">
            <a:extLst>
              <a:ext uri="{FF2B5EF4-FFF2-40B4-BE49-F238E27FC236}">
                <a16:creationId xmlns:a16="http://schemas.microsoft.com/office/drawing/2014/main" id="{686A2DE5-A025-1947-A56F-7F6090DE8A5E}"/>
              </a:ext>
            </a:extLst>
          </p:cNvPr>
          <p:cNvSpPr txBox="1"/>
          <p:nvPr/>
        </p:nvSpPr>
        <p:spPr>
          <a:xfrm>
            <a:off x="5118391" y="5093658"/>
            <a:ext cx="180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E1D36"/>
                </a:solidFill>
                <a:latin typeface="Century Gothic"/>
                <a:ea typeface="Century Gothic"/>
                <a:cs typeface="Century Gothic"/>
              </a:rPr>
              <a:t>estágio inicial -estudo piloto</a:t>
            </a:r>
          </a:p>
        </p:txBody>
      </p:sp>
      <p:sp>
        <p:nvSpPr>
          <p:cNvPr id="8" name="CaixaDeTexto 47">
            <a:extLst>
              <a:ext uri="{FF2B5EF4-FFF2-40B4-BE49-F238E27FC236}">
                <a16:creationId xmlns:a16="http://schemas.microsoft.com/office/drawing/2014/main" id="{C13D8EF0-2456-4A40-AD65-951792F1BDA9}"/>
              </a:ext>
            </a:extLst>
          </p:cNvPr>
          <p:cNvSpPr txBox="1"/>
          <p:nvPr/>
        </p:nvSpPr>
        <p:spPr>
          <a:xfrm>
            <a:off x="6843309" y="5122687"/>
            <a:ext cx="219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rgbClr val="1E1D36"/>
                </a:solidFill>
                <a:latin typeface="Century Gothic"/>
                <a:ea typeface="Century Gothic"/>
                <a:cs typeface="Century Gothic"/>
              </a:defRPr>
            </a:lvl1pPr>
          </a:lstStyle>
          <a:p>
            <a:pPr algn="ctr"/>
            <a:r>
              <a:rPr lang="pt-BR" sz="1600" dirty="0"/>
              <a:t>estágio avançado do estudo</a:t>
            </a:r>
          </a:p>
        </p:txBody>
      </p:sp>
      <p:sp>
        <p:nvSpPr>
          <p:cNvPr id="9" name="CaixaDeTexto 48">
            <a:extLst>
              <a:ext uri="{FF2B5EF4-FFF2-40B4-BE49-F238E27FC236}">
                <a16:creationId xmlns:a16="http://schemas.microsoft.com/office/drawing/2014/main" id="{1A5EA179-53F8-BF45-9BE7-CCFA399E105B}"/>
              </a:ext>
            </a:extLst>
          </p:cNvPr>
          <p:cNvSpPr txBox="1"/>
          <p:nvPr/>
        </p:nvSpPr>
        <p:spPr>
          <a:xfrm>
            <a:off x="9007400" y="5152777"/>
            <a:ext cx="1553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rgbClr val="1E1D36"/>
                </a:solidFill>
                <a:latin typeface="Century Gothic"/>
                <a:ea typeface="Century Gothic"/>
                <a:cs typeface="Century Gothic"/>
              </a:defRPr>
            </a:lvl1pPr>
          </a:lstStyle>
          <a:p>
            <a:pPr algn="ctr"/>
            <a:r>
              <a:rPr lang="pt-BR" sz="1600" dirty="0"/>
              <a:t>escala</a:t>
            </a:r>
          </a:p>
        </p:txBody>
      </p:sp>
      <p:cxnSp>
        <p:nvCxnSpPr>
          <p:cNvPr id="10" name="Shape 265"/>
          <p:cNvCxnSpPr/>
          <p:nvPr/>
        </p:nvCxnSpPr>
        <p:spPr>
          <a:xfrm flipH="1" flipV="1">
            <a:off x="1229700" y="4555208"/>
            <a:ext cx="9726247" cy="13911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" name="Shape 267"/>
          <p:cNvSpPr/>
          <p:nvPr/>
        </p:nvSpPr>
        <p:spPr>
          <a:xfrm>
            <a:off x="2028423" y="4207735"/>
            <a:ext cx="671400" cy="671100"/>
          </a:xfrm>
          <a:prstGeom prst="ellipse">
            <a:avLst/>
          </a:prstGeom>
          <a:solidFill>
            <a:srgbClr val="DBDD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Shape 268"/>
          <p:cNvSpPr/>
          <p:nvPr/>
        </p:nvSpPr>
        <p:spPr>
          <a:xfrm>
            <a:off x="3938305" y="4207735"/>
            <a:ext cx="671400" cy="671100"/>
          </a:xfrm>
          <a:prstGeom prst="ellipse">
            <a:avLst/>
          </a:prstGeom>
          <a:solidFill>
            <a:srgbClr val="70A7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Shape 269"/>
          <p:cNvSpPr/>
          <p:nvPr/>
        </p:nvSpPr>
        <p:spPr>
          <a:xfrm>
            <a:off x="5665827" y="4207735"/>
            <a:ext cx="671400" cy="671100"/>
          </a:xfrm>
          <a:prstGeom prst="ellipse">
            <a:avLst/>
          </a:prstGeom>
          <a:solidFill>
            <a:srgbClr val="FDC67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Shape 270"/>
          <p:cNvSpPr/>
          <p:nvPr/>
        </p:nvSpPr>
        <p:spPr>
          <a:xfrm>
            <a:off x="7555405" y="4194710"/>
            <a:ext cx="671400" cy="671100"/>
          </a:xfrm>
          <a:prstGeom prst="ellipse">
            <a:avLst/>
          </a:prstGeom>
          <a:solidFill>
            <a:srgbClr val="D16B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Shape 267"/>
          <p:cNvSpPr/>
          <p:nvPr/>
        </p:nvSpPr>
        <p:spPr>
          <a:xfrm>
            <a:off x="9420460" y="4206631"/>
            <a:ext cx="671400" cy="671100"/>
          </a:xfrm>
          <a:prstGeom prst="ellipse">
            <a:avLst/>
          </a:prstGeom>
          <a:solidFill>
            <a:srgbClr val="DBDD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4400"/>
            </a:pPr>
            <a:endParaRPr sz="4400"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Picture 21" descr="Captura de Tela 2019-03-27 às 07.53.2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89" y="1847522"/>
            <a:ext cx="2534708" cy="2069228"/>
          </a:xfrm>
          <a:prstGeom prst="rect">
            <a:avLst/>
          </a:prstGeom>
        </p:spPr>
      </p:pic>
      <p:cxnSp>
        <p:nvCxnSpPr>
          <p:cNvPr id="24" name="Shape 265"/>
          <p:cNvCxnSpPr/>
          <p:nvPr/>
        </p:nvCxnSpPr>
        <p:spPr>
          <a:xfrm>
            <a:off x="1172309" y="5939699"/>
            <a:ext cx="9873436" cy="13031"/>
          </a:xfrm>
          <a:prstGeom prst="straightConnector1">
            <a:avLst/>
          </a:prstGeom>
          <a:noFill/>
          <a:ln w="28575" cap="flat" cmpd="sng">
            <a:solidFill>
              <a:srgbClr val="2C2E5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7" name="CaixaDeTexto 46">
            <a:extLst>
              <a:ext uri="{FF2B5EF4-FFF2-40B4-BE49-F238E27FC236}">
                <a16:creationId xmlns:a16="http://schemas.microsoft.com/office/drawing/2014/main" id="{686A2DE5-A025-1947-A56F-7F6090DE8A5E}"/>
              </a:ext>
            </a:extLst>
          </p:cNvPr>
          <p:cNvSpPr txBox="1"/>
          <p:nvPr/>
        </p:nvSpPr>
        <p:spPr>
          <a:xfrm>
            <a:off x="4286972" y="6099169"/>
            <a:ext cx="291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dirty="0">
                <a:solidFill>
                  <a:srgbClr val="1E1D36"/>
                </a:solidFill>
                <a:latin typeface="Century Gothic"/>
                <a:ea typeface="Century Gothic"/>
                <a:cs typeface="Century Gothic"/>
              </a:rPr>
              <a:t>Fast-cycle iteration </a:t>
            </a:r>
            <a:endParaRPr lang="pt-BR" sz="1600" dirty="0">
              <a:solidFill>
                <a:srgbClr val="1E1D36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0" name="Shape 643"/>
          <p:cNvSpPr txBox="1"/>
          <p:nvPr/>
        </p:nvSpPr>
        <p:spPr>
          <a:xfrm>
            <a:off x="929705" y="1005896"/>
            <a:ext cx="10807820" cy="630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3A394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defRPr>
            </a:lvl1pPr>
          </a:lstStyle>
          <a:p>
            <a:r>
              <a:rPr lang="bg-BG" sz="1467" dirty="0"/>
              <a:t>O Ilab tem como objetivo incentivar e acelerar a cocriação, qualificação e implementação de projetos inovadores para o desenvolvimento da primeira infância no Brasil, com base no conhecimento científico. </a:t>
            </a:r>
            <a:endParaRPr lang="pt-BR" sz="1467" dirty="0"/>
          </a:p>
        </p:txBody>
      </p:sp>
      <p:pic>
        <p:nvPicPr>
          <p:cNvPr id="33" name="Picture 32" descr="Captura de Tela 2019-03-27 às 08.06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216589" y="6280823"/>
            <a:ext cx="4975412" cy="5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ovimento">
            <a:extLst>
              <a:ext uri="{FF2B5EF4-FFF2-40B4-BE49-F238E27FC236}">
                <a16:creationId xmlns:a16="http://schemas.microsoft.com/office/drawing/2014/main" id="{E8342196-98CC-BA41-804C-B4BC5576A48A}"/>
              </a:ext>
            </a:extLst>
          </p:cNvPr>
          <p:cNvSpPr txBox="1"/>
          <p:nvPr/>
        </p:nvSpPr>
        <p:spPr>
          <a:xfrm>
            <a:off x="9894208" y="8623213"/>
            <a:ext cx="3437480" cy="649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hangingPunct="1"/>
            <a:r>
              <a:rPr lang="pt-BR" sz="3751" b="0" i="0" err="1">
                <a:solidFill>
                  <a:srgbClr val="002060"/>
                </a:solidFill>
                <a:latin typeface="Century Gothic"/>
                <a:cs typeface="Century Gothic"/>
              </a:rPr>
              <a:t>Governance</a:t>
            </a:r>
            <a:endParaRPr lang="pt-BR" sz="3751" b="0" i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870447" y="1337733"/>
            <a:ext cx="5358307" cy="3431907"/>
            <a:chOff x="4402835" y="3162300"/>
            <a:chExt cx="4018730" cy="2573930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35BA82A-E243-BA4E-AF21-F04095D6F6A3}"/>
                </a:ext>
              </a:extLst>
            </p:cNvPr>
            <p:cNvSpPr txBox="1"/>
            <p:nvPr/>
          </p:nvSpPr>
          <p:spPr>
            <a:xfrm>
              <a:off x="5037739" y="4394183"/>
              <a:ext cx="999781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>
                  <a:solidFill>
                    <a:srgbClr val="C2C6BC"/>
                  </a:solidFill>
                  <a:latin typeface="Georgia" panose="02040502050405020303" pitchFamily="18" charset="0"/>
                </a:rPr>
                <a:t>Projetos no Brasil apoiados por:</a:t>
              </a:r>
            </a:p>
          </p:txBody>
        </p:sp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5ABFD8E7-8406-4C40-83C4-28F104079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8994" y="3520785"/>
              <a:ext cx="3982571" cy="544292"/>
            </a:xfrm>
            <a:prstGeom prst="rect">
              <a:avLst/>
            </a:prstGeom>
          </p:spPr>
        </p:pic>
        <p:pic>
          <p:nvPicPr>
            <p:cNvPr id="46" name="Imagem 3">
              <a:extLst>
                <a:ext uri="{FF2B5EF4-FFF2-40B4-BE49-F238E27FC236}">
                  <a16:creationId xmlns:a16="http://schemas.microsoft.com/office/drawing/2014/main" id="{444A308F-E6DB-744E-B497-B0474F5D4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1284" y="4086208"/>
              <a:ext cx="1437412" cy="885312"/>
            </a:xfrm>
            <a:prstGeom prst="rect">
              <a:avLst/>
            </a:prstGeom>
          </p:spPr>
        </p:pic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4086BA2F-9202-6940-B35A-3B9C76988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2835" y="5736230"/>
              <a:ext cx="596804" cy="0"/>
            </a:xfrm>
            <a:prstGeom prst="line">
              <a:avLst/>
            </a:prstGeom>
            <a:ln>
              <a:solidFill>
                <a:srgbClr val="D06A6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C3A7D0F6-892D-6347-A1A5-04E33E898649}"/>
                </a:ext>
              </a:extLst>
            </p:cNvPr>
            <p:cNvCxnSpPr>
              <a:cxnSpLocks/>
            </p:cNvCxnSpPr>
            <p:nvPr/>
          </p:nvCxnSpPr>
          <p:spPr>
            <a:xfrm>
              <a:off x="4402835" y="3162300"/>
              <a:ext cx="36159" cy="2573930"/>
            </a:xfrm>
            <a:prstGeom prst="line">
              <a:avLst/>
            </a:prstGeom>
            <a:ln>
              <a:solidFill>
                <a:srgbClr val="D06A6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Imagem 36">
            <a:extLst>
              <a:ext uri="{FF2B5EF4-FFF2-40B4-BE49-F238E27FC236}">
                <a16:creationId xmlns:a16="http://schemas.microsoft.com/office/drawing/2014/main" id="{A88B1C0C-26DB-594B-A344-7570115006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1606" y="1403239"/>
            <a:ext cx="5420751" cy="492229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66D849A-33C1-434A-856A-A0517392532F}"/>
              </a:ext>
            </a:extLst>
          </p:cNvPr>
          <p:cNvSpPr/>
          <p:nvPr/>
        </p:nvSpPr>
        <p:spPr>
          <a:xfrm>
            <a:off x="3572934" y="745067"/>
            <a:ext cx="678676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700" b="1">
                <a:solidFill>
                  <a:srgbClr val="D06A6A"/>
                </a:solidFill>
                <a:latin typeface="Century Gothic" panose="020B0502020202020204" pitchFamily="34" charset="0"/>
              </a:rPr>
              <a:t>Fundo de inovação DPI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C511C8-DC18-DC4E-A392-C10185E3CE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28" y="1857029"/>
            <a:ext cx="5415261" cy="359124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654801" y="3979333"/>
            <a:ext cx="4303020" cy="1323439"/>
          </a:xfrm>
          <a:prstGeom prst="rect">
            <a:avLst/>
          </a:prstGeom>
          <a:noFill/>
          <a:ln>
            <a:solidFill>
              <a:srgbClr val="FDD16E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>
                <a:solidFill>
                  <a:srgbClr val="D06A6A"/>
                </a:solidFill>
                <a:latin typeface="Century Gothic" panose="020B0502020202020204" pitchFamily="34" charset="0"/>
              </a:rPr>
              <a:t>Design, implementação e  avaliação de iniciativas promotoras do DPI, especialmente em populações em situação de vulnerabilidade na América Latina e Caribe</a:t>
            </a:r>
            <a:endParaRPr lang="pt-BR" sz="1600" b="1">
              <a:solidFill>
                <a:srgbClr val="D06A6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4893264" y="5079999"/>
            <a:ext cx="1304337" cy="1425865"/>
            <a:chOff x="4930899" y="2207312"/>
            <a:chExt cx="978253" cy="1069399"/>
          </a:xfrm>
        </p:grpSpPr>
        <p:sp>
          <p:nvSpPr>
            <p:cNvPr id="23" name="Elipse 22"/>
            <p:cNvSpPr/>
            <p:nvPr/>
          </p:nvSpPr>
          <p:spPr>
            <a:xfrm>
              <a:off x="4930899" y="2320909"/>
              <a:ext cx="966293" cy="955802"/>
            </a:xfrm>
            <a:prstGeom prst="ellipse">
              <a:avLst/>
            </a:prstGeom>
            <a:solidFill>
              <a:srgbClr val="FDD16E"/>
            </a:solidFill>
            <a:ln>
              <a:solidFill>
                <a:srgbClr val="FDD1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4956652" y="2207312"/>
              <a:ext cx="952500" cy="96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>
                  <a:solidFill>
                    <a:schemeClr val="bg1"/>
                  </a:solidFill>
                  <a:latin typeface="Georgia" panose="02040502050405020303" pitchFamily="18" charset="0"/>
                </a:rPr>
                <a:t>3</a:t>
              </a:r>
            </a:p>
            <a:p>
              <a:pPr algn="ctr"/>
              <a:r>
                <a:rPr lang="pt-BR" sz="1467" i="1">
                  <a:solidFill>
                    <a:schemeClr val="bg1"/>
                  </a:solidFill>
                  <a:latin typeface="Century Gothic" panose="020B0502020202020204" pitchFamily="34" charset="0"/>
                </a:rPr>
                <a:t>Projetos</a:t>
              </a:r>
            </a:p>
            <a:p>
              <a:pPr algn="ctr"/>
              <a:r>
                <a:rPr lang="pt-BR" sz="1467" i="1">
                  <a:solidFill>
                    <a:schemeClr val="bg1"/>
                  </a:solidFill>
                  <a:latin typeface="Century Gothic" panose="020B0502020202020204" pitchFamily="34" charset="0"/>
                </a:rPr>
                <a:t>brasileiros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700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CBEF137C-16DE-C641-A05F-4D5491801E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5118">
            <a:off x="373016" y="2574568"/>
            <a:ext cx="3476636" cy="243081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132" y="878960"/>
            <a:ext cx="6136219" cy="595805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665D4F53-6C4F-994A-9263-3BA423E88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54" y="2164926"/>
            <a:ext cx="467424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1pPr>
            <a:lvl2pPr marL="742950" indent="-285750" algn="ctr">
              <a:buChar char="–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2pPr>
            <a:lvl3pPr marL="1143000" indent="-228600" algn="ctr">
              <a:buChar char="•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3pPr>
            <a:lvl4pPr marL="1600200" indent="-228600" algn="ctr">
              <a:buChar char="–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4pPr>
            <a:lvl5pPr marL="2057400" indent="-228600" algn="ctr"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9pPr>
          </a:lstStyle>
          <a:p>
            <a:pPr algn="l">
              <a:lnSpc>
                <a:spcPct val="90000"/>
              </a:lnSpc>
              <a:buClr>
                <a:srgbClr val="000000"/>
              </a:buClr>
              <a:buNone/>
            </a:pPr>
            <a:r>
              <a:rPr lang="pt-BR" altLang="pt-BR" sz="4000" b="1" dirty="0">
                <a:solidFill>
                  <a:srgbClr val="1E1D36"/>
                </a:solidFill>
                <a:latin typeface="Century Gothic" panose="020B0502020202020204" pitchFamily="34" charset="0"/>
                <a:ea typeface="Georgia"/>
                <a:cs typeface="Georgia"/>
              </a:rPr>
              <a:t>Programa Avançado de Implementação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None/>
            </a:pPr>
            <a:r>
              <a:rPr lang="pt-BR" altLang="pt-BR" sz="4000" b="1" dirty="0">
                <a:solidFill>
                  <a:srgbClr val="1E1D36"/>
                </a:solidFill>
                <a:latin typeface="Century Gothic" panose="020B0502020202020204" pitchFamily="34" charset="0"/>
                <a:ea typeface="Georgia"/>
                <a:cs typeface="Georgia"/>
              </a:rPr>
              <a:t>de Políticas</a:t>
            </a:r>
          </a:p>
          <a:p>
            <a:pPr algn="l">
              <a:lnSpc>
                <a:spcPct val="90000"/>
              </a:lnSpc>
              <a:buClr>
                <a:srgbClr val="000000"/>
              </a:buClr>
              <a:buNone/>
            </a:pPr>
            <a:r>
              <a:rPr lang="pt-BR" altLang="pt-BR" sz="4000" b="1" dirty="0">
                <a:solidFill>
                  <a:srgbClr val="1E1D36"/>
                </a:solidFill>
                <a:latin typeface="Century Gothic" panose="020B0502020202020204" pitchFamily="34" charset="0"/>
                <a:ea typeface="Georgia"/>
                <a:cs typeface="Georgia"/>
              </a:rPr>
              <a:t>Públicas (APPI)</a:t>
            </a:r>
          </a:p>
        </p:txBody>
      </p:sp>
      <p:pic>
        <p:nvPicPr>
          <p:cNvPr id="5" name="Picture 4" descr="Resultado de imagem para icon pin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973" y="1130351"/>
            <a:ext cx="211701" cy="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icon pin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27438" y="2448054"/>
            <a:ext cx="212416" cy="2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icon pin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3041" y="2806739"/>
            <a:ext cx="211701" cy="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icon pin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482" y="4526199"/>
            <a:ext cx="211701" cy="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icon pin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5690" y="5304247"/>
            <a:ext cx="211701" cy="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m para icon pin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695" y="4962702"/>
            <a:ext cx="211701" cy="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m para icon pin 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239" y="2070266"/>
            <a:ext cx="211701" cy="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7162739" y="308801"/>
            <a:ext cx="1017600" cy="2974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333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cs typeface="Arial"/>
                <a:sym typeface="Arial"/>
              </a:rPr>
              <a:t>Boa Vista </a:t>
            </a:r>
            <a:endParaRPr lang="pt-BR" sz="4800" b="1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0142EB8-507A-4EF9-8D27-F19B418DB08C}"/>
              </a:ext>
            </a:extLst>
          </p:cNvPr>
          <p:cNvSpPr txBox="1"/>
          <p:nvPr/>
        </p:nvSpPr>
        <p:spPr>
          <a:xfrm>
            <a:off x="6635674" y="527490"/>
            <a:ext cx="2299517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200" dirty="0">
                <a:solidFill>
                  <a:srgbClr val="757070"/>
                </a:solidFill>
                <a:latin typeface="Century Gothic"/>
                <a:cs typeface="Arial"/>
                <a:sym typeface="Arial"/>
              </a:rPr>
              <a:t>Qualificação 100% a equipe do Município em DPI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890188" y="1287628"/>
            <a:ext cx="101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cs typeface="Arial"/>
                <a:sym typeface="Arial"/>
              </a:rPr>
              <a:t>Manaus </a:t>
            </a:r>
            <a:endParaRPr lang="pt-BR" sz="4267" b="1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44F5AF1-661E-41FF-93F1-A44D2B3B978B}"/>
              </a:ext>
            </a:extLst>
          </p:cNvPr>
          <p:cNvSpPr txBox="1"/>
          <p:nvPr/>
        </p:nvSpPr>
        <p:spPr>
          <a:xfrm>
            <a:off x="3675088" y="1520665"/>
            <a:ext cx="1447800" cy="58496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067" dirty="0">
                <a:solidFill>
                  <a:srgbClr val="757070"/>
                </a:solidFill>
                <a:latin typeface="Century Gothic"/>
                <a:cs typeface="Arial"/>
                <a:sym typeface="Arial"/>
              </a:rPr>
              <a:t>Estratégia de engajamento de famílias da EI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0081793" y="1916378"/>
            <a:ext cx="101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cs typeface="Arial"/>
                <a:sym typeface="Arial"/>
              </a:rPr>
              <a:t>Fortaleza </a:t>
            </a:r>
            <a:endParaRPr lang="pt-BR" sz="4267" b="1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225068B-8590-4DB8-9DB5-E99862DBF20C}"/>
              </a:ext>
            </a:extLst>
          </p:cNvPr>
          <p:cNvSpPr txBox="1"/>
          <p:nvPr/>
        </p:nvSpPr>
        <p:spPr>
          <a:xfrm>
            <a:off x="9860892" y="2099125"/>
            <a:ext cx="1804415" cy="4207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pt-BR" sz="1067" dirty="0" err="1">
                <a:solidFill>
                  <a:srgbClr val="757070"/>
                </a:solidFill>
                <a:latin typeface="Century Gothic"/>
                <a:cs typeface="Arial"/>
                <a:sym typeface="Arial"/>
              </a:rPr>
              <a:t>Reestrtuturação</a:t>
            </a:r>
            <a:r>
              <a:rPr lang="pt-BR" sz="1067" dirty="0">
                <a:solidFill>
                  <a:srgbClr val="757070"/>
                </a:solidFill>
                <a:latin typeface="Century Gothic"/>
                <a:cs typeface="Arial"/>
                <a:sym typeface="Arial"/>
              </a:rPr>
              <a:t> do currículo de visitação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0705250" y="2767244"/>
            <a:ext cx="101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cs typeface="Arial"/>
                <a:sym typeface="Arial"/>
              </a:rPr>
              <a:t>Recife </a:t>
            </a:r>
            <a:endParaRPr lang="pt-BR" sz="4267" b="1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F9D5834-9671-487C-BF06-5BCD61D59054}"/>
              </a:ext>
            </a:extLst>
          </p:cNvPr>
          <p:cNvSpPr txBox="1"/>
          <p:nvPr/>
        </p:nvSpPr>
        <p:spPr>
          <a:xfrm>
            <a:off x="10310835" y="2974257"/>
            <a:ext cx="1830185" cy="58496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067" dirty="0">
                <a:solidFill>
                  <a:srgbClr val="757070"/>
                </a:solidFill>
                <a:latin typeface="Century Gothic"/>
                <a:cs typeface="Arial"/>
                <a:sym typeface="Arial"/>
              </a:rPr>
              <a:t>Desenvolvimento e implantação de currículo EI - BNCC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9825399" y="4010947"/>
            <a:ext cx="1490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cs typeface="Arial"/>
                <a:sym typeface="Arial"/>
              </a:rPr>
              <a:t>Belo Horizonte </a:t>
            </a:r>
            <a:endParaRPr lang="pt-BR" sz="4267" b="1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73C5AB6-827B-4729-9B4C-294ED2F27F52}"/>
              </a:ext>
            </a:extLst>
          </p:cNvPr>
          <p:cNvSpPr txBox="1"/>
          <p:nvPr/>
        </p:nvSpPr>
        <p:spPr>
          <a:xfrm>
            <a:off x="9694526" y="4232604"/>
            <a:ext cx="1752175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dirty="0">
                <a:solidFill>
                  <a:srgbClr val="757070"/>
                </a:solidFill>
                <a:latin typeface="Century Gothic"/>
              </a:rPr>
              <a:t>Plano pedagógico para transições – </a:t>
            </a:r>
            <a:r>
              <a:rPr lang="pt-BR" sz="1100" dirty="0" err="1">
                <a:solidFill>
                  <a:srgbClr val="757070"/>
                </a:solidFill>
                <a:latin typeface="Century Gothic"/>
              </a:rPr>
              <a:t>Crechê</a:t>
            </a:r>
            <a:r>
              <a:rPr lang="pt-BR" sz="1100" dirty="0">
                <a:solidFill>
                  <a:srgbClr val="757070"/>
                </a:solidFill>
                <a:latin typeface="Century Gothic"/>
              </a:rPr>
              <a:t>/Pré-escola/Fundamental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724090" y="4931046"/>
            <a:ext cx="1409741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cs typeface="Arial"/>
                <a:sym typeface="Arial"/>
              </a:rPr>
              <a:t>Ponta Grossa </a:t>
            </a:r>
            <a:endParaRPr lang="pt-BR" sz="4267" b="1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CD498E2-1597-484D-BA7C-C2E1E1F80A85}"/>
              </a:ext>
            </a:extLst>
          </p:cNvPr>
          <p:cNvSpPr txBox="1"/>
          <p:nvPr/>
        </p:nvSpPr>
        <p:spPr>
          <a:xfrm>
            <a:off x="4507017" y="5124617"/>
            <a:ext cx="1843884" cy="58496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067" dirty="0">
                <a:solidFill>
                  <a:srgbClr val="757070"/>
                </a:solidFill>
                <a:latin typeface="Century Gothic"/>
                <a:cs typeface="Arial"/>
                <a:sym typeface="Arial"/>
              </a:rPr>
              <a:t> Desenvolvimento e implantação de currículo EI - BNCC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480378" y="5293477"/>
            <a:ext cx="101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pt-B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cs typeface="Arial"/>
                <a:sym typeface="Arial"/>
              </a:rPr>
              <a:t>Taubaté </a:t>
            </a:r>
            <a:endParaRPr lang="pt-BR" sz="4267" b="1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CCA99D6-271F-482D-80E4-E54BB1E6D7FC}"/>
              </a:ext>
            </a:extLst>
          </p:cNvPr>
          <p:cNvSpPr txBox="1"/>
          <p:nvPr/>
        </p:nvSpPr>
        <p:spPr>
          <a:xfrm>
            <a:off x="9119084" y="5515279"/>
            <a:ext cx="1844623" cy="6001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dirty="0">
                <a:solidFill>
                  <a:srgbClr val="757070"/>
                </a:solidFill>
                <a:latin typeface="Century Gothic"/>
              </a:rPr>
              <a:t>Desenvolvimento e implantação de currículo EI - BNCC</a:t>
            </a:r>
          </a:p>
        </p:txBody>
      </p:sp>
    </p:spTree>
    <p:extLst>
      <p:ext uri="{BB962C8B-B14F-4D97-AF65-F5344CB8AC3E}">
        <p14:creationId xmlns:p14="http://schemas.microsoft.com/office/powerpoint/2010/main" val="3408648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vimento"/>
          <p:cNvSpPr txBox="1"/>
          <p:nvPr/>
        </p:nvSpPr>
        <p:spPr>
          <a:xfrm>
            <a:off x="547932" y="2303693"/>
            <a:ext cx="5167120" cy="22111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>
              <a:defRPr/>
            </a:pPr>
            <a:r>
              <a:rPr lang="pt-BR" sz="6950" i="0" dirty="0">
                <a:solidFill>
                  <a:prstClr val="white"/>
                </a:solidFill>
                <a:latin typeface="Century Gothic"/>
                <a:cs typeface="Century Gothic"/>
              </a:rPr>
              <a:t>Lideranças</a:t>
            </a:r>
          </a:p>
          <a:p>
            <a:pPr>
              <a:defRPr/>
            </a:pPr>
            <a:r>
              <a:rPr lang="pt-BR" sz="6950" i="0" dirty="0">
                <a:solidFill>
                  <a:prstClr val="white"/>
                </a:solidFill>
                <a:latin typeface="Century Gothic"/>
                <a:cs typeface="Century Gothic"/>
              </a:rPr>
              <a:t>Privadas</a:t>
            </a:r>
            <a:endParaRPr sz="6950" i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26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02D9AA0-FE25-9F4F-9066-671DF1C4D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9741">
            <a:off x="5391900" y="47359"/>
            <a:ext cx="6922818" cy="68879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08C8E7D-A60E-AF45-A1A8-6CEBAB3E53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019" y="2078074"/>
            <a:ext cx="2288542" cy="22521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498D5D9-8B6D-1043-9CF9-D2CC96698D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0662" y="739790"/>
            <a:ext cx="2288542" cy="1869748"/>
          </a:xfrm>
          <a:prstGeom prst="rect">
            <a:avLst/>
          </a:prstGeom>
          <a:effectLst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EE7603C-58AB-ED41-B13E-4CF54D2156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789" y="1335721"/>
            <a:ext cx="3411857" cy="22202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8DC329C-9A3B-7B44-AE45-AB0466B94D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2982" y="2952083"/>
            <a:ext cx="4255681" cy="27377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2" descr="Image result for época negócios">
            <a:extLst>
              <a:ext uri="{FF2B5EF4-FFF2-40B4-BE49-F238E27FC236}">
                <a16:creationId xmlns:a16="http://schemas.microsoft.com/office/drawing/2014/main" id="{04615134-A611-4F49-860B-62E6BFE08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5025" y="762627"/>
            <a:ext cx="2633215" cy="696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AB9CC9-A373-8C4E-859B-0B64C0BCB203}"/>
              </a:ext>
            </a:extLst>
          </p:cNvPr>
          <p:cNvSpPr txBox="1"/>
          <p:nvPr/>
        </p:nvSpPr>
        <p:spPr>
          <a:xfrm>
            <a:off x="1019700" y="3854033"/>
            <a:ext cx="163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65"/>
            <a:r>
              <a:rPr lang="pt-BR" sz="1400" b="1" dirty="0">
                <a:solidFill>
                  <a:srgbClr val="2D2D50"/>
                </a:solidFill>
              </a:rPr>
              <a:t>pessoas alcançadas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5D19CFA-68C3-A143-B59D-431715A37627}"/>
              </a:ext>
            </a:extLst>
          </p:cNvPr>
          <p:cNvSpPr txBox="1"/>
          <p:nvPr/>
        </p:nvSpPr>
        <p:spPr>
          <a:xfrm>
            <a:off x="8282116" y="6284389"/>
            <a:ext cx="1916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65"/>
            <a:r>
              <a:rPr lang="pt-BR" sz="4000" b="1" dirty="0">
                <a:solidFill>
                  <a:srgbClr val="2D2D50"/>
                </a:solidFill>
              </a:rPr>
              <a:t>leitores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E28B478-C644-DA46-A6BA-4D9302FE4E88}"/>
              </a:ext>
            </a:extLst>
          </p:cNvPr>
          <p:cNvSpPr/>
          <p:nvPr/>
        </p:nvSpPr>
        <p:spPr>
          <a:xfrm>
            <a:off x="7889137" y="5617719"/>
            <a:ext cx="2666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0765"/>
            <a:r>
              <a:rPr lang="pt-BR" sz="4800" b="1" dirty="0">
                <a:solidFill>
                  <a:srgbClr val="FDD16E"/>
                </a:solidFill>
              </a:rPr>
              <a:t>+</a:t>
            </a:r>
            <a:r>
              <a:rPr lang="pt-BR" sz="4800" b="1" dirty="0">
                <a:solidFill>
                  <a:srgbClr val="2D2D50"/>
                </a:solidFill>
              </a:rPr>
              <a:t>5,7mm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C4F122A-9F3B-1247-84AB-D2B97D78686B}"/>
              </a:ext>
            </a:extLst>
          </p:cNvPr>
          <p:cNvSpPr/>
          <p:nvPr/>
        </p:nvSpPr>
        <p:spPr>
          <a:xfrm>
            <a:off x="999301" y="3245613"/>
            <a:ext cx="19424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0765"/>
            <a:r>
              <a:rPr lang="pt-BR" sz="4400" b="1" dirty="0">
                <a:solidFill>
                  <a:srgbClr val="FDD16E"/>
                </a:solidFill>
              </a:rPr>
              <a:t>11mm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D26A1F5-9AD8-264A-A93E-6DADE9E264BD}"/>
              </a:ext>
            </a:extLst>
          </p:cNvPr>
          <p:cNvSpPr/>
          <p:nvPr/>
        </p:nvSpPr>
        <p:spPr>
          <a:xfrm>
            <a:off x="562763" y="5653472"/>
            <a:ext cx="3834704" cy="977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10765"/>
            <a:r>
              <a:rPr lang="pt-BR" sz="5750" b="1" dirty="0">
                <a:solidFill>
                  <a:srgbClr val="2D2D50"/>
                </a:solidFill>
              </a:rPr>
              <a:t>lideranças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65C1D28-9645-D644-AC52-9A8B54CD46E4}"/>
              </a:ext>
            </a:extLst>
          </p:cNvPr>
          <p:cNvSpPr/>
          <p:nvPr/>
        </p:nvSpPr>
        <p:spPr>
          <a:xfrm>
            <a:off x="416891" y="5259938"/>
            <a:ext cx="3980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10765"/>
            <a:r>
              <a:rPr lang="pt-BR" sz="3600" b="1" dirty="0">
                <a:solidFill>
                  <a:srgbClr val="C2C6BC"/>
                </a:solidFill>
              </a:rPr>
              <a:t>sensibilização de</a:t>
            </a:r>
            <a:endParaRPr lang="pt-BR" sz="3600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BC3B931C-7260-EF42-86B1-26597099CD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74882" flipH="1">
            <a:off x="2287462" y="2312064"/>
            <a:ext cx="1193110" cy="834207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6C9AB07-9C94-A347-996B-C2C5894CE162}"/>
              </a:ext>
            </a:extLst>
          </p:cNvPr>
          <p:cNvSpPr/>
          <p:nvPr/>
        </p:nvSpPr>
        <p:spPr>
          <a:xfrm>
            <a:off x="2476128" y="2446546"/>
            <a:ext cx="7712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10765"/>
            <a:r>
              <a:rPr lang="pt-BR" sz="1000" b="1" dirty="0">
                <a:solidFill>
                  <a:srgbClr val="2D2D50"/>
                </a:solidFill>
              </a:rPr>
              <a:t>Evento Cidadão Global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82BCE939-D917-2245-A4D8-283B729A66E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5118">
            <a:off x="10742642" y="455162"/>
            <a:ext cx="1312421" cy="91762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1E57F804-B4B1-224C-970B-E0D57DD433C0}"/>
              </a:ext>
            </a:extLst>
          </p:cNvPr>
          <p:cNvSpPr txBox="1"/>
          <p:nvPr/>
        </p:nvSpPr>
        <p:spPr>
          <a:xfrm>
            <a:off x="10973565" y="849305"/>
            <a:ext cx="7281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65"/>
            <a:r>
              <a:rPr lang="pt-BR" sz="700" b="1" dirty="0">
                <a:solidFill>
                  <a:srgbClr val="1E1D36"/>
                </a:solidFill>
                <a:latin typeface="Georgia" panose="02040502050405020303" pitchFamily="18" charset="0"/>
              </a:rPr>
              <a:t>Divulgação pílulas OCDV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98F2941-727B-924C-B0A9-D2DA3A17BE8F}"/>
              </a:ext>
            </a:extLst>
          </p:cNvPr>
          <p:cNvSpPr/>
          <p:nvPr/>
        </p:nvSpPr>
        <p:spPr>
          <a:xfrm>
            <a:off x="10786658" y="652686"/>
            <a:ext cx="10970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765"/>
            <a:r>
              <a:rPr lang="pt-BR" sz="1000" b="1" dirty="0">
                <a:solidFill>
                  <a:srgbClr val="2D2D50"/>
                </a:solidFill>
              </a:rPr>
              <a:t>Revista Época</a:t>
            </a:r>
          </a:p>
        </p:txBody>
      </p:sp>
    </p:spTree>
    <p:extLst>
      <p:ext uri="{BB962C8B-B14F-4D97-AF65-F5344CB8AC3E}">
        <p14:creationId xmlns:p14="http://schemas.microsoft.com/office/powerpoint/2010/main" val="4148036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4533060" y="5783580"/>
            <a:ext cx="2116616" cy="0"/>
          </a:xfrm>
          <a:prstGeom prst="line">
            <a:avLst/>
          </a:prstGeom>
          <a:ln w="28575">
            <a:solidFill>
              <a:srgbClr val="313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302D9AA0-FE25-9F4F-9066-671DF1C4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8803">
            <a:off x="1095603" y="208037"/>
            <a:ext cx="2800830" cy="278672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77" y="-91507"/>
            <a:ext cx="5621935" cy="3759669"/>
          </a:xfrm>
          <a:prstGeom prst="rect">
            <a:avLst/>
          </a:prstGeom>
        </p:spPr>
      </p:pic>
      <p:sp>
        <p:nvSpPr>
          <p:cNvPr id="8" name="Shape 99"/>
          <p:cNvSpPr txBox="1">
            <a:spLocks/>
          </p:cNvSpPr>
          <p:nvPr/>
        </p:nvSpPr>
        <p:spPr>
          <a:xfrm>
            <a:off x="620479" y="1181943"/>
            <a:ext cx="4888295" cy="8389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rgbClr val="2C2E50"/>
                </a:solidFill>
                <a:latin typeface="Georgia"/>
                <a:ea typeface="Georgia"/>
                <a:cs typeface="Georgia"/>
              </a:defRPr>
            </a:lvl1pPr>
          </a:lstStyle>
          <a:p>
            <a:r>
              <a:rPr lang="pt-BR" sz="5000" b="1" dirty="0" err="1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Great</a:t>
            </a:r>
            <a:r>
              <a:rPr lang="pt-BR" sz="5000" b="1" dirty="0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 </a:t>
            </a:r>
            <a:r>
              <a:rPr lang="pt-BR" sz="5000" b="1" dirty="0" err="1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Place</a:t>
            </a:r>
            <a:r>
              <a:rPr lang="pt-BR" sz="5000" b="1" dirty="0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 </a:t>
            </a:r>
          </a:p>
          <a:p>
            <a:r>
              <a:rPr lang="pt-BR" sz="5000" b="1" dirty="0" err="1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to</a:t>
            </a:r>
            <a:r>
              <a:rPr lang="pt-BR" sz="5000" b="1" dirty="0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 </a:t>
            </a:r>
            <a:r>
              <a:rPr lang="pt-BR" sz="5000" b="1" dirty="0" err="1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Work</a:t>
            </a:r>
            <a:r>
              <a:rPr lang="pt-BR" sz="5000" b="1" dirty="0">
                <a:solidFill>
                  <a:srgbClr val="2C2F53"/>
                </a:solidFill>
                <a:latin typeface="Century Gothic" panose="020B0502020202020204" pitchFamily="34" charset="0"/>
                <a:sym typeface="Georgia"/>
              </a:rPr>
              <a:t> Brasil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729450" y="1794365"/>
            <a:ext cx="2799383" cy="2787228"/>
            <a:chOff x="7212169" y="3563477"/>
            <a:chExt cx="2799383" cy="2787228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7212169" y="3932257"/>
              <a:ext cx="2799383" cy="2418448"/>
            </a:xfrm>
            <a:prstGeom prst="roundRect">
              <a:avLst/>
            </a:prstGeom>
            <a:solidFill>
              <a:srgbClr val="FFC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>
                <a:solidFill>
                  <a:prstClr val="white"/>
                </a:solidFill>
                <a:sym typeface="Gill Sans" charset="0"/>
              </a:endParaRP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8339774" y="3563477"/>
              <a:ext cx="615949" cy="615949"/>
              <a:chOff x="7143660" y="4430916"/>
              <a:chExt cx="1231899" cy="1231899"/>
            </a:xfrm>
          </p:grpSpPr>
          <p:sp>
            <p:nvSpPr>
              <p:cNvPr id="16" name="Shape 1277"/>
              <p:cNvSpPr/>
              <p:nvPr/>
            </p:nvSpPr>
            <p:spPr>
              <a:xfrm>
                <a:off x="7143660" y="4430916"/>
                <a:ext cx="1231899" cy="1231899"/>
              </a:xfrm>
              <a:prstGeom prst="ellipse">
                <a:avLst/>
              </a:prstGeom>
              <a:solidFill>
                <a:srgbClr val="FFC87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3800"/>
                  <a:buFont typeface="Arial"/>
                  <a:buNone/>
                </a:pPr>
                <a:endParaRPr sz="4000" b="1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4561" y="4571817"/>
                <a:ext cx="950096" cy="950096"/>
              </a:xfrm>
              <a:prstGeom prst="rect">
                <a:avLst/>
              </a:prstGeom>
            </p:spPr>
          </p:pic>
        </p:grpSp>
        <p:sp>
          <p:nvSpPr>
            <p:cNvPr id="19" name="CaixaDeTexto 18"/>
            <p:cNvSpPr txBox="1"/>
            <p:nvPr/>
          </p:nvSpPr>
          <p:spPr>
            <a:xfrm>
              <a:off x="7338444" y="4073158"/>
              <a:ext cx="252873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dirty="0">
                  <a:solidFill>
                    <a:srgbClr val="2C2F53"/>
                  </a:solidFill>
                  <a:latin typeface="Georgia" panose="02040502050405020303" pitchFamily="18" charset="0"/>
                  <a:ea typeface="ヒラギノ角ゴ ProN W3" charset="-128"/>
                  <a:cs typeface="Arial"/>
                  <a:sym typeface="Gill Sans" charset="0"/>
                </a:rPr>
                <a:t>Criação do </a:t>
              </a:r>
            </a:p>
            <a:p>
              <a:pPr algn="ctr"/>
              <a:r>
                <a:rPr lang="pt-BR" sz="900" dirty="0">
                  <a:solidFill>
                    <a:srgbClr val="2C2F53"/>
                  </a:solidFill>
                  <a:latin typeface="Georgia" panose="02040502050405020303" pitchFamily="18" charset="0"/>
                  <a:ea typeface="ヒラギノ角ゴ ProN W3" charset="-128"/>
                  <a:cs typeface="Arial"/>
                  <a:sym typeface="Gill Sans" charset="0"/>
                </a:rPr>
                <a:t>Destaque Especial </a:t>
              </a:r>
            </a:p>
            <a:p>
              <a:pPr algn="ctr"/>
              <a:r>
                <a:rPr lang="pt-BR" sz="900" b="1" dirty="0">
                  <a:solidFill>
                    <a:srgbClr val="2C2F53"/>
                  </a:solidFill>
                  <a:latin typeface="Georgia" panose="02040502050405020303" pitchFamily="18" charset="0"/>
                  <a:ea typeface="ヒラギノ角ゴ ProN W3" charset="-128"/>
                  <a:cs typeface="Arial"/>
                  <a:sym typeface="Gill Sans" charset="0"/>
                </a:rPr>
                <a:t>Melhores </a:t>
              </a:r>
            </a:p>
            <a:p>
              <a:pPr algn="ctr"/>
              <a:r>
                <a:rPr lang="pt-BR" sz="900" b="1" dirty="0">
                  <a:solidFill>
                    <a:srgbClr val="2C2F53"/>
                  </a:solidFill>
                  <a:latin typeface="Georgia" panose="02040502050405020303" pitchFamily="18" charset="0"/>
                  <a:ea typeface="ヒラギノ角ゴ ProN W3" charset="-128"/>
                  <a:cs typeface="Arial"/>
                  <a:sym typeface="Gill Sans" charset="0"/>
                </a:rPr>
                <a:t>Empresas </a:t>
              </a:r>
            </a:p>
            <a:p>
              <a:pPr algn="ctr"/>
              <a:r>
                <a:rPr lang="pt-BR" sz="900" b="1" dirty="0">
                  <a:solidFill>
                    <a:srgbClr val="2C2F53"/>
                  </a:solidFill>
                  <a:latin typeface="Georgia" panose="02040502050405020303" pitchFamily="18" charset="0"/>
                  <a:ea typeface="ヒラギノ角ゴ ProN W3" charset="-128"/>
                  <a:cs typeface="Arial"/>
                  <a:sym typeface="Gill Sans" charset="0"/>
                </a:rPr>
                <a:t>na Atenção a </a:t>
              </a:r>
            </a:p>
            <a:p>
              <a:pPr algn="ctr"/>
              <a:r>
                <a:rPr lang="pt-BR" sz="900" b="1" dirty="0">
                  <a:solidFill>
                    <a:srgbClr val="2C2F53"/>
                  </a:solidFill>
                  <a:latin typeface="Georgia" panose="02040502050405020303" pitchFamily="18" charset="0"/>
                  <a:ea typeface="ヒラギノ角ゴ ProN W3" charset="-128"/>
                  <a:cs typeface="Arial"/>
                  <a:sym typeface="Gill Sans" charset="0"/>
                </a:rPr>
                <a:t>Primeira Infância 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836">
            <a:off x="2424109" y="3033656"/>
            <a:ext cx="2387867" cy="3377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Shape 99"/>
          <p:cNvSpPr txBox="1">
            <a:spLocks/>
          </p:cNvSpPr>
          <p:nvPr/>
        </p:nvSpPr>
        <p:spPr>
          <a:xfrm>
            <a:off x="302741" y="5053520"/>
            <a:ext cx="4888295" cy="8389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rgbClr val="2C2E50"/>
                </a:solidFill>
                <a:latin typeface="Georgia"/>
                <a:ea typeface="Georgia"/>
                <a:cs typeface="Georgia"/>
              </a:defRPr>
            </a:lvl1pPr>
          </a:lstStyle>
          <a:p>
            <a:r>
              <a:rPr lang="pt-BR" sz="1800" b="1" dirty="0">
                <a:latin typeface="Century Gothic" panose="020B0502020202020204" pitchFamily="34" charset="0"/>
                <a:sym typeface="Georgia"/>
              </a:rPr>
              <a:t>Parceiro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9" y="5783580"/>
            <a:ext cx="1625538" cy="69027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779466" y="5183416"/>
            <a:ext cx="28067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Century Gothic" panose="020B0502020202020204" pitchFamily="34" charset="0"/>
              </a:rPr>
              <a:t>Revista Aposte na primeira infância</a:t>
            </a:r>
          </a:p>
          <a:p>
            <a:r>
              <a:rPr lang="pt-BR" sz="4000" dirty="0">
                <a:latin typeface="Century Gothic" panose="020B0502020202020204" pitchFamily="34" charset="0"/>
              </a:rPr>
              <a:t>distribuída entre diversos públicos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40" y="4722494"/>
            <a:ext cx="1444604" cy="40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18829" r="21608" b="11389"/>
          <a:stretch/>
        </p:blipFill>
        <p:spPr>
          <a:xfrm>
            <a:off x="9013046" y="5759670"/>
            <a:ext cx="1405890" cy="74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844" y="5349684"/>
            <a:ext cx="575511" cy="115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62" y="4005509"/>
            <a:ext cx="1152169" cy="115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755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93"/>
          <p:cNvSpPr/>
          <p:nvPr/>
        </p:nvSpPr>
        <p:spPr>
          <a:xfrm>
            <a:off x="1" y="-67734"/>
            <a:ext cx="12216866" cy="6925734"/>
          </a:xfrm>
          <a:prstGeom prst="rect">
            <a:avLst/>
          </a:prstGeom>
          <a:solidFill>
            <a:srgbClr val="1E1D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087" y="16604"/>
            <a:ext cx="6469353" cy="6607517"/>
          </a:xfrm>
          <a:prstGeom prst="rect">
            <a:avLst/>
          </a:prstGeom>
        </p:spPr>
      </p:pic>
      <p:sp>
        <p:nvSpPr>
          <p:cNvPr id="163" name="Shape 163"/>
          <p:cNvSpPr txBox="1">
            <a:spLocks noGrp="1"/>
          </p:cNvSpPr>
          <p:nvPr>
            <p:ph type="ctrTitle" idx="4294967295"/>
          </p:nvPr>
        </p:nvSpPr>
        <p:spPr>
          <a:xfrm>
            <a:off x="331963" y="2450148"/>
            <a:ext cx="8088800" cy="76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85000"/>
              </a:lnSpc>
            </a:pPr>
            <a:r>
              <a:rPr lang="pt-BR" sz="4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primeira infância</a:t>
            </a:r>
            <a:endParaRPr sz="4600" b="1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ubTitle" idx="4294967295"/>
          </p:nvPr>
        </p:nvSpPr>
        <p:spPr>
          <a:xfrm>
            <a:off x="834403" y="6232710"/>
            <a:ext cx="7997600" cy="28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0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2019, Projeção</a:t>
            </a: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80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populacional,</a:t>
            </a: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80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IBGE | 2018, MDS</a:t>
            </a:r>
            <a:endParaRPr lang="pt-BR" sz="800">
              <a:solidFill>
                <a:schemeClr val="bg1"/>
              </a:solidFill>
              <a:latin typeface="Century Gothic"/>
              <a:ea typeface="Century Gothic"/>
              <a:cs typeface="Century Gothic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931243" y="6270168"/>
            <a:ext cx="6475735" cy="9181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" name="Group 2"/>
          <p:cNvGrpSpPr/>
          <p:nvPr/>
        </p:nvGrpSpPr>
        <p:grpSpPr>
          <a:xfrm>
            <a:off x="397961" y="3605855"/>
            <a:ext cx="6063828" cy="2218860"/>
            <a:chOff x="698400" y="3466400"/>
            <a:chExt cx="6063828" cy="2218860"/>
          </a:xfrm>
        </p:grpSpPr>
        <p:sp>
          <p:nvSpPr>
            <p:cNvPr id="167" name="Shape 167"/>
            <p:cNvSpPr/>
            <p:nvPr/>
          </p:nvSpPr>
          <p:spPr>
            <a:xfrm>
              <a:off x="698400" y="4510060"/>
              <a:ext cx="3270400" cy="11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pt-BR" sz="2400">
                  <a:solidFill>
                    <a:schemeClr val="bg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crianças entre </a:t>
              </a:r>
            </a:p>
            <a:p>
              <a:r>
                <a:rPr lang="pt-BR" sz="2400">
                  <a:solidFill>
                    <a:schemeClr val="bg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 a 6 anos de idade </a:t>
              </a:r>
            </a:p>
            <a:p>
              <a:r>
                <a:rPr lang="pt-BR" sz="2400">
                  <a:solidFill>
                    <a:schemeClr val="bg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Brasil</a:t>
              </a:r>
            </a:p>
          </p:txBody>
        </p:sp>
        <p:sp>
          <p:nvSpPr>
            <p:cNvPr id="168" name="Shape 168"/>
            <p:cNvSpPr/>
            <p:nvPr/>
          </p:nvSpPr>
          <p:spPr>
            <a:xfrm>
              <a:off x="698400" y="3466400"/>
              <a:ext cx="6063828" cy="15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8000">
                  <a:solidFill>
                    <a:srgbClr val="D06A6A"/>
                  </a:solidFill>
                  <a:latin typeface="Georgia" panose="02040502050405020303" pitchFamily="18" charset="0"/>
                  <a:ea typeface="Georgia"/>
                  <a:cs typeface="Georgia"/>
                  <a:sym typeface="Georgia"/>
                </a:rPr>
                <a:t>20.6 </a:t>
              </a:r>
              <a:r>
                <a:rPr lang="en" sz="5333">
                  <a:solidFill>
                    <a:srgbClr val="D06A6A"/>
                  </a:solidFill>
                  <a:latin typeface="Georgia" panose="02040502050405020303" pitchFamily="18" charset="0"/>
                  <a:ea typeface="Georgia"/>
                  <a:cs typeface="Georgia"/>
                  <a:sym typeface="Georgia"/>
                </a:rPr>
                <a:t>milhões</a:t>
              </a:r>
              <a:endParaRPr sz="5333">
                <a:solidFill>
                  <a:srgbClr val="D06A6A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169" name="Shape 169"/>
          <p:cNvSpPr/>
          <p:nvPr/>
        </p:nvSpPr>
        <p:spPr>
          <a:xfrm>
            <a:off x="7320151" y="1523473"/>
            <a:ext cx="2674988" cy="651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pt-BR" sz="3000">
                <a:solidFill>
                  <a:srgbClr val="D06A6A"/>
                </a:solidFill>
                <a:latin typeface="Century Gothic"/>
                <a:ea typeface="Century Gothic"/>
                <a:cs typeface="Century Gothic"/>
              </a:rPr>
              <a:t>crianças</a:t>
            </a:r>
            <a:endParaRPr lang="pt-BR" sz="2400">
              <a:solidFill>
                <a:srgbClr val="2D2D50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3" name="Shape 51"/>
          <p:cNvSpPr txBox="1">
            <a:spLocks/>
          </p:cNvSpPr>
          <p:nvPr/>
        </p:nvSpPr>
        <p:spPr>
          <a:xfrm>
            <a:off x="726752" y="798085"/>
            <a:ext cx="6358800" cy="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80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primeira infância &gt; cenário</a:t>
            </a:r>
          </a:p>
        </p:txBody>
      </p:sp>
      <p:sp>
        <p:nvSpPr>
          <p:cNvPr id="15" name="Shape 166"/>
          <p:cNvSpPr txBox="1">
            <a:spLocks/>
          </p:cNvSpPr>
          <p:nvPr/>
        </p:nvSpPr>
        <p:spPr>
          <a:xfrm>
            <a:off x="397962" y="2044486"/>
            <a:ext cx="3908000" cy="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40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 da</a:t>
            </a:r>
          </a:p>
        </p:txBody>
      </p:sp>
      <p:sp>
        <p:nvSpPr>
          <p:cNvPr id="2" name="Retângulo 1"/>
          <p:cNvSpPr/>
          <p:nvPr/>
        </p:nvSpPr>
        <p:spPr>
          <a:xfrm>
            <a:off x="788313" y="649580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80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Arial"/>
              </a:rPr>
              <a:t>Aspectos dos Cuidados das Crianças de Menos de 4 anos de Idade – PNAD 2015)</a:t>
            </a:r>
          </a:p>
        </p:txBody>
      </p:sp>
      <p:sp>
        <p:nvSpPr>
          <p:cNvPr id="7" name="Retângulo 6"/>
          <p:cNvSpPr/>
          <p:nvPr/>
        </p:nvSpPr>
        <p:spPr>
          <a:xfrm>
            <a:off x="6640157" y="583712"/>
            <a:ext cx="6799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000">
                <a:solidFill>
                  <a:srgbClr val="D06A6A"/>
                </a:solidFill>
                <a:latin typeface="Georgia" panose="02040502050405020303" pitchFamily="18" charset="0"/>
                <a:sym typeface="Georgia"/>
              </a:rPr>
              <a:t>1</a:t>
            </a:r>
            <a:endParaRPr lang="pt-BR" sz="9000">
              <a:latin typeface="Georgia" panose="02040502050405020303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113445" y="929880"/>
            <a:ext cx="19383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>
                <a:solidFill>
                  <a:srgbClr val="D06A6A"/>
                </a:solidFill>
                <a:latin typeface="Century Gothic"/>
                <a:ea typeface="Century Gothic"/>
                <a:cs typeface="Century Gothic"/>
              </a:rPr>
              <a:t>em cada</a:t>
            </a:r>
            <a:endParaRPr lang="pt-BR" sz="3000"/>
          </a:p>
        </p:txBody>
      </p:sp>
      <p:sp>
        <p:nvSpPr>
          <p:cNvPr id="9" name="Retângulo 8"/>
          <p:cNvSpPr/>
          <p:nvPr/>
        </p:nvSpPr>
        <p:spPr>
          <a:xfrm>
            <a:off x="7620506" y="2134215"/>
            <a:ext cx="29471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>
                <a:solidFill>
                  <a:srgbClr val="2D2D50"/>
                </a:solidFill>
                <a:latin typeface="Century Gothic"/>
                <a:ea typeface="Century Gothic"/>
                <a:cs typeface="Century Gothic"/>
              </a:rPr>
              <a:t>menores de 6 anos vive na pobreza ou extrema pobreza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7190088" y="1231201"/>
            <a:ext cx="7537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8000">
                <a:solidFill>
                  <a:srgbClr val="D06A6A"/>
                </a:solidFill>
                <a:latin typeface="Georgia" panose="02040502050405020303" pitchFamily="18" charset="0"/>
                <a:sym typeface="Georgia"/>
              </a:rPr>
              <a:t>3</a:t>
            </a:r>
            <a:endParaRPr lang="pt-BR" sz="80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46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vimento"/>
          <p:cNvSpPr txBox="1"/>
          <p:nvPr/>
        </p:nvSpPr>
        <p:spPr>
          <a:xfrm>
            <a:off x="547932" y="2303693"/>
            <a:ext cx="4953985" cy="221118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>
              <a:defRPr/>
            </a:pPr>
            <a:r>
              <a:rPr lang="pt-BR" sz="6950" i="0" dirty="0">
                <a:solidFill>
                  <a:prstClr val="white"/>
                </a:solidFill>
                <a:latin typeface="Century Gothic"/>
                <a:cs typeface="Century Gothic"/>
              </a:rPr>
              <a:t>Jornalistas</a:t>
            </a:r>
          </a:p>
          <a:p>
            <a:pPr>
              <a:defRPr/>
            </a:pPr>
            <a:r>
              <a:rPr lang="pt-BR" sz="6950" i="0" dirty="0">
                <a:solidFill>
                  <a:prstClr val="white"/>
                </a:solidFill>
                <a:latin typeface="Century Gothic"/>
                <a:cs typeface="Century Gothic"/>
              </a:rPr>
              <a:t>&amp; veículos</a:t>
            </a:r>
            <a:endParaRPr sz="6950" i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984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E2D94C70-B83B-4C47-A7C9-34A299530E83}"/>
              </a:ext>
            </a:extLst>
          </p:cNvPr>
          <p:cNvCxnSpPr>
            <a:cxnSpLocks/>
          </p:cNvCxnSpPr>
          <p:nvPr/>
        </p:nvCxnSpPr>
        <p:spPr>
          <a:xfrm flipH="1">
            <a:off x="4222050" y="5708822"/>
            <a:ext cx="2446082" cy="0"/>
          </a:xfrm>
          <a:prstGeom prst="line">
            <a:avLst/>
          </a:prstGeom>
          <a:ln>
            <a:solidFill>
              <a:srgbClr val="FDD16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3D3D38C9-0351-2A4E-A981-C28041B905A7}"/>
              </a:ext>
            </a:extLst>
          </p:cNvPr>
          <p:cNvCxnSpPr>
            <a:cxnSpLocks/>
          </p:cNvCxnSpPr>
          <p:nvPr/>
        </p:nvCxnSpPr>
        <p:spPr>
          <a:xfrm flipH="1">
            <a:off x="6668133" y="4766609"/>
            <a:ext cx="1018269" cy="0"/>
          </a:xfrm>
          <a:prstGeom prst="line">
            <a:avLst/>
          </a:prstGeom>
          <a:ln>
            <a:solidFill>
              <a:srgbClr val="FDD16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B8549844-C8DC-C748-BA94-01A2AEC510A8}"/>
              </a:ext>
            </a:extLst>
          </p:cNvPr>
          <p:cNvCxnSpPr>
            <a:cxnSpLocks/>
          </p:cNvCxnSpPr>
          <p:nvPr/>
        </p:nvCxnSpPr>
        <p:spPr>
          <a:xfrm flipH="1">
            <a:off x="6668133" y="2296936"/>
            <a:ext cx="1018269" cy="0"/>
          </a:xfrm>
          <a:prstGeom prst="line">
            <a:avLst/>
          </a:prstGeom>
          <a:ln>
            <a:solidFill>
              <a:srgbClr val="FDD16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8CF997D7-8499-E248-9B02-3AFBDF12BF6C}"/>
              </a:ext>
            </a:extLst>
          </p:cNvPr>
          <p:cNvCxnSpPr>
            <a:cxnSpLocks/>
          </p:cNvCxnSpPr>
          <p:nvPr/>
        </p:nvCxnSpPr>
        <p:spPr>
          <a:xfrm rot="5400000" flipH="1">
            <a:off x="6879299" y="7248295"/>
            <a:ext cx="490648" cy="0"/>
          </a:xfrm>
          <a:prstGeom prst="line">
            <a:avLst/>
          </a:prstGeom>
          <a:ln>
            <a:solidFill>
              <a:srgbClr val="FDD1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AFD6C21-D3F9-2D44-BB9A-734D7739CECC}"/>
              </a:ext>
            </a:extLst>
          </p:cNvPr>
          <p:cNvSpPr txBox="1"/>
          <p:nvPr/>
        </p:nvSpPr>
        <p:spPr>
          <a:xfrm>
            <a:off x="7954199" y="4766609"/>
            <a:ext cx="201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65"/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Early</a:t>
            </a:r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 </a:t>
            </a:r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childhood</a:t>
            </a:r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 </a:t>
            </a:r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experience</a:t>
            </a:r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 &amp; </a:t>
            </a:r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the</a:t>
            </a:r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 </a:t>
            </a:r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developing</a:t>
            </a:r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 </a:t>
            </a:r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brain</a:t>
            </a:r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4DD8B4D1-5ECB-FC4C-BB57-4B9D2C697F76}"/>
              </a:ext>
            </a:extLst>
          </p:cNvPr>
          <p:cNvSpPr/>
          <p:nvPr/>
        </p:nvSpPr>
        <p:spPr>
          <a:xfrm>
            <a:off x="562398" y="5166949"/>
            <a:ext cx="3791423" cy="977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10765"/>
            <a:r>
              <a:rPr lang="pt-BR" sz="5750" b="1" dirty="0" err="1">
                <a:solidFill>
                  <a:srgbClr val="2D2D50"/>
                </a:solidFill>
              </a:rPr>
              <a:t>fellowship</a:t>
            </a:r>
            <a:endParaRPr lang="pt-BR" sz="5750" b="1" dirty="0">
              <a:solidFill>
                <a:srgbClr val="2D2D5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32F0149-4349-244E-B199-38902C79C40D}"/>
              </a:ext>
            </a:extLst>
          </p:cNvPr>
          <p:cNvSpPr/>
          <p:nvPr/>
        </p:nvSpPr>
        <p:spPr>
          <a:xfrm>
            <a:off x="3491634" y="4428249"/>
            <a:ext cx="1608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10765"/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Programa de Liderança Executiva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43843AF-4687-A743-86E7-318D2886A826}"/>
              </a:ext>
            </a:extLst>
          </p:cNvPr>
          <p:cNvSpPr/>
          <p:nvPr/>
        </p:nvSpPr>
        <p:spPr>
          <a:xfrm>
            <a:off x="7943071" y="2353930"/>
            <a:ext cx="18036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0765"/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ECD </a:t>
            </a:r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Reporting</a:t>
            </a:r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 </a:t>
            </a:r>
            <a:r>
              <a:rPr lang="pt-BR" sz="1200" i="1" dirty="0" err="1">
                <a:solidFill>
                  <a:srgbClr val="C2BDBC"/>
                </a:solidFill>
                <a:latin typeface="Georgia" panose="02040502050405020303" pitchFamily="18" charset="0"/>
              </a:rPr>
              <a:t>Fellows</a:t>
            </a:r>
            <a:endParaRPr lang="pt-BR" sz="1200" i="1" dirty="0">
              <a:solidFill>
                <a:srgbClr val="C2BDBC"/>
              </a:solidFill>
              <a:latin typeface="Georgia" panose="02040502050405020303" pitchFamily="18" charset="0"/>
            </a:endParaRP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C035D28D-265A-EF4F-81DB-4114EBDE35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563" y="4161447"/>
            <a:ext cx="1872115" cy="458730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C4AEF765-9259-784E-B37F-6A8EEC413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200" y="1830136"/>
            <a:ext cx="1877945" cy="416037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EDC5D6E0-84BF-8241-887C-5108A10F66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631" y="3336909"/>
            <a:ext cx="1423221" cy="9725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11953E3-E9AA-B04C-86EF-BAD6E4B9300D}"/>
              </a:ext>
            </a:extLst>
          </p:cNvPr>
          <p:cNvSpPr/>
          <p:nvPr/>
        </p:nvSpPr>
        <p:spPr>
          <a:xfrm>
            <a:off x="1860828" y="6002937"/>
            <a:ext cx="2492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10765"/>
            <a:r>
              <a:rPr lang="pt-BR" sz="3600" b="1" dirty="0">
                <a:solidFill>
                  <a:srgbClr val="C2C6BC"/>
                </a:solidFill>
              </a:rPr>
              <a:t>jornalistas</a:t>
            </a:r>
            <a:endParaRPr lang="pt-BR" sz="3600" dirty="0"/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FBC601FF-9EE8-1844-BEBC-7D7D7B990F6D}"/>
              </a:ext>
            </a:extLst>
          </p:cNvPr>
          <p:cNvCxnSpPr>
            <a:cxnSpLocks/>
          </p:cNvCxnSpPr>
          <p:nvPr/>
        </p:nvCxnSpPr>
        <p:spPr>
          <a:xfrm>
            <a:off x="6684309" y="1505038"/>
            <a:ext cx="0" cy="4203784"/>
          </a:xfrm>
          <a:prstGeom prst="line">
            <a:avLst/>
          </a:prstGeom>
          <a:ln>
            <a:solidFill>
              <a:srgbClr val="FDD16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8B0FF8B4-4995-AE46-B028-7EEE726C22C8}"/>
              </a:ext>
            </a:extLst>
          </p:cNvPr>
          <p:cNvCxnSpPr>
            <a:cxnSpLocks/>
          </p:cNvCxnSpPr>
          <p:nvPr/>
        </p:nvCxnSpPr>
        <p:spPr>
          <a:xfrm flipH="1">
            <a:off x="5407048" y="4012776"/>
            <a:ext cx="1261085" cy="0"/>
          </a:xfrm>
          <a:prstGeom prst="line">
            <a:avLst/>
          </a:prstGeom>
          <a:ln>
            <a:solidFill>
              <a:srgbClr val="FDD16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 bwMode="auto">
          <a:xfrm flipV="1">
            <a:off x="6684309" y="971550"/>
            <a:ext cx="0" cy="50292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 algn="ctr">
            <a:solidFill>
              <a:srgbClr val="FDD16E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tângulo 30">
            <a:extLst>
              <a:ext uri="{FF2B5EF4-FFF2-40B4-BE49-F238E27FC236}">
                <a16:creationId xmlns:a16="http://schemas.microsoft.com/office/drawing/2014/main" id="{B43843AF-4687-A743-86E7-318D2886A826}"/>
              </a:ext>
            </a:extLst>
          </p:cNvPr>
          <p:cNvSpPr/>
          <p:nvPr/>
        </p:nvSpPr>
        <p:spPr>
          <a:xfrm>
            <a:off x="6624428" y="610925"/>
            <a:ext cx="2752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0765"/>
            <a:r>
              <a:rPr lang="pt-BR" sz="1200" i="1" dirty="0">
                <a:solidFill>
                  <a:srgbClr val="C2BDBC"/>
                </a:solidFill>
                <a:latin typeface="Georgia" panose="02040502050405020303" pitchFamily="18" charset="0"/>
              </a:rPr>
              <a:t>E novos programas em formulação...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19" y="4057399"/>
            <a:ext cx="1002091" cy="100209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92" y="3584774"/>
            <a:ext cx="2160000" cy="1067797"/>
          </a:xfrm>
          <a:prstGeom prst="rect">
            <a:avLst/>
          </a:prstGeom>
        </p:spPr>
      </p:pic>
      <p:grpSp>
        <p:nvGrpSpPr>
          <p:cNvPr id="34" name="Grupo 33"/>
          <p:cNvGrpSpPr/>
          <p:nvPr/>
        </p:nvGrpSpPr>
        <p:grpSpPr>
          <a:xfrm>
            <a:off x="463457" y="394131"/>
            <a:ext cx="5499734" cy="2588082"/>
            <a:chOff x="1259632" y="1869166"/>
            <a:chExt cx="7053621" cy="3319314"/>
          </a:xfrm>
        </p:grpSpPr>
        <p:grpSp>
          <p:nvGrpSpPr>
            <p:cNvPr id="35" name="Shape 318"/>
            <p:cNvGrpSpPr/>
            <p:nvPr/>
          </p:nvGrpSpPr>
          <p:grpSpPr>
            <a:xfrm>
              <a:off x="1329877" y="1869166"/>
              <a:ext cx="6983376" cy="2842859"/>
              <a:chOff x="2074184" y="1174179"/>
              <a:chExt cx="10404315" cy="4235490"/>
            </a:xfrm>
          </p:grpSpPr>
          <p:pic>
            <p:nvPicPr>
              <p:cNvPr id="44" name="Shape 319"/>
              <p:cNvPicPr preferRelativeResize="0"/>
              <p:nvPr/>
            </p:nvPicPr>
            <p:blipFill rotWithShape="1">
              <a:blip r:embed="rId8">
                <a:alphaModFix/>
              </a:blip>
              <a:srcRect r="4085"/>
              <a:stretch/>
            </p:blipFill>
            <p:spPr>
              <a:xfrm>
                <a:off x="2074184" y="1174180"/>
                <a:ext cx="3025212" cy="42354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Shape 320"/>
              <p:cNvPicPr preferRelativeResize="0"/>
              <p:nvPr/>
            </p:nvPicPr>
            <p:blipFill rotWithShape="1">
              <a:blip r:embed="rId9">
                <a:alphaModFix/>
              </a:blip>
              <a:srcRect l="4806" t="11233" r="4498" b="11349"/>
              <a:stretch/>
            </p:blipFill>
            <p:spPr>
              <a:xfrm>
                <a:off x="5637314" y="1174179"/>
                <a:ext cx="3208672" cy="423549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1" name="Shape 32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9366756" y="1174179"/>
                <a:ext cx="3111743" cy="4233363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</p:grpSp>
        <p:sp>
          <p:nvSpPr>
            <p:cNvPr id="36" name="CaixaDeTexto 35"/>
            <p:cNvSpPr txBox="1"/>
            <p:nvPr/>
          </p:nvSpPr>
          <p:spPr>
            <a:xfrm>
              <a:off x="1259632" y="4754272"/>
              <a:ext cx="1999877" cy="43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rgbClr val="1E1D36"/>
                  </a:solidFill>
                  <a:latin typeface="Century Gothic" panose="020B0502020202020204" pitchFamily="34" charset="0"/>
                </a:rPr>
                <a:t>Páginas Amarelas, </a:t>
              </a:r>
            </a:p>
            <a:p>
              <a:r>
                <a:rPr lang="pt-BR" sz="800" dirty="0">
                  <a:solidFill>
                    <a:srgbClr val="1E1D36"/>
                  </a:solidFill>
                  <a:latin typeface="Century Gothic" panose="020B0502020202020204" pitchFamily="34" charset="0"/>
                </a:rPr>
                <a:t>Revista Veja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635896" y="4754272"/>
              <a:ext cx="1999877" cy="43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rgbClr val="1E1D36"/>
                  </a:solidFill>
                  <a:latin typeface="Century Gothic" panose="020B0502020202020204" pitchFamily="34" charset="0"/>
                </a:rPr>
                <a:t>Matéria de Capa, </a:t>
              </a:r>
            </a:p>
            <a:p>
              <a:r>
                <a:rPr lang="pt-BR" sz="800" dirty="0">
                  <a:solidFill>
                    <a:srgbClr val="1E1D36"/>
                  </a:solidFill>
                  <a:latin typeface="Century Gothic" panose="020B0502020202020204" pitchFamily="34" charset="0"/>
                </a:rPr>
                <a:t>Revista Época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6123761" y="4710599"/>
              <a:ext cx="2033892" cy="43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rgbClr val="1E1D36"/>
                  </a:solidFill>
                  <a:latin typeface="Century Gothic" panose="020B0502020202020204" pitchFamily="34" charset="0"/>
                </a:rPr>
                <a:t>Matéria de Capa,</a:t>
              </a:r>
            </a:p>
            <a:p>
              <a:r>
                <a:rPr lang="pt-BR" sz="800" dirty="0">
                  <a:solidFill>
                    <a:srgbClr val="1E1D36"/>
                  </a:solidFill>
                  <a:latin typeface="Century Gothic" panose="020B0502020202020204" pitchFamily="34" charset="0"/>
                </a:rPr>
                <a:t> Revista Exame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831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vimento"/>
          <p:cNvSpPr txBox="1"/>
          <p:nvPr/>
        </p:nvSpPr>
        <p:spPr>
          <a:xfrm>
            <a:off x="547932" y="2838456"/>
            <a:ext cx="5128584" cy="1141659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>
              <a:defRPr/>
            </a:pPr>
            <a:r>
              <a:rPr lang="pt-BR" sz="6950" i="0" dirty="0">
                <a:solidFill>
                  <a:prstClr val="white"/>
                </a:solidFill>
                <a:latin typeface="Century Gothic"/>
                <a:cs typeface="Century Gothic"/>
              </a:rPr>
              <a:t>Sociedade</a:t>
            </a:r>
            <a:endParaRPr sz="6950" i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11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069090-DE6B-3141-877A-1975EA76A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680" y="0"/>
            <a:ext cx="1316736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76B64D-7E9A-7E40-91B3-21FCB888D7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2667">
            <a:off x="2858073" y="1507940"/>
            <a:ext cx="6717903" cy="46970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BC93603-87F1-F544-A1EF-91FE92DD3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835" y="2747704"/>
            <a:ext cx="4065129" cy="19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41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3C239C-C47A-DE49-AC6F-6C49D01636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24675" y="-735749"/>
            <a:ext cx="13633707" cy="9089138"/>
          </a:xfrm>
          <a:prstGeom prst="rect">
            <a:avLst/>
          </a:prstGeom>
        </p:spPr>
      </p:pic>
      <p:sp>
        <p:nvSpPr>
          <p:cNvPr id="5" name="movimento"/>
          <p:cNvSpPr txBox="1"/>
          <p:nvPr/>
        </p:nvSpPr>
        <p:spPr>
          <a:xfrm>
            <a:off x="7238961" y="3109977"/>
            <a:ext cx="4331828" cy="10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algn="r">
              <a:defRPr/>
            </a:pPr>
            <a:r>
              <a:rPr lang="pt-BR" sz="6600" i="0" dirty="0">
                <a:solidFill>
                  <a:prstClr val="white"/>
                </a:solidFill>
                <a:latin typeface="Century Gothic"/>
                <a:cs typeface="Century Gothic"/>
              </a:rPr>
              <a:t>O</a:t>
            </a:r>
            <a:r>
              <a:rPr lang="pt-BR" sz="6600" i="0" dirty="0" smtClean="0">
                <a:solidFill>
                  <a:prstClr val="white"/>
                </a:solidFill>
                <a:latin typeface="Century Gothic"/>
                <a:cs typeface="Century Gothic"/>
              </a:rPr>
              <a:t>brigado</a:t>
            </a:r>
            <a:endParaRPr lang="pt-BR" sz="6600" i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6" name="movimento"/>
          <p:cNvSpPr txBox="1"/>
          <p:nvPr/>
        </p:nvSpPr>
        <p:spPr>
          <a:xfrm>
            <a:off x="8676342" y="4705607"/>
            <a:ext cx="289444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algn="r">
              <a:defRPr/>
            </a:pPr>
            <a:r>
              <a:rPr lang="pt-BR" sz="2000" i="0">
                <a:solidFill>
                  <a:prstClr val="white"/>
                </a:solidFill>
                <a:latin typeface="Century Gothic"/>
                <a:cs typeface="Century Gothic"/>
              </a:rPr>
              <a:t>www.fmcsv.org.br</a:t>
            </a:r>
          </a:p>
        </p:txBody>
      </p:sp>
    </p:spTree>
    <p:extLst>
      <p:ext uri="{BB962C8B-B14F-4D97-AF65-F5344CB8AC3E}">
        <p14:creationId xmlns:p14="http://schemas.microsoft.com/office/powerpoint/2010/main" val="984230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32655" y="0"/>
            <a:ext cx="11880394" cy="7149348"/>
            <a:chOff x="487417" y="88683"/>
            <a:chExt cx="11242623" cy="6858001"/>
          </a:xfrm>
        </p:grpSpPr>
        <p:grpSp>
          <p:nvGrpSpPr>
            <p:cNvPr id="5" name="Grupo 4"/>
            <p:cNvGrpSpPr/>
            <p:nvPr/>
          </p:nvGrpSpPr>
          <p:grpSpPr>
            <a:xfrm>
              <a:off x="487417" y="88683"/>
              <a:ext cx="11242623" cy="6858001"/>
              <a:chOff x="487417" y="88682"/>
              <a:chExt cx="11242623" cy="6858001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417" y="88682"/>
                <a:ext cx="11242623" cy="6858001"/>
              </a:xfrm>
              <a:prstGeom prst="rect">
                <a:avLst/>
              </a:prstGeom>
            </p:spPr>
          </p:pic>
          <p:sp>
            <p:nvSpPr>
              <p:cNvPr id="4" name="Retângulo 3"/>
              <p:cNvSpPr/>
              <p:nvPr/>
            </p:nvSpPr>
            <p:spPr>
              <a:xfrm>
                <a:off x="3068876" y="2054269"/>
                <a:ext cx="6325644" cy="2530259"/>
              </a:xfrm>
              <a:prstGeom prst="rect">
                <a:avLst/>
              </a:prstGeom>
              <a:solidFill>
                <a:srgbClr val="90BB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215">
                  <a:buClr>
                    <a:srgbClr val="000000"/>
                  </a:buClr>
                </a:pPr>
                <a:endParaRPr lang="pt-BR" sz="1400" dirty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" name="Elipse 5"/>
            <p:cNvSpPr/>
            <p:nvPr/>
          </p:nvSpPr>
          <p:spPr>
            <a:xfrm>
              <a:off x="4196220" y="538619"/>
              <a:ext cx="3507288" cy="2066795"/>
            </a:xfrm>
            <a:prstGeom prst="ellipse">
              <a:avLst/>
            </a:prstGeom>
            <a:solidFill>
              <a:srgbClr val="90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215">
                <a:buClr>
                  <a:srgbClr val="000000"/>
                </a:buClr>
              </a:pPr>
              <a:endParaRPr lang="pt-BR" sz="140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4337595" y="1073120"/>
            <a:ext cx="278783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215">
              <a:buClr>
                <a:srgbClr val="000000"/>
              </a:buClr>
            </a:pPr>
            <a:r>
              <a:rPr lang="pt-BR" sz="2000" b="1" dirty="0">
                <a:solidFill>
                  <a:srgbClr val="2D2D50"/>
                </a:solidFill>
                <a:latin typeface="Century Gothic"/>
                <a:cs typeface="Arial"/>
                <a:sym typeface="Arial"/>
              </a:rPr>
              <a:t>7.5 </a:t>
            </a:r>
            <a:r>
              <a:rPr lang="pt-BR" sz="2000" b="1" dirty="0" smtClean="0">
                <a:solidFill>
                  <a:srgbClr val="2D2D50"/>
                </a:solidFill>
                <a:latin typeface="Century Gothic"/>
                <a:cs typeface="Arial"/>
                <a:sym typeface="Arial"/>
              </a:rPr>
              <a:t>milhões de crianças vulneráveis, beneficiárias do PBF*</a:t>
            </a:r>
            <a:endParaRPr lang="pt-BR" sz="2000" b="1" dirty="0">
              <a:solidFill>
                <a:srgbClr val="2D2D50"/>
              </a:solidFill>
              <a:latin typeface="Century Gothic"/>
              <a:cs typeface="Arial"/>
              <a:sym typeface="Arial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928945" y="2115148"/>
            <a:ext cx="5553540" cy="2480883"/>
            <a:chOff x="6869490" y="4876802"/>
            <a:chExt cx="11107079" cy="496176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9" t="43470" r="71355" b="40913"/>
            <a:stretch/>
          </p:blipFill>
          <p:spPr>
            <a:xfrm>
              <a:off x="6985912" y="4876802"/>
              <a:ext cx="2580365" cy="2141949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4" t="43105" r="9965" b="40502"/>
            <a:stretch/>
          </p:blipFill>
          <p:spPr>
            <a:xfrm>
              <a:off x="14945270" y="4963675"/>
              <a:ext cx="3031299" cy="2248421"/>
            </a:xfrm>
            <a:prstGeom prst="rect">
              <a:avLst/>
            </a:prstGeom>
          </p:spPr>
        </p:pic>
        <p:sp>
          <p:nvSpPr>
            <p:cNvPr id="36" name="CaixaDeTexto 35"/>
            <p:cNvSpPr txBox="1"/>
            <p:nvPr/>
          </p:nvSpPr>
          <p:spPr>
            <a:xfrm>
              <a:off x="6886498" y="7460526"/>
              <a:ext cx="40818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buClr>
                  <a:srgbClr val="000000"/>
                </a:buClr>
              </a:pPr>
              <a:r>
                <a:rPr lang="en-US" sz="1600" b="1" dirty="0" err="1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Educação</a:t>
              </a:r>
              <a:r>
                <a:rPr lang="en-US" sz="16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lang="en-US" sz="1600" b="1" dirty="0" err="1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Infantil</a:t>
              </a:r>
              <a:endParaRPr lang="pt-BR" sz="16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12781249" y="7491304"/>
              <a:ext cx="471214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buClr>
                  <a:srgbClr val="000000"/>
                </a:buClr>
              </a:pPr>
              <a:r>
                <a:rPr lang="en-US" sz="1600" b="1" dirty="0" err="1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Visitação</a:t>
              </a:r>
              <a:r>
                <a:rPr lang="en-US" sz="16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lang="en-US" sz="1600" b="1" dirty="0" err="1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domiciliar</a:t>
              </a:r>
              <a:endParaRPr lang="pt-BR" sz="16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6869490" y="8207832"/>
              <a:ext cx="3811110" cy="116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buClr>
                  <a:srgbClr val="000000"/>
                </a:buClr>
              </a:pPr>
              <a:r>
                <a:rPr lang="pt-BR" sz="1600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34% de cobertura total</a:t>
              </a:r>
              <a:endParaRPr lang="pt-BR" sz="16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12781251" y="8176574"/>
              <a:ext cx="4437302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buClr>
                  <a:srgbClr val="000000"/>
                </a:buClr>
              </a:pPr>
              <a:r>
                <a:rPr lang="pt-BR" sz="160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8</a:t>
              </a:r>
              <a:r>
                <a:rPr lang="pt-BR" sz="1600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% cobertura Programa Criança Feliz</a:t>
              </a:r>
              <a:endParaRPr lang="pt-BR" sz="160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57" name="CaixaDeTexto 56"/>
          <p:cNvSpPr txBox="1"/>
          <p:nvPr/>
        </p:nvSpPr>
        <p:spPr>
          <a:xfrm>
            <a:off x="5304275" y="4663286"/>
            <a:ext cx="660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900" dirty="0"/>
          </a:p>
        </p:txBody>
      </p:sp>
      <p:sp>
        <p:nvSpPr>
          <p:cNvPr id="58" name="Retângulo 57"/>
          <p:cNvSpPr/>
          <p:nvPr/>
        </p:nvSpPr>
        <p:spPr>
          <a:xfrm>
            <a:off x="5268933" y="4592373"/>
            <a:ext cx="462578" cy="125958"/>
          </a:xfrm>
          <a:prstGeom prst="rect">
            <a:avLst/>
          </a:prstGeom>
          <a:solidFill>
            <a:srgbClr val="90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  <p:sp>
        <p:nvSpPr>
          <p:cNvPr id="17" name="CaixaDeTexto 16"/>
          <p:cNvSpPr txBox="1"/>
          <p:nvPr/>
        </p:nvSpPr>
        <p:spPr>
          <a:xfrm>
            <a:off x="2937449" y="4411957"/>
            <a:ext cx="2794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>
              <a:buClr>
                <a:srgbClr val="000000"/>
              </a:buClr>
            </a:pP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26% de cobertura de crianças com famílias de baixa renda (25% mais pobres)</a:t>
            </a:r>
            <a:endParaRPr lang="pt-BR" sz="160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8270210" y="3419035"/>
            <a:ext cx="1523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>
              <a:buClr>
                <a:srgbClr val="000000"/>
              </a:buClr>
            </a:pPr>
            <a:r>
              <a:rPr lang="en-US" sz="16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SCFV</a:t>
            </a:r>
            <a:endParaRPr lang="pt-BR" sz="1600" b="1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247229" y="3745563"/>
            <a:ext cx="2218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>
              <a:buClr>
                <a:srgbClr val="000000"/>
              </a:buClr>
            </a:pP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lang="pt-BR" sz="160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% Serviço </a:t>
            </a: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de Convivência e Fortalecimento de Vínculo. </a:t>
            </a:r>
            <a:endParaRPr lang="pt-BR" sz="160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239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23794" y="-65299"/>
            <a:ext cx="11880394" cy="7149348"/>
            <a:chOff x="487417" y="88683"/>
            <a:chExt cx="11242623" cy="6858001"/>
          </a:xfrm>
        </p:grpSpPr>
        <p:grpSp>
          <p:nvGrpSpPr>
            <p:cNvPr id="5" name="Grupo 4"/>
            <p:cNvGrpSpPr/>
            <p:nvPr/>
          </p:nvGrpSpPr>
          <p:grpSpPr>
            <a:xfrm>
              <a:off x="487417" y="88683"/>
              <a:ext cx="11242623" cy="6858001"/>
              <a:chOff x="487417" y="88682"/>
              <a:chExt cx="11242623" cy="6858001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417" y="88682"/>
                <a:ext cx="11242623" cy="6858001"/>
              </a:xfrm>
              <a:prstGeom prst="rect">
                <a:avLst/>
              </a:prstGeom>
            </p:spPr>
          </p:pic>
          <p:sp>
            <p:nvSpPr>
              <p:cNvPr id="4" name="Retângulo 3"/>
              <p:cNvSpPr/>
              <p:nvPr/>
            </p:nvSpPr>
            <p:spPr>
              <a:xfrm>
                <a:off x="3068876" y="2054269"/>
                <a:ext cx="6325644" cy="2530259"/>
              </a:xfrm>
              <a:prstGeom prst="rect">
                <a:avLst/>
              </a:prstGeom>
              <a:solidFill>
                <a:srgbClr val="90BB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15">
                  <a:buClr>
                    <a:srgbClr val="000000"/>
                  </a:buClr>
                </a:pPr>
                <a:endParaRPr lang="pt-BR" sz="14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" name="Elipse 5"/>
            <p:cNvSpPr/>
            <p:nvPr/>
          </p:nvSpPr>
          <p:spPr>
            <a:xfrm>
              <a:off x="4196220" y="538619"/>
              <a:ext cx="3507288" cy="2066795"/>
            </a:xfrm>
            <a:prstGeom prst="ellipse">
              <a:avLst/>
            </a:prstGeom>
            <a:solidFill>
              <a:srgbClr val="90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buClr>
                  <a:srgbClr val="000000"/>
                </a:buClr>
              </a:pPr>
              <a:endParaRPr lang="pt-BR" sz="1400" kern="0">
                <a:solidFill>
                  <a:srgbClr val="FFFFFF"/>
                </a:solidFill>
                <a:sym typeface="Arial"/>
              </a:endParaRP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t="43653" r="75588" b="43021"/>
          <a:stretch/>
        </p:blipFill>
        <p:spPr>
          <a:xfrm>
            <a:off x="2171432" y="2824180"/>
            <a:ext cx="895611" cy="76876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5" t="45009" r="9761" b="43048"/>
          <a:stretch/>
        </p:blipFill>
        <p:spPr>
          <a:xfrm>
            <a:off x="8824894" y="2894068"/>
            <a:ext cx="1450587" cy="719647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2707561" y="1390055"/>
            <a:ext cx="2036743" cy="1550094"/>
            <a:chOff x="2919387" y="1456834"/>
            <a:chExt cx="2036743" cy="1550093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3" t="19283" r="61550" b="54597"/>
            <a:stretch/>
          </p:blipFill>
          <p:spPr>
            <a:xfrm>
              <a:off x="3048324" y="1456834"/>
              <a:ext cx="1907806" cy="1550093"/>
            </a:xfrm>
            <a:prstGeom prst="diagStripe">
              <a:avLst/>
            </a:prstGeom>
          </p:spPr>
        </p:pic>
        <p:sp>
          <p:nvSpPr>
            <p:cNvPr id="18" name="Elipse 17"/>
            <p:cNvSpPr/>
            <p:nvPr/>
          </p:nvSpPr>
          <p:spPr>
            <a:xfrm rot="19310736">
              <a:off x="2919387" y="1765467"/>
              <a:ext cx="1170909" cy="240956"/>
            </a:xfrm>
            <a:prstGeom prst="ellipse">
              <a:avLst/>
            </a:prstGeom>
            <a:solidFill>
              <a:srgbClr val="90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buClr>
                  <a:srgbClr val="000000"/>
                </a:buClr>
              </a:pPr>
              <a:endParaRPr lang="pt-BR" sz="1400" kern="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 flipH="1">
            <a:off x="7543598" y="1325519"/>
            <a:ext cx="1977403" cy="1379428"/>
            <a:chOff x="2919387" y="1456834"/>
            <a:chExt cx="2036743" cy="1550093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3" t="19283" r="61550" b="54597"/>
            <a:stretch/>
          </p:blipFill>
          <p:spPr>
            <a:xfrm>
              <a:off x="3048324" y="1456834"/>
              <a:ext cx="1907806" cy="1550093"/>
            </a:xfrm>
            <a:prstGeom prst="diagStripe">
              <a:avLst/>
            </a:prstGeom>
          </p:spPr>
        </p:pic>
        <p:sp>
          <p:nvSpPr>
            <p:cNvPr id="22" name="Elipse 21"/>
            <p:cNvSpPr/>
            <p:nvPr/>
          </p:nvSpPr>
          <p:spPr>
            <a:xfrm rot="19310736">
              <a:off x="2919387" y="1765467"/>
              <a:ext cx="1170909" cy="240956"/>
            </a:xfrm>
            <a:prstGeom prst="ellipse">
              <a:avLst/>
            </a:prstGeom>
            <a:solidFill>
              <a:srgbClr val="90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buClr>
                  <a:srgbClr val="000000"/>
                </a:buClr>
              </a:pPr>
              <a:endParaRPr lang="pt-BR" sz="1400" kern="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 rot="10800000" flipH="1">
            <a:off x="2518221" y="4010906"/>
            <a:ext cx="2617939" cy="1749148"/>
            <a:chOff x="2919387" y="1456834"/>
            <a:chExt cx="2036743" cy="1550093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3" t="19283" r="61550" b="54597"/>
            <a:stretch/>
          </p:blipFill>
          <p:spPr>
            <a:xfrm>
              <a:off x="3048324" y="1456834"/>
              <a:ext cx="1907806" cy="1550093"/>
            </a:xfrm>
            <a:prstGeom prst="diagStripe">
              <a:avLst/>
            </a:prstGeom>
          </p:spPr>
        </p:pic>
        <p:sp>
          <p:nvSpPr>
            <p:cNvPr id="25" name="Elipse 24"/>
            <p:cNvSpPr/>
            <p:nvPr/>
          </p:nvSpPr>
          <p:spPr>
            <a:xfrm rot="19310736">
              <a:off x="2919387" y="1765467"/>
              <a:ext cx="1170909" cy="240956"/>
            </a:xfrm>
            <a:prstGeom prst="ellipse">
              <a:avLst/>
            </a:prstGeom>
            <a:solidFill>
              <a:srgbClr val="90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buClr>
                  <a:srgbClr val="000000"/>
                </a:buClr>
              </a:pPr>
              <a:endParaRPr lang="pt-BR" sz="1400" kern="0">
                <a:solidFill>
                  <a:srgbClr val="FFFFFF"/>
                </a:solidFill>
                <a:sym typeface="Arial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 flipH="1" flipV="1">
            <a:off x="7285104" y="3895580"/>
            <a:ext cx="2478780" cy="1824456"/>
            <a:chOff x="2919387" y="1456834"/>
            <a:chExt cx="2036743" cy="1550093"/>
          </a:xfrm>
        </p:grpSpPr>
        <p:pic>
          <p:nvPicPr>
            <p:cNvPr id="27" name="Imagem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3" t="19283" r="61550" b="54597"/>
            <a:stretch/>
          </p:blipFill>
          <p:spPr>
            <a:xfrm>
              <a:off x="3048324" y="1456834"/>
              <a:ext cx="1907806" cy="1550093"/>
            </a:xfrm>
            <a:prstGeom prst="diagStripe">
              <a:avLst/>
            </a:prstGeom>
          </p:spPr>
        </p:pic>
        <p:sp>
          <p:nvSpPr>
            <p:cNvPr id="28" name="Elipse 27"/>
            <p:cNvSpPr/>
            <p:nvPr/>
          </p:nvSpPr>
          <p:spPr>
            <a:xfrm rot="19310736">
              <a:off x="2919387" y="1765467"/>
              <a:ext cx="1170909" cy="240956"/>
            </a:xfrm>
            <a:prstGeom prst="ellipse">
              <a:avLst/>
            </a:prstGeom>
            <a:solidFill>
              <a:srgbClr val="90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buClr>
                  <a:srgbClr val="000000"/>
                </a:buClr>
              </a:pPr>
              <a:endParaRPr lang="pt-BR" sz="1400" kern="0">
                <a:solidFill>
                  <a:srgbClr val="FFFFFF"/>
                </a:solidFill>
                <a:sym typeface="Arial"/>
              </a:endParaRPr>
            </a:p>
          </p:txBody>
        </p:sp>
      </p:grpSp>
      <p:sp>
        <p:nvSpPr>
          <p:cNvPr id="34" name="CaixaDeTexto 33"/>
          <p:cNvSpPr txBox="1"/>
          <p:nvPr/>
        </p:nvSpPr>
        <p:spPr>
          <a:xfrm>
            <a:off x="2146846" y="3553373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15">
              <a:buClr>
                <a:srgbClr val="000000"/>
              </a:buClr>
            </a:pPr>
            <a:r>
              <a:rPr lang="pt-BR" sz="12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MODELOS</a:t>
            </a:r>
            <a:endParaRPr lang="pt-BR" sz="1334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9136401" y="3679884"/>
            <a:ext cx="1247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215">
              <a:buClr>
                <a:srgbClr val="000000"/>
              </a:buClr>
            </a:pPr>
            <a:r>
              <a:rPr lang="pt-BR" sz="12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MOBILIZAÇÃO</a:t>
            </a:r>
            <a:endParaRPr lang="pt-BR" sz="1200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4735180" y="3119743"/>
            <a:ext cx="278783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215">
              <a:buClr>
                <a:srgbClr val="000000"/>
              </a:buClr>
            </a:pPr>
            <a:r>
              <a:rPr lang="pt-BR" b="1" kern="0" dirty="0">
                <a:solidFill>
                  <a:srgbClr val="2D2D50"/>
                </a:solidFill>
                <a:latin typeface="Century Gothic"/>
                <a:cs typeface="Arial"/>
                <a:sym typeface="Arial"/>
              </a:rPr>
              <a:t>7.5 milhões de crianças vulneráveis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363379" y="2552701"/>
            <a:ext cx="5688808" cy="2480883"/>
            <a:chOff x="6755332" y="4876802"/>
            <a:chExt cx="11377616" cy="496176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9" t="43470" r="71355" b="40913"/>
            <a:stretch/>
          </p:blipFill>
          <p:spPr>
            <a:xfrm>
              <a:off x="6985912" y="4876802"/>
              <a:ext cx="2580365" cy="2141949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4" t="43105" r="9965" b="40502"/>
            <a:stretch/>
          </p:blipFill>
          <p:spPr>
            <a:xfrm>
              <a:off x="14945270" y="4963675"/>
              <a:ext cx="3031299" cy="2248421"/>
            </a:xfrm>
            <a:prstGeom prst="rect">
              <a:avLst/>
            </a:prstGeom>
          </p:spPr>
        </p:pic>
        <p:sp>
          <p:nvSpPr>
            <p:cNvPr id="36" name="CaixaDeTexto 35"/>
            <p:cNvSpPr txBox="1"/>
            <p:nvPr/>
          </p:nvSpPr>
          <p:spPr>
            <a:xfrm>
              <a:off x="6792222" y="7181532"/>
              <a:ext cx="30466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15">
                <a:buClr>
                  <a:srgbClr val="000000"/>
                </a:buClr>
              </a:pPr>
              <a:r>
                <a:rPr lang="pt-BR" sz="1100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EDUCAÇÃO INFANTIL</a:t>
              </a: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14773466" y="7176220"/>
              <a:ext cx="3046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15">
                <a:buClr>
                  <a:srgbClr val="000000"/>
                </a:buClr>
              </a:pPr>
              <a:r>
                <a:rPr lang="pt-BR" sz="1100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PARENTALIDADE</a:t>
              </a: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6755332" y="8142740"/>
              <a:ext cx="3811110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15">
                <a:buClr>
                  <a:srgbClr val="000000"/>
                </a:buClr>
              </a:pPr>
              <a:r>
                <a:rPr lang="pt-BR" sz="12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30%  </a:t>
              </a:r>
              <a:r>
                <a:rPr lang="pt-BR" sz="1200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das crianças de 0-3 tem acesso a creches (</a:t>
              </a:r>
              <a:r>
                <a:rPr lang="pt-BR" sz="12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14% </a:t>
              </a:r>
              <a:r>
                <a:rPr lang="pt-BR" sz="1200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entre as mais pobres)</a:t>
              </a: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13695646" y="8176574"/>
              <a:ext cx="4437302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15">
                <a:buClr>
                  <a:srgbClr val="000000"/>
                </a:buClr>
              </a:pPr>
              <a:r>
                <a:rPr lang="pt-BR" sz="12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3% </a:t>
              </a:r>
              <a:r>
                <a:rPr lang="pt-BR" sz="1200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das crianças mais vulneráveis tem acesso ao programa nacional de visitação domiciliar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596099" y="658785"/>
            <a:ext cx="2931091" cy="1117568"/>
            <a:chOff x="8792148" y="1317569"/>
            <a:chExt cx="5862181" cy="2235136"/>
          </a:xfrm>
        </p:grpSpPr>
        <p:grpSp>
          <p:nvGrpSpPr>
            <p:cNvPr id="2" name="Grupo 1"/>
            <p:cNvGrpSpPr/>
            <p:nvPr/>
          </p:nvGrpSpPr>
          <p:grpSpPr>
            <a:xfrm>
              <a:off x="8792148" y="1317569"/>
              <a:ext cx="5862181" cy="2235136"/>
              <a:chOff x="9369467" y="1678491"/>
              <a:chExt cx="5862181" cy="2235136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67" t="12238" r="37262" b="74948"/>
              <a:stretch/>
            </p:blipFill>
            <p:spPr>
              <a:xfrm>
                <a:off x="9369467" y="1678491"/>
                <a:ext cx="5862181" cy="1757440"/>
              </a:xfrm>
              <a:prstGeom prst="rect">
                <a:avLst/>
              </a:prstGeom>
            </p:spPr>
          </p:pic>
          <p:sp>
            <p:nvSpPr>
              <p:cNvPr id="39" name="CaixaDeTexto 38"/>
              <p:cNvSpPr txBox="1"/>
              <p:nvPr/>
            </p:nvSpPr>
            <p:spPr>
              <a:xfrm>
                <a:off x="9618511" y="3398843"/>
                <a:ext cx="1616470" cy="513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15">
                  <a:buClr>
                    <a:srgbClr val="000000"/>
                  </a:buClr>
                </a:pPr>
                <a:r>
                  <a:rPr lang="pt-BR" sz="1067" kern="0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/>
                    <a:sym typeface="Arial"/>
                  </a:rPr>
                  <a:t>PÚBLICAS</a:t>
                </a:r>
              </a:p>
            </p:txBody>
          </p:sp>
          <p:sp>
            <p:nvSpPr>
              <p:cNvPr id="40" name="CaixaDeTexto 39"/>
              <p:cNvSpPr txBox="1"/>
              <p:nvPr/>
            </p:nvSpPr>
            <p:spPr>
              <a:xfrm>
                <a:off x="11305011" y="3400537"/>
                <a:ext cx="1699826" cy="513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15">
                  <a:buClr>
                    <a:srgbClr val="000000"/>
                  </a:buClr>
                </a:pPr>
                <a:r>
                  <a:rPr lang="pt-BR" sz="1067" kern="0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/>
                    <a:sym typeface="Arial"/>
                  </a:rPr>
                  <a:t>PRIVADAS</a:t>
                </a:r>
              </a:p>
            </p:txBody>
          </p:sp>
          <p:sp>
            <p:nvSpPr>
              <p:cNvPr id="41" name="CaixaDeTexto 40"/>
              <p:cNvSpPr txBox="1"/>
              <p:nvPr/>
            </p:nvSpPr>
            <p:spPr>
              <a:xfrm>
                <a:off x="13612252" y="3398843"/>
                <a:ext cx="1427314" cy="513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15">
                  <a:buClr>
                    <a:srgbClr val="000000"/>
                  </a:buClr>
                </a:pPr>
                <a:r>
                  <a:rPr lang="pt-BR" sz="1067" kern="0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/>
                    <a:sym typeface="Arial"/>
                  </a:rPr>
                  <a:t>SOCIAIS</a:t>
                </a:r>
              </a:p>
            </p:txBody>
          </p:sp>
        </p:grp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74882" r="45283" b="14074"/>
            <a:stretch/>
          </p:blipFill>
          <p:spPr>
            <a:xfrm>
              <a:off x="12427182" y="1512086"/>
              <a:ext cx="2154477" cy="1514763"/>
            </a:xfrm>
            <a:prstGeom prst="rect">
              <a:avLst/>
            </a:prstGeom>
          </p:spPr>
        </p:pic>
      </p:grpSp>
      <p:grpSp>
        <p:nvGrpSpPr>
          <p:cNvPr id="52" name="Grupo 51"/>
          <p:cNvGrpSpPr/>
          <p:nvPr/>
        </p:nvGrpSpPr>
        <p:grpSpPr>
          <a:xfrm>
            <a:off x="4984366" y="2042160"/>
            <a:ext cx="2358338" cy="4323182"/>
            <a:chOff x="9883808" y="3993785"/>
            <a:chExt cx="4716676" cy="8646363"/>
          </a:xfrm>
        </p:grpSpPr>
        <p:sp>
          <p:nvSpPr>
            <p:cNvPr id="43" name="CaixaDeTexto 42"/>
            <p:cNvSpPr txBox="1"/>
            <p:nvPr/>
          </p:nvSpPr>
          <p:spPr>
            <a:xfrm>
              <a:off x="10730840" y="9490378"/>
              <a:ext cx="267765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215">
                <a:buClr>
                  <a:srgbClr val="000000"/>
                </a:buClr>
              </a:pPr>
              <a:r>
                <a:rPr lang="pt-BR" sz="1600" b="1" kern="0" dirty="0">
                  <a:solidFill>
                    <a:srgbClr val="D4666B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SOCIEDADE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10752068" y="11798636"/>
              <a:ext cx="3046624" cy="84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15">
                <a:buClr>
                  <a:srgbClr val="000000"/>
                </a:buClr>
              </a:pPr>
              <a:r>
                <a:rPr lang="pt-BR" sz="1067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FAMÍLIAS</a:t>
              </a:r>
              <a:r>
                <a:rPr lang="pt-BR" sz="934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lang="pt-BR" sz="1067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E</a:t>
              </a:r>
              <a:r>
                <a:rPr lang="pt-BR" sz="934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lang="pt-BR" sz="1067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CRIANÇAS</a:t>
              </a: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9883808" y="3993785"/>
              <a:ext cx="47166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215">
                <a:buClr>
                  <a:srgbClr val="000000"/>
                </a:buClr>
              </a:pPr>
              <a:r>
                <a:rPr lang="pt-BR" sz="1600" b="1" kern="0" dirty="0">
                  <a:solidFill>
                    <a:srgbClr val="D4666B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POLÍTICAS E PRÁTICAS</a:t>
              </a:r>
            </a:p>
          </p:txBody>
        </p:sp>
        <p:pic>
          <p:nvPicPr>
            <p:cNvPr id="51" name="Imagem 5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6" t="12589" r="37383" b="74597"/>
            <a:stretch/>
          </p:blipFill>
          <p:spPr>
            <a:xfrm>
              <a:off x="11210742" y="10041197"/>
              <a:ext cx="1925052" cy="1757440"/>
            </a:xfrm>
            <a:prstGeom prst="rect">
              <a:avLst/>
            </a:prstGeom>
          </p:spPr>
        </p:pic>
        <p:grpSp>
          <p:nvGrpSpPr>
            <p:cNvPr id="33" name="Grupo 32"/>
            <p:cNvGrpSpPr/>
            <p:nvPr/>
          </p:nvGrpSpPr>
          <p:grpSpPr>
            <a:xfrm>
              <a:off x="11066298" y="4782742"/>
              <a:ext cx="2133600" cy="895350"/>
              <a:chOff x="11066298" y="4782742"/>
              <a:chExt cx="2133600" cy="895350"/>
            </a:xfrm>
          </p:grpSpPr>
          <p:pic>
            <p:nvPicPr>
              <p:cNvPr id="32" name="Imagem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66298" y="4782742"/>
                <a:ext cx="2133600" cy="895350"/>
              </a:xfrm>
              <a:prstGeom prst="rect">
                <a:avLst/>
              </a:prstGeom>
            </p:spPr>
          </p:pic>
          <p:sp>
            <p:nvSpPr>
              <p:cNvPr id="48" name="CaixaDeTexto 47"/>
              <p:cNvSpPr txBox="1"/>
              <p:nvPr/>
            </p:nvSpPr>
            <p:spPr>
              <a:xfrm>
                <a:off x="11603260" y="4957868"/>
                <a:ext cx="1225336" cy="472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215">
                  <a:buClr>
                    <a:srgbClr val="000000"/>
                  </a:buClr>
                </a:pPr>
                <a:r>
                  <a:rPr lang="pt-BR" sz="934" b="1" kern="0" dirty="0">
                    <a:solidFill>
                      <a:srgbClr val="FFFFFF"/>
                    </a:solidFill>
                    <a:latin typeface="Century Gothic" panose="020B0502020202020204" pitchFamily="34" charset="0"/>
                    <a:cs typeface="Arial"/>
                    <a:sym typeface="Arial"/>
                  </a:rPr>
                  <a:t>OFERTA</a:t>
                </a:r>
              </a:p>
            </p:txBody>
          </p:sp>
        </p:grpSp>
      </p:grpSp>
      <p:pic>
        <p:nvPicPr>
          <p:cNvPr id="55" name="Imagem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550527" y="4160351"/>
            <a:ext cx="1066800" cy="447675"/>
          </a:xfrm>
          <a:prstGeom prst="rect">
            <a:avLst/>
          </a:prstGeom>
        </p:spPr>
      </p:pic>
      <p:sp>
        <p:nvSpPr>
          <p:cNvPr id="56" name="CaixaDeTexto 55"/>
          <p:cNvSpPr txBox="1"/>
          <p:nvPr/>
        </p:nvSpPr>
        <p:spPr>
          <a:xfrm>
            <a:off x="5739141" y="4323592"/>
            <a:ext cx="707379" cy="37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>
              <a:buClr>
                <a:srgbClr val="000000"/>
              </a:buClr>
            </a:pPr>
            <a:r>
              <a:rPr lang="pt-BR" sz="934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DEMANDA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304275" y="4663286"/>
            <a:ext cx="66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65" hangingPunct="0"/>
            <a:endParaRPr lang="pt-BR" sz="2000" kern="0" dirty="0">
              <a:solidFill>
                <a:srgbClr val="2B4F54"/>
              </a:solidFill>
              <a:sym typeface="Helvetica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5268933" y="4592373"/>
            <a:ext cx="462578" cy="125958"/>
          </a:xfrm>
          <a:prstGeom prst="rect">
            <a:avLst/>
          </a:prstGeom>
          <a:solidFill>
            <a:srgbClr val="90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65" hangingPunct="0"/>
            <a:endParaRPr lang="pt-BR" sz="2000" kern="0">
              <a:solidFill>
                <a:srgbClr val="FFFFFF"/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120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/>
          <p:cNvSpPr/>
          <p:nvPr/>
        </p:nvSpPr>
        <p:spPr>
          <a:xfrm>
            <a:off x="0" y="14288"/>
            <a:ext cx="12185904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val 8">
            <a:extLst/>
          </p:cNvPr>
          <p:cNvSpPr/>
          <p:nvPr/>
        </p:nvSpPr>
        <p:spPr>
          <a:xfrm>
            <a:off x="366898" y="-1321392"/>
            <a:ext cx="320227" cy="447670"/>
          </a:xfrm>
          <a:prstGeom prst="ellipse">
            <a:avLst/>
          </a:prstGeom>
          <a:solidFill>
            <a:srgbClr val="1E1D3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" name="Oval 9">
            <a:extLst/>
          </p:cNvPr>
          <p:cNvSpPr/>
          <p:nvPr/>
        </p:nvSpPr>
        <p:spPr>
          <a:xfrm>
            <a:off x="902570" y="-1338896"/>
            <a:ext cx="320227" cy="447670"/>
          </a:xfrm>
          <a:prstGeom prst="ellipse">
            <a:avLst/>
          </a:prstGeom>
          <a:solidFill>
            <a:srgbClr val="D06A6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" name="Oval 10">
            <a:extLst/>
          </p:cNvPr>
          <p:cNvSpPr/>
          <p:nvPr/>
        </p:nvSpPr>
        <p:spPr>
          <a:xfrm>
            <a:off x="1438242" y="-1338896"/>
            <a:ext cx="320227" cy="447670"/>
          </a:xfrm>
          <a:prstGeom prst="ellipse">
            <a:avLst/>
          </a:prstGeom>
          <a:solidFill>
            <a:srgbClr val="70A7A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" name="Oval 11">
            <a:extLst/>
          </p:cNvPr>
          <p:cNvSpPr/>
          <p:nvPr/>
        </p:nvSpPr>
        <p:spPr>
          <a:xfrm>
            <a:off x="1973914" y="-1357521"/>
            <a:ext cx="320227" cy="447670"/>
          </a:xfrm>
          <a:prstGeom prst="ellipse">
            <a:avLst/>
          </a:prstGeom>
          <a:solidFill>
            <a:srgbClr val="FDD1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" name="Oval 12">
            <a:extLst/>
          </p:cNvPr>
          <p:cNvSpPr/>
          <p:nvPr/>
        </p:nvSpPr>
        <p:spPr>
          <a:xfrm>
            <a:off x="366898" y="-1791493"/>
            <a:ext cx="320227" cy="447670"/>
          </a:xfrm>
          <a:prstGeom prst="ellipse">
            <a:avLst/>
          </a:prstGeom>
          <a:solidFill>
            <a:srgbClr val="4F433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4" name="Oval 13">
            <a:extLst/>
          </p:cNvPr>
          <p:cNvSpPr/>
          <p:nvPr/>
        </p:nvSpPr>
        <p:spPr>
          <a:xfrm>
            <a:off x="902570" y="-1783321"/>
            <a:ext cx="320227" cy="447670"/>
          </a:xfrm>
          <a:prstGeom prst="ellipse">
            <a:avLst/>
          </a:prstGeom>
          <a:solidFill>
            <a:srgbClr val="D3D0C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5" name="Oval 14">
            <a:extLst/>
          </p:cNvPr>
          <p:cNvSpPr/>
          <p:nvPr/>
        </p:nvSpPr>
        <p:spPr>
          <a:xfrm>
            <a:off x="1438242" y="-1783321"/>
            <a:ext cx="320227" cy="447670"/>
          </a:xfrm>
          <a:prstGeom prst="ellipse">
            <a:avLst/>
          </a:prstGeom>
          <a:solidFill>
            <a:srgbClr val="C2BD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6" name="Oval 15">
            <a:extLst/>
          </p:cNvPr>
          <p:cNvSpPr/>
          <p:nvPr/>
        </p:nvSpPr>
        <p:spPr>
          <a:xfrm>
            <a:off x="1973914" y="-1783321"/>
            <a:ext cx="320227" cy="447670"/>
          </a:xfrm>
          <a:prstGeom prst="ellipse">
            <a:avLst/>
          </a:prstGeom>
          <a:solidFill>
            <a:srgbClr val="E6E4E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" name="Oval 16">
            <a:extLst/>
          </p:cNvPr>
          <p:cNvSpPr/>
          <p:nvPr/>
        </p:nvSpPr>
        <p:spPr>
          <a:xfrm>
            <a:off x="902570" y="-894470"/>
            <a:ext cx="320227" cy="447670"/>
          </a:xfrm>
          <a:prstGeom prst="ellipse">
            <a:avLst/>
          </a:prstGeom>
          <a:solidFill>
            <a:srgbClr val="E1A49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8" name="Oval 17">
            <a:extLst/>
          </p:cNvPr>
          <p:cNvSpPr/>
          <p:nvPr/>
        </p:nvSpPr>
        <p:spPr>
          <a:xfrm>
            <a:off x="1438242" y="-894470"/>
            <a:ext cx="320227" cy="447670"/>
          </a:xfrm>
          <a:prstGeom prst="ellipse">
            <a:avLst/>
          </a:prstGeom>
          <a:solidFill>
            <a:srgbClr val="A7D1D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9" name="Oval 18">
            <a:extLst/>
          </p:cNvPr>
          <p:cNvSpPr/>
          <p:nvPr/>
        </p:nvSpPr>
        <p:spPr>
          <a:xfrm>
            <a:off x="1973914" y="-886298"/>
            <a:ext cx="320227" cy="447670"/>
          </a:xfrm>
          <a:prstGeom prst="ellipse">
            <a:avLst/>
          </a:prstGeom>
          <a:solidFill>
            <a:srgbClr val="FFE4B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0" name="Oval 19">
            <a:extLst/>
          </p:cNvPr>
          <p:cNvSpPr/>
          <p:nvPr/>
        </p:nvSpPr>
        <p:spPr>
          <a:xfrm>
            <a:off x="902569" y="-450045"/>
            <a:ext cx="320227" cy="447670"/>
          </a:xfrm>
          <a:prstGeom prst="ellipse">
            <a:avLst/>
          </a:prstGeom>
          <a:solidFill>
            <a:srgbClr val="EECEC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1" name="Oval 20">
            <a:extLst/>
          </p:cNvPr>
          <p:cNvSpPr/>
          <p:nvPr/>
        </p:nvSpPr>
        <p:spPr>
          <a:xfrm>
            <a:off x="1438242" y="-465035"/>
            <a:ext cx="320227" cy="447670"/>
          </a:xfrm>
          <a:prstGeom prst="ellipse">
            <a:avLst/>
          </a:prstGeom>
          <a:solidFill>
            <a:srgbClr val="D6E2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2" name="Oval 21">
            <a:extLst/>
          </p:cNvPr>
          <p:cNvSpPr/>
          <p:nvPr/>
        </p:nvSpPr>
        <p:spPr>
          <a:xfrm>
            <a:off x="1973914" y="-442975"/>
            <a:ext cx="320227" cy="447670"/>
          </a:xfrm>
          <a:prstGeom prst="ellipse">
            <a:avLst/>
          </a:prstGeom>
          <a:solidFill>
            <a:srgbClr val="FED88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defTabSz="410766">
              <a:defRPr/>
            </a:pPr>
            <a:endParaRPr lang="pt-BR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3" name="movimento"/>
          <p:cNvSpPr txBox="1"/>
          <p:nvPr/>
        </p:nvSpPr>
        <p:spPr>
          <a:xfrm>
            <a:off x="547932" y="2838456"/>
            <a:ext cx="72200" cy="1141659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35719" tIns="35719" rIns="35719" bIns="35719" anchor="ctr">
            <a:spAutoFit/>
          </a:bodyPr>
          <a:lstStyle>
            <a:lvl1pPr algn="l" defTabSz="821529">
              <a:defRPr sz="28800" b="1" i="1" spc="288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>
              <a:defRPr/>
            </a:pPr>
            <a:endParaRPr sz="6950" i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6654" y="725377"/>
            <a:ext cx="5234021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pt-BR" sz="6950" b="1" spc="144" dirty="0">
                <a:solidFill>
                  <a:prstClr val="white"/>
                </a:solidFill>
                <a:latin typeface="Century Gothic"/>
                <a:ea typeface="Corbel"/>
                <a:cs typeface="Century Gothic"/>
                <a:sym typeface="Corbel"/>
              </a:rPr>
              <a:t>Modelos – Políticas e Práticas</a:t>
            </a:r>
          </a:p>
        </p:txBody>
      </p:sp>
    </p:spTree>
    <p:extLst>
      <p:ext uri="{BB962C8B-B14F-4D97-AF65-F5344CB8AC3E}">
        <p14:creationId xmlns:p14="http://schemas.microsoft.com/office/powerpoint/2010/main" val="27843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811" y="1606077"/>
            <a:ext cx="3743502" cy="254846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r="76029" b="46329"/>
          <a:stretch/>
        </p:blipFill>
        <p:spPr>
          <a:xfrm>
            <a:off x="4694736" y="2787217"/>
            <a:ext cx="2051440" cy="1297097"/>
          </a:xfrm>
          <a:prstGeom prst="rect">
            <a:avLst/>
          </a:prstGeom>
        </p:spPr>
      </p:pic>
      <p:grpSp>
        <p:nvGrpSpPr>
          <p:cNvPr id="16" name="ROCK"/>
          <p:cNvGrpSpPr/>
          <p:nvPr/>
        </p:nvGrpSpPr>
        <p:grpSpPr>
          <a:xfrm>
            <a:off x="5424883" y="2996812"/>
            <a:ext cx="2458800" cy="1080182"/>
            <a:chOff x="-647392" y="2466473"/>
            <a:chExt cx="4628442" cy="2033337"/>
          </a:xfrm>
        </p:grpSpPr>
        <p:sp>
          <p:nvSpPr>
            <p:cNvPr id="18" name="Elipse 17"/>
            <p:cNvSpPr/>
            <p:nvPr/>
          </p:nvSpPr>
          <p:spPr>
            <a:xfrm>
              <a:off x="830179" y="2466473"/>
              <a:ext cx="2033337" cy="2033337"/>
            </a:xfrm>
            <a:prstGeom prst="ellipse">
              <a:avLst/>
            </a:prstGeom>
            <a:solidFill>
              <a:srgbClr val="3B3838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7392" y="2824711"/>
              <a:ext cx="4628442" cy="1221820"/>
            </a:xfrm>
            <a:prstGeom prst="rect">
              <a:avLst/>
            </a:prstGeom>
          </p:spPr>
        </p:pic>
      </p:grpSp>
      <p:grpSp>
        <p:nvGrpSpPr>
          <p:cNvPr id="20" name="MEDICINA"/>
          <p:cNvGrpSpPr/>
          <p:nvPr/>
        </p:nvGrpSpPr>
        <p:grpSpPr>
          <a:xfrm>
            <a:off x="4872381" y="2444690"/>
            <a:ext cx="1539070" cy="1080182"/>
            <a:chOff x="830179" y="2466473"/>
            <a:chExt cx="2897143" cy="2033337"/>
          </a:xfrm>
        </p:grpSpPr>
        <p:sp>
          <p:nvSpPr>
            <p:cNvPr id="21" name="Elipse 20"/>
            <p:cNvSpPr/>
            <p:nvPr/>
          </p:nvSpPr>
          <p:spPr>
            <a:xfrm>
              <a:off x="830179" y="2466473"/>
              <a:ext cx="2033337" cy="2033337"/>
            </a:xfrm>
            <a:prstGeom prst="ellipse">
              <a:avLst/>
            </a:prstGeom>
            <a:solidFill>
              <a:srgbClr val="3B3838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25" y="3030781"/>
              <a:ext cx="2785197" cy="1392596"/>
            </a:xfrm>
            <a:prstGeom prst="rect">
              <a:avLst/>
            </a:prstGeom>
          </p:spPr>
        </p:pic>
      </p:grpSp>
      <p:grpSp>
        <p:nvGrpSpPr>
          <p:cNvPr id="23" name="INSOER"/>
          <p:cNvGrpSpPr/>
          <p:nvPr/>
        </p:nvGrpSpPr>
        <p:grpSpPr>
          <a:xfrm>
            <a:off x="5194963" y="2769542"/>
            <a:ext cx="1539070" cy="1080182"/>
            <a:chOff x="830179" y="2466473"/>
            <a:chExt cx="2897143" cy="2033337"/>
          </a:xfrm>
        </p:grpSpPr>
        <p:sp>
          <p:nvSpPr>
            <p:cNvPr id="24" name="Elipse 23"/>
            <p:cNvSpPr/>
            <p:nvPr/>
          </p:nvSpPr>
          <p:spPr>
            <a:xfrm>
              <a:off x="830179" y="2466473"/>
              <a:ext cx="2033337" cy="2033337"/>
            </a:xfrm>
            <a:prstGeom prst="ellipse">
              <a:avLst/>
            </a:prstGeom>
            <a:solidFill>
              <a:srgbClr val="3B3838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25" y="3156949"/>
              <a:ext cx="2785197" cy="1004186"/>
            </a:xfrm>
            <a:prstGeom prst="rect">
              <a:avLst/>
            </a:prstGeom>
          </p:spPr>
        </p:pic>
      </p:grpSp>
      <p:grpSp>
        <p:nvGrpSpPr>
          <p:cNvPr id="29" name="HARVARD"/>
          <p:cNvGrpSpPr/>
          <p:nvPr/>
        </p:nvGrpSpPr>
        <p:grpSpPr>
          <a:xfrm>
            <a:off x="5184887" y="2937028"/>
            <a:ext cx="2790000" cy="1080200"/>
            <a:chOff x="8370408" y="2466473"/>
            <a:chExt cx="5251805" cy="2033337"/>
          </a:xfrm>
        </p:grpSpPr>
        <p:sp>
          <p:nvSpPr>
            <p:cNvPr id="30" name="Elipse 29"/>
            <p:cNvSpPr/>
            <p:nvPr/>
          </p:nvSpPr>
          <p:spPr>
            <a:xfrm>
              <a:off x="9565105" y="2466473"/>
              <a:ext cx="2033337" cy="2033337"/>
            </a:xfrm>
            <a:prstGeom prst="ellipse">
              <a:avLst/>
            </a:prstGeom>
            <a:solidFill>
              <a:schemeClr val="bg2">
                <a:lumMod val="2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408" y="3179805"/>
              <a:ext cx="5251805" cy="586366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11" y="2708947"/>
            <a:ext cx="2393471" cy="14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88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8255 -0.3182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159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31341 -0.0194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-9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7 0.05486 L -0.16992 0.37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1599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1181 L 0.17136 0.3708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179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33399 -0.0016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24896 -0.3423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3705225" y="2261045"/>
            <a:ext cx="4781550" cy="1816100"/>
            <a:chOff x="1205" y="1175"/>
            <a:chExt cx="3012" cy="1144"/>
          </a:xfrm>
          <a:solidFill>
            <a:srgbClr val="A6CE39"/>
          </a:solidFill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1205" y="1175"/>
              <a:ext cx="348" cy="413"/>
            </a:xfrm>
            <a:custGeom>
              <a:avLst/>
              <a:gdLst>
                <a:gd name="T0" fmla="*/ 122 w 254"/>
                <a:gd name="T1" fmla="*/ 5 h 300"/>
                <a:gd name="T2" fmla="*/ 125 w 254"/>
                <a:gd name="T3" fmla="*/ 1 h 300"/>
                <a:gd name="T4" fmla="*/ 127 w 254"/>
                <a:gd name="T5" fmla="*/ 0 h 300"/>
                <a:gd name="T6" fmla="*/ 130 w 254"/>
                <a:gd name="T7" fmla="*/ 1 h 300"/>
                <a:gd name="T8" fmla="*/ 133 w 254"/>
                <a:gd name="T9" fmla="*/ 4 h 300"/>
                <a:gd name="T10" fmla="*/ 253 w 254"/>
                <a:gd name="T11" fmla="*/ 292 h 300"/>
                <a:gd name="T12" fmla="*/ 254 w 254"/>
                <a:gd name="T13" fmla="*/ 296 h 300"/>
                <a:gd name="T14" fmla="*/ 250 w 254"/>
                <a:gd name="T15" fmla="*/ 299 h 300"/>
                <a:gd name="T16" fmla="*/ 243 w 254"/>
                <a:gd name="T17" fmla="*/ 295 h 300"/>
                <a:gd name="T18" fmla="*/ 209 w 254"/>
                <a:gd name="T19" fmla="*/ 215 h 300"/>
                <a:gd name="T20" fmla="*/ 46 w 254"/>
                <a:gd name="T21" fmla="*/ 215 h 300"/>
                <a:gd name="T22" fmla="*/ 12 w 254"/>
                <a:gd name="T23" fmla="*/ 296 h 300"/>
                <a:gd name="T24" fmla="*/ 5 w 254"/>
                <a:gd name="T25" fmla="*/ 299 h 300"/>
                <a:gd name="T26" fmla="*/ 2 w 254"/>
                <a:gd name="T27" fmla="*/ 292 h 300"/>
                <a:gd name="T28" fmla="*/ 122 w 254"/>
                <a:gd name="T29" fmla="*/ 5 h 300"/>
                <a:gd name="T30" fmla="*/ 51 w 254"/>
                <a:gd name="T31" fmla="*/ 203 h 300"/>
                <a:gd name="T32" fmla="*/ 204 w 254"/>
                <a:gd name="T33" fmla="*/ 203 h 300"/>
                <a:gd name="T34" fmla="*/ 127 w 254"/>
                <a:gd name="T35" fmla="*/ 20 h 300"/>
                <a:gd name="T36" fmla="*/ 51 w 254"/>
                <a:gd name="T37" fmla="*/ 203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4" h="300">
                  <a:moveTo>
                    <a:pt x="122" y="5"/>
                  </a:moveTo>
                  <a:cubicBezTo>
                    <a:pt x="123" y="3"/>
                    <a:pt x="124" y="2"/>
                    <a:pt x="125" y="1"/>
                  </a:cubicBezTo>
                  <a:cubicBezTo>
                    <a:pt x="126" y="0"/>
                    <a:pt x="126" y="0"/>
                    <a:pt x="127" y="0"/>
                  </a:cubicBezTo>
                  <a:cubicBezTo>
                    <a:pt x="128" y="0"/>
                    <a:pt x="129" y="0"/>
                    <a:pt x="130" y="1"/>
                  </a:cubicBezTo>
                  <a:cubicBezTo>
                    <a:pt x="131" y="1"/>
                    <a:pt x="132" y="2"/>
                    <a:pt x="133" y="4"/>
                  </a:cubicBezTo>
                  <a:cubicBezTo>
                    <a:pt x="253" y="292"/>
                    <a:pt x="253" y="292"/>
                    <a:pt x="253" y="292"/>
                  </a:cubicBezTo>
                  <a:cubicBezTo>
                    <a:pt x="254" y="294"/>
                    <a:pt x="254" y="295"/>
                    <a:pt x="254" y="296"/>
                  </a:cubicBezTo>
                  <a:cubicBezTo>
                    <a:pt x="253" y="297"/>
                    <a:pt x="252" y="298"/>
                    <a:pt x="250" y="299"/>
                  </a:cubicBezTo>
                  <a:cubicBezTo>
                    <a:pt x="246" y="300"/>
                    <a:pt x="244" y="299"/>
                    <a:pt x="243" y="295"/>
                  </a:cubicBezTo>
                  <a:cubicBezTo>
                    <a:pt x="209" y="215"/>
                    <a:pt x="209" y="215"/>
                    <a:pt x="209" y="215"/>
                  </a:cubicBezTo>
                  <a:cubicBezTo>
                    <a:pt x="46" y="215"/>
                    <a:pt x="46" y="215"/>
                    <a:pt x="46" y="215"/>
                  </a:cubicBezTo>
                  <a:cubicBezTo>
                    <a:pt x="12" y="296"/>
                    <a:pt x="12" y="296"/>
                    <a:pt x="12" y="296"/>
                  </a:cubicBezTo>
                  <a:cubicBezTo>
                    <a:pt x="10" y="300"/>
                    <a:pt x="8" y="300"/>
                    <a:pt x="5" y="299"/>
                  </a:cubicBezTo>
                  <a:cubicBezTo>
                    <a:pt x="1" y="297"/>
                    <a:pt x="0" y="295"/>
                    <a:pt x="2" y="292"/>
                  </a:cubicBezTo>
                  <a:lnTo>
                    <a:pt x="122" y="5"/>
                  </a:lnTo>
                  <a:close/>
                  <a:moveTo>
                    <a:pt x="51" y="203"/>
                  </a:moveTo>
                  <a:cubicBezTo>
                    <a:pt x="204" y="203"/>
                    <a:pt x="204" y="203"/>
                    <a:pt x="204" y="203"/>
                  </a:cubicBezTo>
                  <a:cubicBezTo>
                    <a:pt x="127" y="20"/>
                    <a:pt x="127" y="20"/>
                    <a:pt x="127" y="20"/>
                  </a:cubicBezTo>
                  <a:lnTo>
                    <a:pt x="51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788" y="1178"/>
              <a:ext cx="261" cy="409"/>
            </a:xfrm>
            <a:custGeom>
              <a:avLst/>
              <a:gdLst>
                <a:gd name="T0" fmla="*/ 190 w 190"/>
                <a:gd name="T1" fmla="*/ 92 h 297"/>
                <a:gd name="T2" fmla="*/ 183 w 190"/>
                <a:gd name="T3" fmla="*/ 128 h 297"/>
                <a:gd name="T4" fmla="*/ 163 w 190"/>
                <a:gd name="T5" fmla="*/ 157 h 297"/>
                <a:gd name="T6" fmla="*/ 134 w 190"/>
                <a:gd name="T7" fmla="*/ 177 h 297"/>
                <a:gd name="T8" fmla="*/ 98 w 190"/>
                <a:gd name="T9" fmla="*/ 184 h 297"/>
                <a:gd name="T10" fmla="*/ 11 w 190"/>
                <a:gd name="T11" fmla="*/ 184 h 297"/>
                <a:gd name="T12" fmla="*/ 11 w 190"/>
                <a:gd name="T13" fmla="*/ 291 h 297"/>
                <a:gd name="T14" fmla="*/ 5 w 190"/>
                <a:gd name="T15" fmla="*/ 297 h 297"/>
                <a:gd name="T16" fmla="*/ 0 w 190"/>
                <a:gd name="T17" fmla="*/ 291 h 297"/>
                <a:gd name="T18" fmla="*/ 0 w 190"/>
                <a:gd name="T19" fmla="*/ 5 h 297"/>
                <a:gd name="T20" fmla="*/ 1 w 190"/>
                <a:gd name="T21" fmla="*/ 1 h 297"/>
                <a:gd name="T22" fmla="*/ 4 w 190"/>
                <a:gd name="T23" fmla="*/ 0 h 297"/>
                <a:gd name="T24" fmla="*/ 98 w 190"/>
                <a:gd name="T25" fmla="*/ 0 h 297"/>
                <a:gd name="T26" fmla="*/ 134 w 190"/>
                <a:gd name="T27" fmla="*/ 7 h 297"/>
                <a:gd name="T28" fmla="*/ 163 w 190"/>
                <a:gd name="T29" fmla="*/ 27 h 297"/>
                <a:gd name="T30" fmla="*/ 183 w 190"/>
                <a:gd name="T31" fmla="*/ 56 h 297"/>
                <a:gd name="T32" fmla="*/ 190 w 190"/>
                <a:gd name="T33" fmla="*/ 92 h 297"/>
                <a:gd name="T34" fmla="*/ 98 w 190"/>
                <a:gd name="T35" fmla="*/ 173 h 297"/>
                <a:gd name="T36" fmla="*/ 130 w 190"/>
                <a:gd name="T37" fmla="*/ 166 h 297"/>
                <a:gd name="T38" fmla="*/ 155 w 190"/>
                <a:gd name="T39" fmla="*/ 149 h 297"/>
                <a:gd name="T40" fmla="*/ 172 w 190"/>
                <a:gd name="T41" fmla="*/ 124 h 297"/>
                <a:gd name="T42" fmla="*/ 179 w 190"/>
                <a:gd name="T43" fmla="*/ 92 h 297"/>
                <a:gd name="T44" fmla="*/ 172 w 190"/>
                <a:gd name="T45" fmla="*/ 60 h 297"/>
                <a:gd name="T46" fmla="*/ 155 w 190"/>
                <a:gd name="T47" fmla="*/ 35 h 297"/>
                <a:gd name="T48" fmla="*/ 130 w 190"/>
                <a:gd name="T49" fmla="*/ 17 h 297"/>
                <a:gd name="T50" fmla="*/ 98 w 190"/>
                <a:gd name="T51" fmla="*/ 11 h 297"/>
                <a:gd name="T52" fmla="*/ 11 w 190"/>
                <a:gd name="T53" fmla="*/ 11 h 297"/>
                <a:gd name="T54" fmla="*/ 11 w 190"/>
                <a:gd name="T55" fmla="*/ 173 h 297"/>
                <a:gd name="T56" fmla="*/ 98 w 190"/>
                <a:gd name="T57" fmla="*/ 17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" h="297">
                  <a:moveTo>
                    <a:pt x="190" y="92"/>
                  </a:moveTo>
                  <a:cubicBezTo>
                    <a:pt x="190" y="105"/>
                    <a:pt x="188" y="117"/>
                    <a:pt x="183" y="128"/>
                  </a:cubicBezTo>
                  <a:cubicBezTo>
                    <a:pt x="178" y="139"/>
                    <a:pt x="172" y="149"/>
                    <a:pt x="163" y="157"/>
                  </a:cubicBezTo>
                  <a:cubicBezTo>
                    <a:pt x="155" y="165"/>
                    <a:pt x="145" y="172"/>
                    <a:pt x="134" y="177"/>
                  </a:cubicBezTo>
                  <a:cubicBezTo>
                    <a:pt x="123" y="182"/>
                    <a:pt x="111" y="184"/>
                    <a:pt x="98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9" y="297"/>
                    <a:pt x="5" y="297"/>
                  </a:cubicBezTo>
                  <a:cubicBezTo>
                    <a:pt x="2" y="297"/>
                    <a:pt x="0" y="295"/>
                    <a:pt x="0" y="29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11" y="0"/>
                    <a:pt x="123" y="2"/>
                    <a:pt x="134" y="7"/>
                  </a:cubicBezTo>
                  <a:cubicBezTo>
                    <a:pt x="145" y="12"/>
                    <a:pt x="155" y="18"/>
                    <a:pt x="163" y="27"/>
                  </a:cubicBezTo>
                  <a:cubicBezTo>
                    <a:pt x="172" y="35"/>
                    <a:pt x="178" y="45"/>
                    <a:pt x="183" y="56"/>
                  </a:cubicBezTo>
                  <a:cubicBezTo>
                    <a:pt x="188" y="67"/>
                    <a:pt x="190" y="79"/>
                    <a:pt x="190" y="92"/>
                  </a:cubicBezTo>
                  <a:close/>
                  <a:moveTo>
                    <a:pt x="98" y="173"/>
                  </a:moveTo>
                  <a:cubicBezTo>
                    <a:pt x="109" y="173"/>
                    <a:pt x="120" y="171"/>
                    <a:pt x="130" y="166"/>
                  </a:cubicBezTo>
                  <a:cubicBezTo>
                    <a:pt x="140" y="162"/>
                    <a:pt x="148" y="157"/>
                    <a:pt x="155" y="149"/>
                  </a:cubicBezTo>
                  <a:cubicBezTo>
                    <a:pt x="163" y="142"/>
                    <a:pt x="168" y="134"/>
                    <a:pt x="172" y="124"/>
                  </a:cubicBezTo>
                  <a:cubicBezTo>
                    <a:pt x="177" y="114"/>
                    <a:pt x="179" y="103"/>
                    <a:pt x="179" y="92"/>
                  </a:cubicBezTo>
                  <a:cubicBezTo>
                    <a:pt x="179" y="81"/>
                    <a:pt x="177" y="70"/>
                    <a:pt x="172" y="60"/>
                  </a:cubicBezTo>
                  <a:cubicBezTo>
                    <a:pt x="168" y="50"/>
                    <a:pt x="163" y="42"/>
                    <a:pt x="155" y="35"/>
                  </a:cubicBezTo>
                  <a:cubicBezTo>
                    <a:pt x="148" y="27"/>
                    <a:pt x="140" y="22"/>
                    <a:pt x="130" y="17"/>
                  </a:cubicBezTo>
                  <a:cubicBezTo>
                    <a:pt x="120" y="13"/>
                    <a:pt x="109" y="11"/>
                    <a:pt x="98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73"/>
                    <a:pt x="11" y="173"/>
                    <a:pt x="11" y="173"/>
                  </a:cubicBezTo>
                  <a:lnTo>
                    <a:pt x="98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2108" y="1178"/>
              <a:ext cx="290" cy="409"/>
            </a:xfrm>
            <a:custGeom>
              <a:avLst/>
              <a:gdLst>
                <a:gd name="T0" fmla="*/ 5 w 211"/>
                <a:gd name="T1" fmla="*/ 0 h 297"/>
                <a:gd name="T2" fmla="*/ 120 w 211"/>
                <a:gd name="T3" fmla="*/ 0 h 297"/>
                <a:gd name="T4" fmla="*/ 156 w 211"/>
                <a:gd name="T5" fmla="*/ 7 h 297"/>
                <a:gd name="T6" fmla="*/ 185 w 211"/>
                <a:gd name="T7" fmla="*/ 27 h 297"/>
                <a:gd name="T8" fmla="*/ 204 w 211"/>
                <a:gd name="T9" fmla="*/ 56 h 297"/>
                <a:gd name="T10" fmla="*/ 211 w 211"/>
                <a:gd name="T11" fmla="*/ 92 h 297"/>
                <a:gd name="T12" fmla="*/ 207 w 211"/>
                <a:gd name="T13" fmla="*/ 119 h 297"/>
                <a:gd name="T14" fmla="*/ 196 w 211"/>
                <a:gd name="T15" fmla="*/ 143 h 297"/>
                <a:gd name="T16" fmla="*/ 178 w 211"/>
                <a:gd name="T17" fmla="*/ 163 h 297"/>
                <a:gd name="T18" fmla="*/ 156 w 211"/>
                <a:gd name="T19" fmla="*/ 176 h 297"/>
                <a:gd name="T20" fmla="*/ 204 w 211"/>
                <a:gd name="T21" fmla="*/ 288 h 297"/>
                <a:gd name="T22" fmla="*/ 204 w 211"/>
                <a:gd name="T23" fmla="*/ 294 h 297"/>
                <a:gd name="T24" fmla="*/ 199 w 211"/>
                <a:gd name="T25" fmla="*/ 297 h 297"/>
                <a:gd name="T26" fmla="*/ 190 w 211"/>
                <a:gd name="T27" fmla="*/ 289 h 297"/>
                <a:gd name="T28" fmla="*/ 144 w 211"/>
                <a:gd name="T29" fmla="*/ 181 h 297"/>
                <a:gd name="T30" fmla="*/ 132 w 211"/>
                <a:gd name="T31" fmla="*/ 183 h 297"/>
                <a:gd name="T32" fmla="*/ 120 w 211"/>
                <a:gd name="T33" fmla="*/ 184 h 297"/>
                <a:gd name="T34" fmla="*/ 11 w 211"/>
                <a:gd name="T35" fmla="*/ 184 h 297"/>
                <a:gd name="T36" fmla="*/ 11 w 211"/>
                <a:gd name="T37" fmla="*/ 291 h 297"/>
                <a:gd name="T38" fmla="*/ 5 w 211"/>
                <a:gd name="T39" fmla="*/ 297 h 297"/>
                <a:gd name="T40" fmla="*/ 0 w 211"/>
                <a:gd name="T41" fmla="*/ 291 h 297"/>
                <a:gd name="T42" fmla="*/ 0 w 211"/>
                <a:gd name="T43" fmla="*/ 3 h 297"/>
                <a:gd name="T44" fmla="*/ 2 w 211"/>
                <a:gd name="T45" fmla="*/ 0 h 297"/>
                <a:gd name="T46" fmla="*/ 2 w 211"/>
                <a:gd name="T47" fmla="*/ 0 h 297"/>
                <a:gd name="T48" fmla="*/ 3 w 211"/>
                <a:gd name="T49" fmla="*/ 0 h 297"/>
                <a:gd name="T50" fmla="*/ 5 w 211"/>
                <a:gd name="T51" fmla="*/ 0 h 297"/>
                <a:gd name="T52" fmla="*/ 119 w 211"/>
                <a:gd name="T53" fmla="*/ 173 h 297"/>
                <a:gd name="T54" fmla="*/ 131 w 211"/>
                <a:gd name="T55" fmla="*/ 172 h 297"/>
                <a:gd name="T56" fmla="*/ 142 w 211"/>
                <a:gd name="T57" fmla="*/ 170 h 297"/>
                <a:gd name="T58" fmla="*/ 144 w 211"/>
                <a:gd name="T59" fmla="*/ 169 h 297"/>
                <a:gd name="T60" fmla="*/ 167 w 211"/>
                <a:gd name="T61" fmla="*/ 157 h 297"/>
                <a:gd name="T62" fmla="*/ 184 w 211"/>
                <a:gd name="T63" fmla="*/ 140 h 297"/>
                <a:gd name="T64" fmla="*/ 195 w 211"/>
                <a:gd name="T65" fmla="*/ 118 h 297"/>
                <a:gd name="T66" fmla="*/ 199 w 211"/>
                <a:gd name="T67" fmla="*/ 92 h 297"/>
                <a:gd name="T68" fmla="*/ 193 w 211"/>
                <a:gd name="T69" fmla="*/ 60 h 297"/>
                <a:gd name="T70" fmla="*/ 176 w 211"/>
                <a:gd name="T71" fmla="*/ 35 h 297"/>
                <a:gd name="T72" fmla="*/ 151 w 211"/>
                <a:gd name="T73" fmla="*/ 17 h 297"/>
                <a:gd name="T74" fmla="*/ 119 w 211"/>
                <a:gd name="T75" fmla="*/ 11 h 297"/>
                <a:gd name="T76" fmla="*/ 11 w 211"/>
                <a:gd name="T77" fmla="*/ 11 h 297"/>
                <a:gd name="T78" fmla="*/ 11 w 211"/>
                <a:gd name="T79" fmla="*/ 173 h 297"/>
                <a:gd name="T80" fmla="*/ 119 w 211"/>
                <a:gd name="T81" fmla="*/ 17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297">
                  <a:moveTo>
                    <a:pt x="5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33" y="0"/>
                    <a:pt x="145" y="2"/>
                    <a:pt x="156" y="7"/>
                  </a:cubicBezTo>
                  <a:cubicBezTo>
                    <a:pt x="167" y="12"/>
                    <a:pt x="177" y="19"/>
                    <a:pt x="185" y="27"/>
                  </a:cubicBezTo>
                  <a:cubicBezTo>
                    <a:pt x="193" y="35"/>
                    <a:pt x="199" y="45"/>
                    <a:pt x="204" y="56"/>
                  </a:cubicBezTo>
                  <a:cubicBezTo>
                    <a:pt x="209" y="67"/>
                    <a:pt x="211" y="79"/>
                    <a:pt x="211" y="92"/>
                  </a:cubicBezTo>
                  <a:cubicBezTo>
                    <a:pt x="211" y="101"/>
                    <a:pt x="210" y="111"/>
                    <a:pt x="207" y="119"/>
                  </a:cubicBezTo>
                  <a:cubicBezTo>
                    <a:pt x="204" y="128"/>
                    <a:pt x="201" y="136"/>
                    <a:pt x="196" y="143"/>
                  </a:cubicBezTo>
                  <a:cubicBezTo>
                    <a:pt x="191" y="150"/>
                    <a:pt x="185" y="157"/>
                    <a:pt x="178" y="163"/>
                  </a:cubicBezTo>
                  <a:cubicBezTo>
                    <a:pt x="171" y="168"/>
                    <a:pt x="164" y="173"/>
                    <a:pt x="156" y="176"/>
                  </a:cubicBezTo>
                  <a:cubicBezTo>
                    <a:pt x="204" y="288"/>
                    <a:pt x="204" y="288"/>
                    <a:pt x="204" y="288"/>
                  </a:cubicBezTo>
                  <a:cubicBezTo>
                    <a:pt x="205" y="290"/>
                    <a:pt x="205" y="292"/>
                    <a:pt x="204" y="294"/>
                  </a:cubicBezTo>
                  <a:cubicBezTo>
                    <a:pt x="203" y="296"/>
                    <a:pt x="202" y="297"/>
                    <a:pt x="199" y="297"/>
                  </a:cubicBezTo>
                  <a:cubicBezTo>
                    <a:pt x="195" y="297"/>
                    <a:pt x="192" y="294"/>
                    <a:pt x="190" y="289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0" y="182"/>
                    <a:pt x="136" y="183"/>
                    <a:pt x="132" y="183"/>
                  </a:cubicBezTo>
                  <a:cubicBezTo>
                    <a:pt x="129" y="184"/>
                    <a:pt x="125" y="184"/>
                    <a:pt x="120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9" y="297"/>
                    <a:pt x="5" y="297"/>
                  </a:cubicBezTo>
                  <a:cubicBezTo>
                    <a:pt x="2" y="297"/>
                    <a:pt x="0" y="295"/>
                    <a:pt x="0" y="2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lose/>
                  <a:moveTo>
                    <a:pt x="119" y="173"/>
                  </a:moveTo>
                  <a:cubicBezTo>
                    <a:pt x="123" y="173"/>
                    <a:pt x="127" y="172"/>
                    <a:pt x="131" y="172"/>
                  </a:cubicBezTo>
                  <a:cubicBezTo>
                    <a:pt x="135" y="171"/>
                    <a:pt x="138" y="171"/>
                    <a:pt x="142" y="170"/>
                  </a:cubicBezTo>
                  <a:cubicBezTo>
                    <a:pt x="144" y="169"/>
                    <a:pt x="144" y="169"/>
                    <a:pt x="144" y="169"/>
                  </a:cubicBezTo>
                  <a:cubicBezTo>
                    <a:pt x="152" y="166"/>
                    <a:pt x="160" y="162"/>
                    <a:pt x="167" y="157"/>
                  </a:cubicBezTo>
                  <a:cubicBezTo>
                    <a:pt x="173" y="153"/>
                    <a:pt x="179" y="147"/>
                    <a:pt x="184" y="140"/>
                  </a:cubicBezTo>
                  <a:cubicBezTo>
                    <a:pt x="189" y="134"/>
                    <a:pt x="193" y="126"/>
                    <a:pt x="195" y="118"/>
                  </a:cubicBezTo>
                  <a:cubicBezTo>
                    <a:pt x="198" y="110"/>
                    <a:pt x="199" y="101"/>
                    <a:pt x="199" y="92"/>
                  </a:cubicBezTo>
                  <a:cubicBezTo>
                    <a:pt x="199" y="81"/>
                    <a:pt x="197" y="70"/>
                    <a:pt x="193" y="60"/>
                  </a:cubicBezTo>
                  <a:cubicBezTo>
                    <a:pt x="189" y="50"/>
                    <a:pt x="183" y="42"/>
                    <a:pt x="176" y="35"/>
                  </a:cubicBezTo>
                  <a:cubicBezTo>
                    <a:pt x="169" y="27"/>
                    <a:pt x="160" y="22"/>
                    <a:pt x="151" y="17"/>
                  </a:cubicBezTo>
                  <a:cubicBezTo>
                    <a:pt x="141" y="13"/>
                    <a:pt x="130" y="11"/>
                    <a:pt x="11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73"/>
                    <a:pt x="11" y="173"/>
                    <a:pt x="11" y="173"/>
                  </a:cubicBezTo>
                  <a:lnTo>
                    <a:pt x="119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470" y="1178"/>
              <a:ext cx="15" cy="409"/>
            </a:xfrm>
            <a:custGeom>
              <a:avLst/>
              <a:gdLst>
                <a:gd name="T0" fmla="*/ 0 w 11"/>
                <a:gd name="T1" fmla="*/ 5 h 297"/>
                <a:gd name="T2" fmla="*/ 6 w 11"/>
                <a:gd name="T3" fmla="*/ 0 h 297"/>
                <a:gd name="T4" fmla="*/ 11 w 11"/>
                <a:gd name="T5" fmla="*/ 5 h 297"/>
                <a:gd name="T6" fmla="*/ 11 w 11"/>
                <a:gd name="T7" fmla="*/ 291 h 297"/>
                <a:gd name="T8" fmla="*/ 6 w 11"/>
                <a:gd name="T9" fmla="*/ 297 h 297"/>
                <a:gd name="T10" fmla="*/ 0 w 11"/>
                <a:gd name="T11" fmla="*/ 291 h 297"/>
                <a:gd name="T12" fmla="*/ 0 w 11"/>
                <a:gd name="T13" fmla="*/ 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7">
                  <a:moveTo>
                    <a:pt x="0" y="5"/>
                  </a:moveTo>
                  <a:cubicBezTo>
                    <a:pt x="0" y="1"/>
                    <a:pt x="2" y="0"/>
                    <a:pt x="6" y="0"/>
                  </a:cubicBezTo>
                  <a:cubicBezTo>
                    <a:pt x="10" y="0"/>
                    <a:pt x="11" y="1"/>
                    <a:pt x="11" y="5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10" y="297"/>
                    <a:pt x="6" y="297"/>
                  </a:cubicBezTo>
                  <a:cubicBezTo>
                    <a:pt x="2" y="297"/>
                    <a:pt x="0" y="295"/>
                    <a:pt x="0" y="291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552" y="1176"/>
              <a:ext cx="415" cy="411"/>
            </a:xfrm>
            <a:custGeom>
              <a:avLst/>
              <a:gdLst>
                <a:gd name="T0" fmla="*/ 302 w 302"/>
                <a:gd name="T1" fmla="*/ 291 h 298"/>
                <a:gd name="T2" fmla="*/ 302 w 302"/>
                <a:gd name="T3" fmla="*/ 292 h 298"/>
                <a:gd name="T4" fmla="*/ 301 w 302"/>
                <a:gd name="T5" fmla="*/ 296 h 298"/>
                <a:gd name="T6" fmla="*/ 297 w 302"/>
                <a:gd name="T7" fmla="*/ 298 h 298"/>
                <a:gd name="T8" fmla="*/ 291 w 302"/>
                <a:gd name="T9" fmla="*/ 292 h 298"/>
                <a:gd name="T10" fmla="*/ 268 w 302"/>
                <a:gd name="T11" fmla="*/ 29 h 298"/>
                <a:gd name="T12" fmla="*/ 157 w 302"/>
                <a:gd name="T13" fmla="*/ 265 h 298"/>
                <a:gd name="T14" fmla="*/ 155 w 302"/>
                <a:gd name="T15" fmla="*/ 268 h 298"/>
                <a:gd name="T16" fmla="*/ 151 w 302"/>
                <a:gd name="T17" fmla="*/ 270 h 298"/>
                <a:gd name="T18" fmla="*/ 146 w 302"/>
                <a:gd name="T19" fmla="*/ 265 h 298"/>
                <a:gd name="T20" fmla="*/ 34 w 302"/>
                <a:gd name="T21" fmla="*/ 29 h 298"/>
                <a:gd name="T22" fmla="*/ 12 w 302"/>
                <a:gd name="T23" fmla="*/ 292 h 298"/>
                <a:gd name="T24" fmla="*/ 10 w 302"/>
                <a:gd name="T25" fmla="*/ 297 h 298"/>
                <a:gd name="T26" fmla="*/ 6 w 302"/>
                <a:gd name="T27" fmla="*/ 298 h 298"/>
                <a:gd name="T28" fmla="*/ 2 w 302"/>
                <a:gd name="T29" fmla="*/ 296 h 298"/>
                <a:gd name="T30" fmla="*/ 0 w 302"/>
                <a:gd name="T31" fmla="*/ 291 h 298"/>
                <a:gd name="T32" fmla="*/ 24 w 302"/>
                <a:gd name="T33" fmla="*/ 7 h 298"/>
                <a:gd name="T34" fmla="*/ 27 w 302"/>
                <a:gd name="T35" fmla="*/ 2 h 298"/>
                <a:gd name="T36" fmla="*/ 31 w 302"/>
                <a:gd name="T37" fmla="*/ 0 h 298"/>
                <a:gd name="T38" fmla="*/ 35 w 302"/>
                <a:gd name="T39" fmla="*/ 3 h 298"/>
                <a:gd name="T40" fmla="*/ 151 w 302"/>
                <a:gd name="T41" fmla="*/ 248 h 298"/>
                <a:gd name="T42" fmla="*/ 267 w 302"/>
                <a:gd name="T43" fmla="*/ 4 h 298"/>
                <a:gd name="T44" fmla="*/ 269 w 302"/>
                <a:gd name="T45" fmla="*/ 1 h 298"/>
                <a:gd name="T46" fmla="*/ 271 w 302"/>
                <a:gd name="T47" fmla="*/ 0 h 298"/>
                <a:gd name="T48" fmla="*/ 278 w 302"/>
                <a:gd name="T49" fmla="*/ 5 h 298"/>
                <a:gd name="T50" fmla="*/ 278 w 302"/>
                <a:gd name="T51" fmla="*/ 7 h 298"/>
                <a:gd name="T52" fmla="*/ 302 w 302"/>
                <a:gd name="T53" fmla="*/ 29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2" h="298">
                  <a:moveTo>
                    <a:pt x="302" y="291"/>
                  </a:moveTo>
                  <a:cubicBezTo>
                    <a:pt x="302" y="292"/>
                    <a:pt x="302" y="292"/>
                    <a:pt x="302" y="292"/>
                  </a:cubicBezTo>
                  <a:cubicBezTo>
                    <a:pt x="302" y="294"/>
                    <a:pt x="302" y="295"/>
                    <a:pt x="301" y="296"/>
                  </a:cubicBezTo>
                  <a:cubicBezTo>
                    <a:pt x="300" y="297"/>
                    <a:pt x="299" y="298"/>
                    <a:pt x="297" y="298"/>
                  </a:cubicBezTo>
                  <a:cubicBezTo>
                    <a:pt x="293" y="298"/>
                    <a:pt x="291" y="296"/>
                    <a:pt x="291" y="292"/>
                  </a:cubicBezTo>
                  <a:cubicBezTo>
                    <a:pt x="268" y="29"/>
                    <a:pt x="268" y="29"/>
                    <a:pt x="268" y="29"/>
                  </a:cubicBezTo>
                  <a:cubicBezTo>
                    <a:pt x="157" y="265"/>
                    <a:pt x="157" y="265"/>
                    <a:pt x="157" y="265"/>
                  </a:cubicBezTo>
                  <a:cubicBezTo>
                    <a:pt x="156" y="266"/>
                    <a:pt x="155" y="268"/>
                    <a:pt x="155" y="268"/>
                  </a:cubicBezTo>
                  <a:cubicBezTo>
                    <a:pt x="154" y="269"/>
                    <a:pt x="153" y="270"/>
                    <a:pt x="151" y="270"/>
                  </a:cubicBezTo>
                  <a:cubicBezTo>
                    <a:pt x="149" y="270"/>
                    <a:pt x="147" y="268"/>
                    <a:pt x="146" y="265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12" y="292"/>
                    <a:pt x="12" y="292"/>
                    <a:pt x="12" y="292"/>
                  </a:cubicBezTo>
                  <a:cubicBezTo>
                    <a:pt x="11" y="294"/>
                    <a:pt x="11" y="295"/>
                    <a:pt x="10" y="297"/>
                  </a:cubicBezTo>
                  <a:cubicBezTo>
                    <a:pt x="9" y="298"/>
                    <a:pt x="7" y="298"/>
                    <a:pt x="6" y="298"/>
                  </a:cubicBezTo>
                  <a:cubicBezTo>
                    <a:pt x="4" y="298"/>
                    <a:pt x="2" y="298"/>
                    <a:pt x="2" y="296"/>
                  </a:cubicBezTo>
                  <a:cubicBezTo>
                    <a:pt x="1" y="294"/>
                    <a:pt x="0" y="293"/>
                    <a:pt x="0" y="29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5"/>
                    <a:pt x="25" y="3"/>
                    <a:pt x="27" y="2"/>
                  </a:cubicBezTo>
                  <a:cubicBezTo>
                    <a:pt x="28" y="1"/>
                    <a:pt x="29" y="0"/>
                    <a:pt x="31" y="0"/>
                  </a:cubicBezTo>
                  <a:cubicBezTo>
                    <a:pt x="32" y="0"/>
                    <a:pt x="34" y="1"/>
                    <a:pt x="35" y="3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267" y="4"/>
                    <a:pt x="267" y="4"/>
                    <a:pt x="267" y="4"/>
                  </a:cubicBezTo>
                  <a:cubicBezTo>
                    <a:pt x="268" y="3"/>
                    <a:pt x="269" y="2"/>
                    <a:pt x="269" y="1"/>
                  </a:cubicBezTo>
                  <a:cubicBezTo>
                    <a:pt x="270" y="1"/>
                    <a:pt x="270" y="0"/>
                    <a:pt x="271" y="0"/>
                  </a:cubicBezTo>
                  <a:cubicBezTo>
                    <a:pt x="275" y="0"/>
                    <a:pt x="278" y="2"/>
                    <a:pt x="278" y="5"/>
                  </a:cubicBezTo>
                  <a:cubicBezTo>
                    <a:pt x="278" y="7"/>
                    <a:pt x="278" y="7"/>
                    <a:pt x="278" y="7"/>
                  </a:cubicBezTo>
                  <a:lnTo>
                    <a:pt x="302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3040" y="1178"/>
              <a:ext cx="288" cy="409"/>
            </a:xfrm>
            <a:custGeom>
              <a:avLst/>
              <a:gdLst>
                <a:gd name="T0" fmla="*/ 199 w 210"/>
                <a:gd name="T1" fmla="*/ 0 h 297"/>
                <a:gd name="T2" fmla="*/ 205 w 210"/>
                <a:gd name="T3" fmla="*/ 5 h 297"/>
                <a:gd name="T4" fmla="*/ 199 w 210"/>
                <a:gd name="T5" fmla="*/ 11 h 297"/>
                <a:gd name="T6" fmla="*/ 11 w 210"/>
                <a:gd name="T7" fmla="*/ 11 h 297"/>
                <a:gd name="T8" fmla="*/ 11 w 210"/>
                <a:gd name="T9" fmla="*/ 137 h 297"/>
                <a:gd name="T10" fmla="*/ 165 w 210"/>
                <a:gd name="T11" fmla="*/ 137 h 297"/>
                <a:gd name="T12" fmla="*/ 172 w 210"/>
                <a:gd name="T13" fmla="*/ 143 h 297"/>
                <a:gd name="T14" fmla="*/ 165 w 210"/>
                <a:gd name="T15" fmla="*/ 149 h 297"/>
                <a:gd name="T16" fmla="*/ 11 w 210"/>
                <a:gd name="T17" fmla="*/ 149 h 297"/>
                <a:gd name="T18" fmla="*/ 11 w 210"/>
                <a:gd name="T19" fmla="*/ 286 h 297"/>
                <a:gd name="T20" fmla="*/ 204 w 210"/>
                <a:gd name="T21" fmla="*/ 286 h 297"/>
                <a:gd name="T22" fmla="*/ 210 w 210"/>
                <a:gd name="T23" fmla="*/ 291 h 297"/>
                <a:gd name="T24" fmla="*/ 204 w 210"/>
                <a:gd name="T25" fmla="*/ 297 h 297"/>
                <a:gd name="T26" fmla="*/ 4 w 210"/>
                <a:gd name="T27" fmla="*/ 297 h 297"/>
                <a:gd name="T28" fmla="*/ 3 w 210"/>
                <a:gd name="T29" fmla="*/ 297 h 297"/>
                <a:gd name="T30" fmla="*/ 2 w 210"/>
                <a:gd name="T31" fmla="*/ 297 h 297"/>
                <a:gd name="T32" fmla="*/ 2 w 210"/>
                <a:gd name="T33" fmla="*/ 296 h 297"/>
                <a:gd name="T34" fmla="*/ 2 w 210"/>
                <a:gd name="T35" fmla="*/ 296 h 297"/>
                <a:gd name="T36" fmla="*/ 0 w 210"/>
                <a:gd name="T37" fmla="*/ 291 h 297"/>
                <a:gd name="T38" fmla="*/ 0 w 210"/>
                <a:gd name="T39" fmla="*/ 5 h 297"/>
                <a:gd name="T40" fmla="*/ 0 w 210"/>
                <a:gd name="T41" fmla="*/ 2 h 297"/>
                <a:gd name="T42" fmla="*/ 1 w 210"/>
                <a:gd name="T43" fmla="*/ 1 h 297"/>
                <a:gd name="T44" fmla="*/ 2 w 210"/>
                <a:gd name="T45" fmla="*/ 0 h 297"/>
                <a:gd name="T46" fmla="*/ 6 w 210"/>
                <a:gd name="T47" fmla="*/ 0 h 297"/>
                <a:gd name="T48" fmla="*/ 199 w 210"/>
                <a:gd name="T4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0" h="297">
                  <a:moveTo>
                    <a:pt x="199" y="0"/>
                  </a:moveTo>
                  <a:cubicBezTo>
                    <a:pt x="203" y="0"/>
                    <a:pt x="205" y="1"/>
                    <a:pt x="205" y="5"/>
                  </a:cubicBezTo>
                  <a:cubicBezTo>
                    <a:pt x="205" y="9"/>
                    <a:pt x="203" y="11"/>
                    <a:pt x="19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7"/>
                    <a:pt x="11" y="137"/>
                    <a:pt x="11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70" y="137"/>
                    <a:pt x="172" y="139"/>
                    <a:pt x="172" y="143"/>
                  </a:cubicBezTo>
                  <a:cubicBezTo>
                    <a:pt x="172" y="147"/>
                    <a:pt x="170" y="149"/>
                    <a:pt x="165" y="149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11" y="286"/>
                    <a:pt x="11" y="286"/>
                    <a:pt x="11" y="286"/>
                  </a:cubicBezTo>
                  <a:cubicBezTo>
                    <a:pt x="204" y="286"/>
                    <a:pt x="204" y="286"/>
                    <a:pt x="204" y="286"/>
                  </a:cubicBezTo>
                  <a:cubicBezTo>
                    <a:pt x="208" y="286"/>
                    <a:pt x="210" y="287"/>
                    <a:pt x="210" y="291"/>
                  </a:cubicBezTo>
                  <a:cubicBezTo>
                    <a:pt x="210" y="295"/>
                    <a:pt x="208" y="297"/>
                    <a:pt x="204" y="297"/>
                  </a:cubicBezTo>
                  <a:cubicBezTo>
                    <a:pt x="4" y="297"/>
                    <a:pt x="4" y="297"/>
                    <a:pt x="4" y="297"/>
                  </a:cubicBezTo>
                  <a:cubicBezTo>
                    <a:pt x="4" y="297"/>
                    <a:pt x="3" y="297"/>
                    <a:pt x="3" y="297"/>
                  </a:cubicBezTo>
                  <a:cubicBezTo>
                    <a:pt x="3" y="297"/>
                    <a:pt x="2" y="297"/>
                    <a:pt x="2" y="297"/>
                  </a:cubicBezTo>
                  <a:cubicBezTo>
                    <a:pt x="2" y="296"/>
                    <a:pt x="2" y="296"/>
                    <a:pt x="2" y="296"/>
                  </a:cubicBezTo>
                  <a:cubicBezTo>
                    <a:pt x="2" y="296"/>
                    <a:pt x="2" y="296"/>
                    <a:pt x="2" y="296"/>
                  </a:cubicBezTo>
                  <a:cubicBezTo>
                    <a:pt x="0" y="295"/>
                    <a:pt x="0" y="294"/>
                    <a:pt x="0" y="29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4" y="0"/>
                    <a:pt x="6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380" y="1178"/>
              <a:ext cx="15" cy="409"/>
            </a:xfrm>
            <a:custGeom>
              <a:avLst/>
              <a:gdLst>
                <a:gd name="T0" fmla="*/ 0 w 11"/>
                <a:gd name="T1" fmla="*/ 5 h 297"/>
                <a:gd name="T2" fmla="*/ 6 w 11"/>
                <a:gd name="T3" fmla="*/ 0 h 297"/>
                <a:gd name="T4" fmla="*/ 11 w 11"/>
                <a:gd name="T5" fmla="*/ 5 h 297"/>
                <a:gd name="T6" fmla="*/ 11 w 11"/>
                <a:gd name="T7" fmla="*/ 291 h 297"/>
                <a:gd name="T8" fmla="*/ 6 w 11"/>
                <a:gd name="T9" fmla="*/ 297 h 297"/>
                <a:gd name="T10" fmla="*/ 0 w 11"/>
                <a:gd name="T11" fmla="*/ 291 h 297"/>
                <a:gd name="T12" fmla="*/ 0 w 11"/>
                <a:gd name="T13" fmla="*/ 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7">
                  <a:moveTo>
                    <a:pt x="0" y="5"/>
                  </a:moveTo>
                  <a:cubicBezTo>
                    <a:pt x="0" y="1"/>
                    <a:pt x="2" y="0"/>
                    <a:pt x="6" y="0"/>
                  </a:cubicBezTo>
                  <a:cubicBezTo>
                    <a:pt x="9" y="0"/>
                    <a:pt x="11" y="1"/>
                    <a:pt x="11" y="5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9" y="297"/>
                    <a:pt x="6" y="297"/>
                  </a:cubicBezTo>
                  <a:cubicBezTo>
                    <a:pt x="2" y="297"/>
                    <a:pt x="0" y="295"/>
                    <a:pt x="0" y="291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3476" y="1178"/>
              <a:ext cx="291" cy="409"/>
            </a:xfrm>
            <a:custGeom>
              <a:avLst/>
              <a:gdLst>
                <a:gd name="T0" fmla="*/ 6 w 212"/>
                <a:gd name="T1" fmla="*/ 0 h 297"/>
                <a:gd name="T2" fmla="*/ 121 w 212"/>
                <a:gd name="T3" fmla="*/ 0 h 297"/>
                <a:gd name="T4" fmla="*/ 156 w 212"/>
                <a:gd name="T5" fmla="*/ 7 h 297"/>
                <a:gd name="T6" fmla="*/ 185 w 212"/>
                <a:gd name="T7" fmla="*/ 27 h 297"/>
                <a:gd name="T8" fmla="*/ 205 w 212"/>
                <a:gd name="T9" fmla="*/ 56 h 297"/>
                <a:gd name="T10" fmla="*/ 212 w 212"/>
                <a:gd name="T11" fmla="*/ 92 h 297"/>
                <a:gd name="T12" fmla="*/ 208 w 212"/>
                <a:gd name="T13" fmla="*/ 119 h 297"/>
                <a:gd name="T14" fmla="*/ 196 w 212"/>
                <a:gd name="T15" fmla="*/ 143 h 297"/>
                <a:gd name="T16" fmla="*/ 179 w 212"/>
                <a:gd name="T17" fmla="*/ 163 h 297"/>
                <a:gd name="T18" fmla="*/ 156 w 212"/>
                <a:gd name="T19" fmla="*/ 176 h 297"/>
                <a:gd name="T20" fmla="*/ 204 w 212"/>
                <a:gd name="T21" fmla="*/ 288 h 297"/>
                <a:gd name="T22" fmla="*/ 205 w 212"/>
                <a:gd name="T23" fmla="*/ 294 h 297"/>
                <a:gd name="T24" fmla="*/ 199 w 212"/>
                <a:gd name="T25" fmla="*/ 297 h 297"/>
                <a:gd name="T26" fmla="*/ 190 w 212"/>
                <a:gd name="T27" fmla="*/ 289 h 297"/>
                <a:gd name="T28" fmla="*/ 144 w 212"/>
                <a:gd name="T29" fmla="*/ 181 h 297"/>
                <a:gd name="T30" fmla="*/ 133 w 212"/>
                <a:gd name="T31" fmla="*/ 183 h 297"/>
                <a:gd name="T32" fmla="*/ 121 w 212"/>
                <a:gd name="T33" fmla="*/ 184 h 297"/>
                <a:gd name="T34" fmla="*/ 11 w 212"/>
                <a:gd name="T35" fmla="*/ 184 h 297"/>
                <a:gd name="T36" fmla="*/ 11 w 212"/>
                <a:gd name="T37" fmla="*/ 291 h 297"/>
                <a:gd name="T38" fmla="*/ 6 w 212"/>
                <a:gd name="T39" fmla="*/ 297 h 297"/>
                <a:gd name="T40" fmla="*/ 0 w 212"/>
                <a:gd name="T41" fmla="*/ 291 h 297"/>
                <a:gd name="T42" fmla="*/ 0 w 212"/>
                <a:gd name="T43" fmla="*/ 3 h 297"/>
                <a:gd name="T44" fmla="*/ 2 w 212"/>
                <a:gd name="T45" fmla="*/ 0 h 297"/>
                <a:gd name="T46" fmla="*/ 3 w 212"/>
                <a:gd name="T47" fmla="*/ 0 h 297"/>
                <a:gd name="T48" fmla="*/ 3 w 212"/>
                <a:gd name="T49" fmla="*/ 0 h 297"/>
                <a:gd name="T50" fmla="*/ 6 w 212"/>
                <a:gd name="T51" fmla="*/ 0 h 297"/>
                <a:gd name="T52" fmla="*/ 119 w 212"/>
                <a:gd name="T53" fmla="*/ 173 h 297"/>
                <a:gd name="T54" fmla="*/ 131 w 212"/>
                <a:gd name="T55" fmla="*/ 172 h 297"/>
                <a:gd name="T56" fmla="*/ 143 w 212"/>
                <a:gd name="T57" fmla="*/ 170 h 297"/>
                <a:gd name="T58" fmla="*/ 145 w 212"/>
                <a:gd name="T59" fmla="*/ 169 h 297"/>
                <a:gd name="T60" fmla="*/ 167 w 212"/>
                <a:gd name="T61" fmla="*/ 157 h 297"/>
                <a:gd name="T62" fmla="*/ 184 w 212"/>
                <a:gd name="T63" fmla="*/ 140 h 297"/>
                <a:gd name="T64" fmla="*/ 196 w 212"/>
                <a:gd name="T65" fmla="*/ 118 h 297"/>
                <a:gd name="T66" fmla="*/ 200 w 212"/>
                <a:gd name="T67" fmla="*/ 92 h 297"/>
                <a:gd name="T68" fmla="*/ 194 w 212"/>
                <a:gd name="T69" fmla="*/ 60 h 297"/>
                <a:gd name="T70" fmla="*/ 177 w 212"/>
                <a:gd name="T71" fmla="*/ 35 h 297"/>
                <a:gd name="T72" fmla="*/ 151 w 212"/>
                <a:gd name="T73" fmla="*/ 17 h 297"/>
                <a:gd name="T74" fmla="*/ 119 w 212"/>
                <a:gd name="T75" fmla="*/ 11 h 297"/>
                <a:gd name="T76" fmla="*/ 11 w 212"/>
                <a:gd name="T77" fmla="*/ 11 h 297"/>
                <a:gd name="T78" fmla="*/ 11 w 212"/>
                <a:gd name="T79" fmla="*/ 173 h 297"/>
                <a:gd name="T80" fmla="*/ 119 w 212"/>
                <a:gd name="T81" fmla="*/ 17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2" h="297">
                  <a:moveTo>
                    <a:pt x="6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33" y="0"/>
                    <a:pt x="145" y="2"/>
                    <a:pt x="156" y="7"/>
                  </a:cubicBezTo>
                  <a:cubicBezTo>
                    <a:pt x="167" y="12"/>
                    <a:pt x="177" y="19"/>
                    <a:pt x="185" y="27"/>
                  </a:cubicBezTo>
                  <a:cubicBezTo>
                    <a:pt x="193" y="35"/>
                    <a:pt x="200" y="45"/>
                    <a:pt x="205" y="56"/>
                  </a:cubicBezTo>
                  <a:cubicBezTo>
                    <a:pt x="209" y="67"/>
                    <a:pt x="212" y="79"/>
                    <a:pt x="212" y="92"/>
                  </a:cubicBezTo>
                  <a:cubicBezTo>
                    <a:pt x="212" y="101"/>
                    <a:pt x="210" y="111"/>
                    <a:pt x="208" y="119"/>
                  </a:cubicBezTo>
                  <a:cubicBezTo>
                    <a:pt x="205" y="128"/>
                    <a:pt x="201" y="136"/>
                    <a:pt x="196" y="143"/>
                  </a:cubicBezTo>
                  <a:cubicBezTo>
                    <a:pt x="191" y="150"/>
                    <a:pt x="185" y="157"/>
                    <a:pt x="179" y="163"/>
                  </a:cubicBezTo>
                  <a:cubicBezTo>
                    <a:pt x="172" y="168"/>
                    <a:pt x="164" y="173"/>
                    <a:pt x="156" y="176"/>
                  </a:cubicBezTo>
                  <a:cubicBezTo>
                    <a:pt x="204" y="288"/>
                    <a:pt x="204" y="288"/>
                    <a:pt x="204" y="288"/>
                  </a:cubicBezTo>
                  <a:cubicBezTo>
                    <a:pt x="205" y="290"/>
                    <a:pt x="205" y="292"/>
                    <a:pt x="205" y="294"/>
                  </a:cubicBezTo>
                  <a:cubicBezTo>
                    <a:pt x="204" y="296"/>
                    <a:pt x="202" y="297"/>
                    <a:pt x="199" y="297"/>
                  </a:cubicBezTo>
                  <a:cubicBezTo>
                    <a:pt x="195" y="297"/>
                    <a:pt x="192" y="294"/>
                    <a:pt x="190" y="289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1" y="182"/>
                    <a:pt x="137" y="183"/>
                    <a:pt x="133" y="183"/>
                  </a:cubicBezTo>
                  <a:cubicBezTo>
                    <a:pt x="129" y="184"/>
                    <a:pt x="125" y="184"/>
                    <a:pt x="121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10" y="297"/>
                    <a:pt x="6" y="297"/>
                  </a:cubicBezTo>
                  <a:cubicBezTo>
                    <a:pt x="2" y="297"/>
                    <a:pt x="0" y="295"/>
                    <a:pt x="0" y="2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  <a:moveTo>
                    <a:pt x="119" y="173"/>
                  </a:moveTo>
                  <a:cubicBezTo>
                    <a:pt x="123" y="173"/>
                    <a:pt x="127" y="172"/>
                    <a:pt x="131" y="172"/>
                  </a:cubicBezTo>
                  <a:cubicBezTo>
                    <a:pt x="135" y="171"/>
                    <a:pt x="139" y="171"/>
                    <a:pt x="143" y="170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3" y="166"/>
                    <a:pt x="160" y="162"/>
                    <a:pt x="167" y="157"/>
                  </a:cubicBezTo>
                  <a:cubicBezTo>
                    <a:pt x="174" y="153"/>
                    <a:pt x="179" y="147"/>
                    <a:pt x="184" y="140"/>
                  </a:cubicBezTo>
                  <a:cubicBezTo>
                    <a:pt x="189" y="134"/>
                    <a:pt x="193" y="126"/>
                    <a:pt x="196" y="118"/>
                  </a:cubicBezTo>
                  <a:cubicBezTo>
                    <a:pt x="198" y="110"/>
                    <a:pt x="200" y="101"/>
                    <a:pt x="200" y="92"/>
                  </a:cubicBezTo>
                  <a:cubicBezTo>
                    <a:pt x="200" y="81"/>
                    <a:pt x="198" y="70"/>
                    <a:pt x="194" y="60"/>
                  </a:cubicBezTo>
                  <a:cubicBezTo>
                    <a:pt x="189" y="50"/>
                    <a:pt x="184" y="42"/>
                    <a:pt x="177" y="35"/>
                  </a:cubicBezTo>
                  <a:cubicBezTo>
                    <a:pt x="169" y="27"/>
                    <a:pt x="161" y="22"/>
                    <a:pt x="151" y="17"/>
                  </a:cubicBezTo>
                  <a:cubicBezTo>
                    <a:pt x="141" y="13"/>
                    <a:pt x="131" y="11"/>
                    <a:pt x="11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73"/>
                    <a:pt x="11" y="173"/>
                    <a:pt x="11" y="173"/>
                  </a:cubicBezTo>
                  <a:lnTo>
                    <a:pt x="119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3811" y="1175"/>
              <a:ext cx="351" cy="413"/>
            </a:xfrm>
            <a:custGeom>
              <a:avLst/>
              <a:gdLst>
                <a:gd name="T0" fmla="*/ 122 w 255"/>
                <a:gd name="T1" fmla="*/ 5 h 300"/>
                <a:gd name="T2" fmla="*/ 125 w 255"/>
                <a:gd name="T3" fmla="*/ 1 h 300"/>
                <a:gd name="T4" fmla="*/ 127 w 255"/>
                <a:gd name="T5" fmla="*/ 0 h 300"/>
                <a:gd name="T6" fmla="*/ 130 w 255"/>
                <a:gd name="T7" fmla="*/ 1 h 300"/>
                <a:gd name="T8" fmla="*/ 133 w 255"/>
                <a:gd name="T9" fmla="*/ 4 h 300"/>
                <a:gd name="T10" fmla="*/ 254 w 255"/>
                <a:gd name="T11" fmla="*/ 292 h 300"/>
                <a:gd name="T12" fmla="*/ 254 w 255"/>
                <a:gd name="T13" fmla="*/ 296 h 300"/>
                <a:gd name="T14" fmla="*/ 250 w 255"/>
                <a:gd name="T15" fmla="*/ 299 h 300"/>
                <a:gd name="T16" fmla="*/ 243 w 255"/>
                <a:gd name="T17" fmla="*/ 295 h 300"/>
                <a:gd name="T18" fmla="*/ 209 w 255"/>
                <a:gd name="T19" fmla="*/ 215 h 300"/>
                <a:gd name="T20" fmla="*/ 46 w 255"/>
                <a:gd name="T21" fmla="*/ 215 h 300"/>
                <a:gd name="T22" fmla="*/ 12 w 255"/>
                <a:gd name="T23" fmla="*/ 296 h 300"/>
                <a:gd name="T24" fmla="*/ 5 w 255"/>
                <a:gd name="T25" fmla="*/ 299 h 300"/>
                <a:gd name="T26" fmla="*/ 2 w 255"/>
                <a:gd name="T27" fmla="*/ 292 h 300"/>
                <a:gd name="T28" fmla="*/ 122 w 255"/>
                <a:gd name="T29" fmla="*/ 5 h 300"/>
                <a:gd name="T30" fmla="*/ 51 w 255"/>
                <a:gd name="T31" fmla="*/ 203 h 300"/>
                <a:gd name="T32" fmla="*/ 204 w 255"/>
                <a:gd name="T33" fmla="*/ 203 h 300"/>
                <a:gd name="T34" fmla="*/ 128 w 255"/>
                <a:gd name="T35" fmla="*/ 20 h 300"/>
                <a:gd name="T36" fmla="*/ 51 w 255"/>
                <a:gd name="T37" fmla="*/ 203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5" h="300">
                  <a:moveTo>
                    <a:pt x="122" y="5"/>
                  </a:moveTo>
                  <a:cubicBezTo>
                    <a:pt x="123" y="3"/>
                    <a:pt x="124" y="2"/>
                    <a:pt x="125" y="1"/>
                  </a:cubicBezTo>
                  <a:cubicBezTo>
                    <a:pt x="126" y="0"/>
                    <a:pt x="127" y="0"/>
                    <a:pt x="127" y="0"/>
                  </a:cubicBezTo>
                  <a:cubicBezTo>
                    <a:pt x="128" y="0"/>
                    <a:pt x="129" y="0"/>
                    <a:pt x="130" y="1"/>
                  </a:cubicBezTo>
                  <a:cubicBezTo>
                    <a:pt x="131" y="1"/>
                    <a:pt x="132" y="2"/>
                    <a:pt x="133" y="4"/>
                  </a:cubicBezTo>
                  <a:cubicBezTo>
                    <a:pt x="254" y="292"/>
                    <a:pt x="254" y="292"/>
                    <a:pt x="254" y="292"/>
                  </a:cubicBezTo>
                  <a:cubicBezTo>
                    <a:pt x="254" y="294"/>
                    <a:pt x="255" y="295"/>
                    <a:pt x="254" y="296"/>
                  </a:cubicBezTo>
                  <a:cubicBezTo>
                    <a:pt x="253" y="297"/>
                    <a:pt x="252" y="298"/>
                    <a:pt x="250" y="299"/>
                  </a:cubicBezTo>
                  <a:cubicBezTo>
                    <a:pt x="247" y="300"/>
                    <a:pt x="244" y="299"/>
                    <a:pt x="243" y="295"/>
                  </a:cubicBezTo>
                  <a:cubicBezTo>
                    <a:pt x="209" y="215"/>
                    <a:pt x="209" y="215"/>
                    <a:pt x="209" y="215"/>
                  </a:cubicBezTo>
                  <a:cubicBezTo>
                    <a:pt x="46" y="215"/>
                    <a:pt x="46" y="215"/>
                    <a:pt x="46" y="215"/>
                  </a:cubicBezTo>
                  <a:cubicBezTo>
                    <a:pt x="12" y="296"/>
                    <a:pt x="12" y="296"/>
                    <a:pt x="12" y="296"/>
                  </a:cubicBezTo>
                  <a:cubicBezTo>
                    <a:pt x="11" y="300"/>
                    <a:pt x="8" y="300"/>
                    <a:pt x="5" y="299"/>
                  </a:cubicBezTo>
                  <a:cubicBezTo>
                    <a:pt x="1" y="297"/>
                    <a:pt x="0" y="295"/>
                    <a:pt x="2" y="292"/>
                  </a:cubicBezTo>
                  <a:lnTo>
                    <a:pt x="122" y="5"/>
                  </a:lnTo>
                  <a:close/>
                  <a:moveTo>
                    <a:pt x="51" y="203"/>
                  </a:moveTo>
                  <a:cubicBezTo>
                    <a:pt x="204" y="203"/>
                    <a:pt x="204" y="203"/>
                    <a:pt x="204" y="203"/>
                  </a:cubicBezTo>
                  <a:cubicBezTo>
                    <a:pt x="128" y="20"/>
                    <a:pt x="128" y="20"/>
                    <a:pt x="128" y="20"/>
                  </a:cubicBezTo>
                  <a:lnTo>
                    <a:pt x="51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240" y="1818"/>
              <a:ext cx="20" cy="496"/>
            </a:xfrm>
            <a:custGeom>
              <a:avLst/>
              <a:gdLst>
                <a:gd name="T0" fmla="*/ 0 w 14"/>
                <a:gd name="T1" fmla="*/ 7 h 360"/>
                <a:gd name="T2" fmla="*/ 7 w 14"/>
                <a:gd name="T3" fmla="*/ 0 h 360"/>
                <a:gd name="T4" fmla="*/ 14 w 14"/>
                <a:gd name="T5" fmla="*/ 7 h 360"/>
                <a:gd name="T6" fmla="*/ 14 w 14"/>
                <a:gd name="T7" fmla="*/ 353 h 360"/>
                <a:gd name="T8" fmla="*/ 7 w 14"/>
                <a:gd name="T9" fmla="*/ 360 h 360"/>
                <a:gd name="T10" fmla="*/ 0 w 14"/>
                <a:gd name="T11" fmla="*/ 353 h 360"/>
                <a:gd name="T12" fmla="*/ 0 w 14"/>
                <a:gd name="T13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60">
                  <a:moveTo>
                    <a:pt x="0" y="7"/>
                  </a:move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4" y="2"/>
                    <a:pt x="14" y="7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1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367" y="1818"/>
              <a:ext cx="404" cy="496"/>
            </a:xfrm>
            <a:custGeom>
              <a:avLst/>
              <a:gdLst>
                <a:gd name="T0" fmla="*/ 280 w 294"/>
                <a:gd name="T1" fmla="*/ 7 h 360"/>
                <a:gd name="T2" fmla="*/ 287 w 294"/>
                <a:gd name="T3" fmla="*/ 0 h 360"/>
                <a:gd name="T4" fmla="*/ 294 w 294"/>
                <a:gd name="T5" fmla="*/ 7 h 360"/>
                <a:gd name="T6" fmla="*/ 294 w 294"/>
                <a:gd name="T7" fmla="*/ 355 h 360"/>
                <a:gd name="T8" fmla="*/ 288 w 294"/>
                <a:gd name="T9" fmla="*/ 360 h 360"/>
                <a:gd name="T10" fmla="*/ 284 w 294"/>
                <a:gd name="T11" fmla="*/ 359 h 360"/>
                <a:gd name="T12" fmla="*/ 281 w 294"/>
                <a:gd name="T13" fmla="*/ 357 h 360"/>
                <a:gd name="T14" fmla="*/ 14 w 294"/>
                <a:gd name="T15" fmla="*/ 28 h 360"/>
                <a:gd name="T16" fmla="*/ 14 w 294"/>
                <a:gd name="T17" fmla="*/ 353 h 360"/>
                <a:gd name="T18" fmla="*/ 7 w 294"/>
                <a:gd name="T19" fmla="*/ 360 h 360"/>
                <a:gd name="T20" fmla="*/ 0 w 294"/>
                <a:gd name="T21" fmla="*/ 353 h 360"/>
                <a:gd name="T22" fmla="*/ 0 w 294"/>
                <a:gd name="T23" fmla="*/ 7 h 360"/>
                <a:gd name="T24" fmla="*/ 1 w 294"/>
                <a:gd name="T25" fmla="*/ 2 h 360"/>
                <a:gd name="T26" fmla="*/ 5 w 294"/>
                <a:gd name="T27" fmla="*/ 0 h 360"/>
                <a:gd name="T28" fmla="*/ 9 w 294"/>
                <a:gd name="T29" fmla="*/ 1 h 360"/>
                <a:gd name="T30" fmla="*/ 11 w 294"/>
                <a:gd name="T31" fmla="*/ 3 h 360"/>
                <a:gd name="T32" fmla="*/ 280 w 294"/>
                <a:gd name="T33" fmla="*/ 332 h 360"/>
                <a:gd name="T34" fmla="*/ 280 w 294"/>
                <a:gd name="T35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4" h="360">
                  <a:moveTo>
                    <a:pt x="280" y="7"/>
                  </a:moveTo>
                  <a:cubicBezTo>
                    <a:pt x="280" y="2"/>
                    <a:pt x="283" y="0"/>
                    <a:pt x="287" y="0"/>
                  </a:cubicBezTo>
                  <a:cubicBezTo>
                    <a:pt x="292" y="0"/>
                    <a:pt x="294" y="2"/>
                    <a:pt x="294" y="7"/>
                  </a:cubicBezTo>
                  <a:cubicBezTo>
                    <a:pt x="294" y="355"/>
                    <a:pt x="294" y="355"/>
                    <a:pt x="294" y="355"/>
                  </a:cubicBezTo>
                  <a:cubicBezTo>
                    <a:pt x="294" y="358"/>
                    <a:pt x="292" y="360"/>
                    <a:pt x="288" y="360"/>
                  </a:cubicBezTo>
                  <a:cubicBezTo>
                    <a:pt x="286" y="360"/>
                    <a:pt x="285" y="360"/>
                    <a:pt x="284" y="359"/>
                  </a:cubicBezTo>
                  <a:cubicBezTo>
                    <a:pt x="283" y="358"/>
                    <a:pt x="282" y="358"/>
                    <a:pt x="281" y="35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2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10" y="2"/>
                    <a:pt x="11" y="3"/>
                  </a:cubicBezTo>
                  <a:cubicBezTo>
                    <a:pt x="280" y="332"/>
                    <a:pt x="280" y="332"/>
                    <a:pt x="280" y="332"/>
                  </a:cubicBezTo>
                  <a:lnTo>
                    <a:pt x="28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879" y="1818"/>
              <a:ext cx="338" cy="496"/>
            </a:xfrm>
            <a:custGeom>
              <a:avLst/>
              <a:gdLst>
                <a:gd name="T0" fmla="*/ 239 w 246"/>
                <a:gd name="T1" fmla="*/ 0 h 360"/>
                <a:gd name="T2" fmla="*/ 246 w 246"/>
                <a:gd name="T3" fmla="*/ 7 h 360"/>
                <a:gd name="T4" fmla="*/ 239 w 246"/>
                <a:gd name="T5" fmla="*/ 14 h 360"/>
                <a:gd name="T6" fmla="*/ 14 w 246"/>
                <a:gd name="T7" fmla="*/ 14 h 360"/>
                <a:gd name="T8" fmla="*/ 14 w 246"/>
                <a:gd name="T9" fmla="*/ 179 h 360"/>
                <a:gd name="T10" fmla="*/ 198 w 246"/>
                <a:gd name="T11" fmla="*/ 179 h 360"/>
                <a:gd name="T12" fmla="*/ 206 w 246"/>
                <a:gd name="T13" fmla="*/ 187 h 360"/>
                <a:gd name="T14" fmla="*/ 198 w 246"/>
                <a:gd name="T15" fmla="*/ 193 h 360"/>
                <a:gd name="T16" fmla="*/ 14 w 246"/>
                <a:gd name="T17" fmla="*/ 193 h 360"/>
                <a:gd name="T18" fmla="*/ 14 w 246"/>
                <a:gd name="T19" fmla="*/ 353 h 360"/>
                <a:gd name="T20" fmla="*/ 7 w 246"/>
                <a:gd name="T21" fmla="*/ 360 h 360"/>
                <a:gd name="T22" fmla="*/ 0 w 246"/>
                <a:gd name="T23" fmla="*/ 353 h 360"/>
                <a:gd name="T24" fmla="*/ 0 w 246"/>
                <a:gd name="T25" fmla="*/ 7 h 360"/>
                <a:gd name="T26" fmla="*/ 1 w 246"/>
                <a:gd name="T27" fmla="*/ 3 h 360"/>
                <a:gd name="T28" fmla="*/ 3 w 246"/>
                <a:gd name="T29" fmla="*/ 1 h 360"/>
                <a:gd name="T30" fmla="*/ 7 w 246"/>
                <a:gd name="T31" fmla="*/ 0 h 360"/>
                <a:gd name="T32" fmla="*/ 239 w 246"/>
                <a:gd name="T3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6" h="360">
                  <a:moveTo>
                    <a:pt x="239" y="0"/>
                  </a:moveTo>
                  <a:cubicBezTo>
                    <a:pt x="244" y="0"/>
                    <a:pt x="246" y="2"/>
                    <a:pt x="246" y="7"/>
                  </a:cubicBezTo>
                  <a:cubicBezTo>
                    <a:pt x="246" y="12"/>
                    <a:pt x="244" y="14"/>
                    <a:pt x="239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98" y="179"/>
                    <a:pt x="198" y="179"/>
                    <a:pt x="198" y="179"/>
                  </a:cubicBezTo>
                  <a:cubicBezTo>
                    <a:pt x="203" y="179"/>
                    <a:pt x="206" y="182"/>
                    <a:pt x="206" y="187"/>
                  </a:cubicBezTo>
                  <a:cubicBezTo>
                    <a:pt x="206" y="191"/>
                    <a:pt x="203" y="193"/>
                    <a:pt x="198" y="193"/>
                  </a:cubicBezTo>
                  <a:cubicBezTo>
                    <a:pt x="14" y="193"/>
                    <a:pt x="14" y="193"/>
                    <a:pt x="14" y="193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2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6" y="0"/>
                    <a:pt x="7" y="0"/>
                  </a:cubicBezTo>
                  <a:lnTo>
                    <a:pt x="2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2195" y="1651"/>
              <a:ext cx="422" cy="665"/>
            </a:xfrm>
            <a:custGeom>
              <a:avLst/>
              <a:gdLst>
                <a:gd name="T0" fmla="*/ 147 w 307"/>
                <a:gd name="T1" fmla="*/ 125 h 483"/>
                <a:gd name="T2" fmla="*/ 151 w 307"/>
                <a:gd name="T3" fmla="*/ 120 h 483"/>
                <a:gd name="T4" fmla="*/ 153 w 307"/>
                <a:gd name="T5" fmla="*/ 119 h 483"/>
                <a:gd name="T6" fmla="*/ 157 w 307"/>
                <a:gd name="T7" fmla="*/ 120 h 483"/>
                <a:gd name="T8" fmla="*/ 160 w 307"/>
                <a:gd name="T9" fmla="*/ 124 h 483"/>
                <a:gd name="T10" fmla="*/ 306 w 307"/>
                <a:gd name="T11" fmla="*/ 473 h 483"/>
                <a:gd name="T12" fmla="*/ 307 w 307"/>
                <a:gd name="T13" fmla="*/ 478 h 483"/>
                <a:gd name="T14" fmla="*/ 302 w 307"/>
                <a:gd name="T15" fmla="*/ 481 h 483"/>
                <a:gd name="T16" fmla="*/ 294 w 307"/>
                <a:gd name="T17" fmla="*/ 477 h 483"/>
                <a:gd name="T18" fmla="*/ 252 w 307"/>
                <a:gd name="T19" fmla="*/ 379 h 483"/>
                <a:gd name="T20" fmla="*/ 55 w 307"/>
                <a:gd name="T21" fmla="*/ 379 h 483"/>
                <a:gd name="T22" fmla="*/ 14 w 307"/>
                <a:gd name="T23" fmla="*/ 478 h 483"/>
                <a:gd name="T24" fmla="*/ 6 w 307"/>
                <a:gd name="T25" fmla="*/ 481 h 483"/>
                <a:gd name="T26" fmla="*/ 2 w 307"/>
                <a:gd name="T27" fmla="*/ 472 h 483"/>
                <a:gd name="T28" fmla="*/ 147 w 307"/>
                <a:gd name="T29" fmla="*/ 125 h 483"/>
                <a:gd name="T30" fmla="*/ 62 w 307"/>
                <a:gd name="T31" fmla="*/ 365 h 483"/>
                <a:gd name="T32" fmla="*/ 247 w 307"/>
                <a:gd name="T33" fmla="*/ 365 h 483"/>
                <a:gd name="T34" fmla="*/ 154 w 307"/>
                <a:gd name="T35" fmla="*/ 144 h 483"/>
                <a:gd name="T36" fmla="*/ 62 w 307"/>
                <a:gd name="T37" fmla="*/ 365 h 483"/>
                <a:gd name="T38" fmla="*/ 150 w 307"/>
                <a:gd name="T39" fmla="*/ 2 h 483"/>
                <a:gd name="T40" fmla="*/ 156 w 307"/>
                <a:gd name="T41" fmla="*/ 2 h 483"/>
                <a:gd name="T42" fmla="*/ 215 w 307"/>
                <a:gd name="T43" fmla="*/ 60 h 483"/>
                <a:gd name="T44" fmla="*/ 217 w 307"/>
                <a:gd name="T45" fmla="*/ 64 h 483"/>
                <a:gd name="T46" fmla="*/ 215 w 307"/>
                <a:gd name="T47" fmla="*/ 68 h 483"/>
                <a:gd name="T48" fmla="*/ 213 w 307"/>
                <a:gd name="T49" fmla="*/ 70 h 483"/>
                <a:gd name="T50" fmla="*/ 209 w 307"/>
                <a:gd name="T51" fmla="*/ 72 h 483"/>
                <a:gd name="T52" fmla="*/ 205 w 307"/>
                <a:gd name="T53" fmla="*/ 70 h 483"/>
                <a:gd name="T54" fmla="*/ 153 w 307"/>
                <a:gd name="T55" fmla="*/ 18 h 483"/>
                <a:gd name="T56" fmla="*/ 100 w 307"/>
                <a:gd name="T57" fmla="*/ 70 h 483"/>
                <a:gd name="T58" fmla="*/ 97 w 307"/>
                <a:gd name="T59" fmla="*/ 71 h 483"/>
                <a:gd name="T60" fmla="*/ 93 w 307"/>
                <a:gd name="T61" fmla="*/ 70 h 483"/>
                <a:gd name="T62" fmla="*/ 91 w 307"/>
                <a:gd name="T63" fmla="*/ 67 h 483"/>
                <a:gd name="T64" fmla="*/ 89 w 307"/>
                <a:gd name="T65" fmla="*/ 64 h 483"/>
                <a:gd name="T66" fmla="*/ 91 w 307"/>
                <a:gd name="T67" fmla="*/ 60 h 483"/>
                <a:gd name="T68" fmla="*/ 150 w 307"/>
                <a:gd name="T69" fmla="*/ 2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7" h="483">
                  <a:moveTo>
                    <a:pt x="147" y="125"/>
                  </a:moveTo>
                  <a:cubicBezTo>
                    <a:pt x="148" y="123"/>
                    <a:pt x="149" y="121"/>
                    <a:pt x="151" y="120"/>
                  </a:cubicBezTo>
                  <a:cubicBezTo>
                    <a:pt x="152" y="119"/>
                    <a:pt x="153" y="119"/>
                    <a:pt x="153" y="119"/>
                  </a:cubicBezTo>
                  <a:cubicBezTo>
                    <a:pt x="155" y="119"/>
                    <a:pt x="156" y="119"/>
                    <a:pt x="157" y="120"/>
                  </a:cubicBezTo>
                  <a:cubicBezTo>
                    <a:pt x="158" y="121"/>
                    <a:pt x="159" y="122"/>
                    <a:pt x="160" y="124"/>
                  </a:cubicBezTo>
                  <a:cubicBezTo>
                    <a:pt x="306" y="473"/>
                    <a:pt x="306" y="473"/>
                    <a:pt x="306" y="473"/>
                  </a:cubicBezTo>
                  <a:cubicBezTo>
                    <a:pt x="307" y="475"/>
                    <a:pt x="307" y="476"/>
                    <a:pt x="307" y="478"/>
                  </a:cubicBezTo>
                  <a:cubicBezTo>
                    <a:pt x="306" y="479"/>
                    <a:pt x="304" y="480"/>
                    <a:pt x="302" y="481"/>
                  </a:cubicBezTo>
                  <a:cubicBezTo>
                    <a:pt x="298" y="483"/>
                    <a:pt x="295" y="481"/>
                    <a:pt x="294" y="477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55" y="379"/>
                    <a:pt x="55" y="379"/>
                    <a:pt x="55" y="379"/>
                  </a:cubicBezTo>
                  <a:cubicBezTo>
                    <a:pt x="14" y="478"/>
                    <a:pt x="14" y="478"/>
                    <a:pt x="14" y="478"/>
                  </a:cubicBezTo>
                  <a:cubicBezTo>
                    <a:pt x="12" y="482"/>
                    <a:pt x="9" y="483"/>
                    <a:pt x="6" y="481"/>
                  </a:cubicBezTo>
                  <a:cubicBezTo>
                    <a:pt x="1" y="479"/>
                    <a:pt x="0" y="476"/>
                    <a:pt x="2" y="472"/>
                  </a:cubicBezTo>
                  <a:lnTo>
                    <a:pt x="147" y="125"/>
                  </a:lnTo>
                  <a:close/>
                  <a:moveTo>
                    <a:pt x="62" y="365"/>
                  </a:moveTo>
                  <a:cubicBezTo>
                    <a:pt x="247" y="365"/>
                    <a:pt x="247" y="365"/>
                    <a:pt x="247" y="365"/>
                  </a:cubicBezTo>
                  <a:cubicBezTo>
                    <a:pt x="154" y="144"/>
                    <a:pt x="154" y="144"/>
                    <a:pt x="154" y="144"/>
                  </a:cubicBezTo>
                  <a:lnTo>
                    <a:pt x="62" y="365"/>
                  </a:lnTo>
                  <a:close/>
                  <a:moveTo>
                    <a:pt x="150" y="2"/>
                  </a:moveTo>
                  <a:cubicBezTo>
                    <a:pt x="152" y="0"/>
                    <a:pt x="154" y="0"/>
                    <a:pt x="156" y="2"/>
                  </a:cubicBezTo>
                  <a:cubicBezTo>
                    <a:pt x="215" y="60"/>
                    <a:pt x="215" y="60"/>
                    <a:pt x="215" y="60"/>
                  </a:cubicBezTo>
                  <a:cubicBezTo>
                    <a:pt x="216" y="62"/>
                    <a:pt x="217" y="63"/>
                    <a:pt x="217" y="64"/>
                  </a:cubicBezTo>
                  <a:cubicBezTo>
                    <a:pt x="217" y="66"/>
                    <a:pt x="216" y="67"/>
                    <a:pt x="215" y="68"/>
                  </a:cubicBezTo>
                  <a:cubicBezTo>
                    <a:pt x="213" y="70"/>
                    <a:pt x="213" y="70"/>
                    <a:pt x="213" y="70"/>
                  </a:cubicBezTo>
                  <a:cubicBezTo>
                    <a:pt x="212" y="71"/>
                    <a:pt x="211" y="72"/>
                    <a:pt x="209" y="72"/>
                  </a:cubicBezTo>
                  <a:cubicBezTo>
                    <a:pt x="208" y="72"/>
                    <a:pt x="206" y="71"/>
                    <a:pt x="205" y="70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0" y="71"/>
                    <a:pt x="98" y="71"/>
                    <a:pt x="97" y="71"/>
                  </a:cubicBezTo>
                  <a:cubicBezTo>
                    <a:pt x="95" y="71"/>
                    <a:pt x="94" y="71"/>
                    <a:pt x="93" y="70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0" y="66"/>
                    <a:pt x="89" y="65"/>
                    <a:pt x="89" y="64"/>
                  </a:cubicBezTo>
                  <a:cubicBezTo>
                    <a:pt x="89" y="62"/>
                    <a:pt x="90" y="61"/>
                    <a:pt x="91" y="60"/>
                  </a:cubicBezTo>
                  <a:lnTo>
                    <a:pt x="15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692" y="1818"/>
              <a:ext cx="404" cy="496"/>
            </a:xfrm>
            <a:custGeom>
              <a:avLst/>
              <a:gdLst>
                <a:gd name="T0" fmla="*/ 280 w 294"/>
                <a:gd name="T1" fmla="*/ 7 h 360"/>
                <a:gd name="T2" fmla="*/ 287 w 294"/>
                <a:gd name="T3" fmla="*/ 0 h 360"/>
                <a:gd name="T4" fmla="*/ 294 w 294"/>
                <a:gd name="T5" fmla="*/ 7 h 360"/>
                <a:gd name="T6" fmla="*/ 294 w 294"/>
                <a:gd name="T7" fmla="*/ 355 h 360"/>
                <a:gd name="T8" fmla="*/ 288 w 294"/>
                <a:gd name="T9" fmla="*/ 360 h 360"/>
                <a:gd name="T10" fmla="*/ 283 w 294"/>
                <a:gd name="T11" fmla="*/ 359 h 360"/>
                <a:gd name="T12" fmla="*/ 281 w 294"/>
                <a:gd name="T13" fmla="*/ 357 h 360"/>
                <a:gd name="T14" fmla="*/ 14 w 294"/>
                <a:gd name="T15" fmla="*/ 28 h 360"/>
                <a:gd name="T16" fmla="*/ 14 w 294"/>
                <a:gd name="T17" fmla="*/ 353 h 360"/>
                <a:gd name="T18" fmla="*/ 7 w 294"/>
                <a:gd name="T19" fmla="*/ 360 h 360"/>
                <a:gd name="T20" fmla="*/ 0 w 294"/>
                <a:gd name="T21" fmla="*/ 353 h 360"/>
                <a:gd name="T22" fmla="*/ 0 w 294"/>
                <a:gd name="T23" fmla="*/ 7 h 360"/>
                <a:gd name="T24" fmla="*/ 1 w 294"/>
                <a:gd name="T25" fmla="*/ 2 h 360"/>
                <a:gd name="T26" fmla="*/ 5 w 294"/>
                <a:gd name="T27" fmla="*/ 0 h 360"/>
                <a:gd name="T28" fmla="*/ 8 w 294"/>
                <a:gd name="T29" fmla="*/ 1 h 360"/>
                <a:gd name="T30" fmla="*/ 11 w 294"/>
                <a:gd name="T31" fmla="*/ 3 h 360"/>
                <a:gd name="T32" fmla="*/ 280 w 294"/>
                <a:gd name="T33" fmla="*/ 332 h 360"/>
                <a:gd name="T34" fmla="*/ 280 w 294"/>
                <a:gd name="T35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4" h="360">
                  <a:moveTo>
                    <a:pt x="280" y="7"/>
                  </a:moveTo>
                  <a:cubicBezTo>
                    <a:pt x="280" y="2"/>
                    <a:pt x="283" y="0"/>
                    <a:pt x="287" y="0"/>
                  </a:cubicBezTo>
                  <a:cubicBezTo>
                    <a:pt x="292" y="0"/>
                    <a:pt x="294" y="2"/>
                    <a:pt x="294" y="7"/>
                  </a:cubicBezTo>
                  <a:cubicBezTo>
                    <a:pt x="294" y="355"/>
                    <a:pt x="294" y="355"/>
                    <a:pt x="294" y="355"/>
                  </a:cubicBezTo>
                  <a:cubicBezTo>
                    <a:pt x="294" y="358"/>
                    <a:pt x="292" y="360"/>
                    <a:pt x="288" y="360"/>
                  </a:cubicBezTo>
                  <a:cubicBezTo>
                    <a:pt x="286" y="360"/>
                    <a:pt x="284" y="360"/>
                    <a:pt x="283" y="359"/>
                  </a:cubicBezTo>
                  <a:cubicBezTo>
                    <a:pt x="282" y="358"/>
                    <a:pt x="282" y="358"/>
                    <a:pt x="281" y="35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1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9" y="1"/>
                    <a:pt x="10" y="2"/>
                    <a:pt x="11" y="3"/>
                  </a:cubicBezTo>
                  <a:cubicBezTo>
                    <a:pt x="280" y="332"/>
                    <a:pt x="280" y="332"/>
                    <a:pt x="280" y="332"/>
                  </a:cubicBezTo>
                  <a:lnTo>
                    <a:pt x="28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3185" y="1814"/>
              <a:ext cx="419" cy="505"/>
            </a:xfrm>
            <a:custGeom>
              <a:avLst/>
              <a:gdLst>
                <a:gd name="T0" fmla="*/ 300 w 305"/>
                <a:gd name="T1" fmla="*/ 42 h 367"/>
                <a:gd name="T2" fmla="*/ 302 w 305"/>
                <a:gd name="T3" fmla="*/ 53 h 367"/>
                <a:gd name="T4" fmla="*/ 297 w 305"/>
                <a:gd name="T5" fmla="*/ 56 h 367"/>
                <a:gd name="T6" fmla="*/ 291 w 305"/>
                <a:gd name="T7" fmla="*/ 54 h 367"/>
                <a:gd name="T8" fmla="*/ 241 w 305"/>
                <a:gd name="T9" fmla="*/ 24 h 367"/>
                <a:gd name="T10" fmla="*/ 183 w 305"/>
                <a:gd name="T11" fmla="*/ 14 h 367"/>
                <a:gd name="T12" fmla="*/ 138 w 305"/>
                <a:gd name="T13" fmla="*/ 20 h 367"/>
                <a:gd name="T14" fmla="*/ 98 w 305"/>
                <a:gd name="T15" fmla="*/ 38 h 367"/>
                <a:gd name="T16" fmla="*/ 63 w 305"/>
                <a:gd name="T17" fmla="*/ 64 h 367"/>
                <a:gd name="T18" fmla="*/ 37 w 305"/>
                <a:gd name="T19" fmla="*/ 98 h 367"/>
                <a:gd name="T20" fmla="*/ 20 w 305"/>
                <a:gd name="T21" fmla="*/ 139 h 367"/>
                <a:gd name="T22" fmla="*/ 14 w 305"/>
                <a:gd name="T23" fmla="*/ 184 h 367"/>
                <a:gd name="T24" fmla="*/ 20 w 305"/>
                <a:gd name="T25" fmla="*/ 228 h 367"/>
                <a:gd name="T26" fmla="*/ 37 w 305"/>
                <a:gd name="T27" fmla="*/ 269 h 367"/>
                <a:gd name="T28" fmla="*/ 63 w 305"/>
                <a:gd name="T29" fmla="*/ 303 h 367"/>
                <a:gd name="T30" fmla="*/ 98 w 305"/>
                <a:gd name="T31" fmla="*/ 329 h 367"/>
                <a:gd name="T32" fmla="*/ 138 w 305"/>
                <a:gd name="T33" fmla="*/ 346 h 367"/>
                <a:gd name="T34" fmla="*/ 183 w 305"/>
                <a:gd name="T35" fmla="*/ 352 h 367"/>
                <a:gd name="T36" fmla="*/ 241 w 305"/>
                <a:gd name="T37" fmla="*/ 342 h 367"/>
                <a:gd name="T38" fmla="*/ 291 w 305"/>
                <a:gd name="T39" fmla="*/ 314 h 367"/>
                <a:gd name="T40" fmla="*/ 302 w 305"/>
                <a:gd name="T41" fmla="*/ 315 h 367"/>
                <a:gd name="T42" fmla="*/ 300 w 305"/>
                <a:gd name="T43" fmla="*/ 325 h 367"/>
                <a:gd name="T44" fmla="*/ 246 w 305"/>
                <a:gd name="T45" fmla="*/ 356 h 367"/>
                <a:gd name="T46" fmla="*/ 183 w 305"/>
                <a:gd name="T47" fmla="*/ 367 h 367"/>
                <a:gd name="T48" fmla="*/ 134 w 305"/>
                <a:gd name="T49" fmla="*/ 361 h 367"/>
                <a:gd name="T50" fmla="*/ 90 w 305"/>
                <a:gd name="T51" fmla="*/ 342 h 367"/>
                <a:gd name="T52" fmla="*/ 53 w 305"/>
                <a:gd name="T53" fmla="*/ 313 h 367"/>
                <a:gd name="T54" fmla="*/ 25 w 305"/>
                <a:gd name="T55" fmla="*/ 276 h 367"/>
                <a:gd name="T56" fmla="*/ 6 w 305"/>
                <a:gd name="T57" fmla="*/ 233 h 367"/>
                <a:gd name="T58" fmla="*/ 0 w 305"/>
                <a:gd name="T59" fmla="*/ 184 h 367"/>
                <a:gd name="T60" fmla="*/ 6 w 305"/>
                <a:gd name="T61" fmla="*/ 135 h 367"/>
                <a:gd name="T62" fmla="*/ 25 w 305"/>
                <a:gd name="T63" fmla="*/ 91 h 367"/>
                <a:gd name="T64" fmla="*/ 53 w 305"/>
                <a:gd name="T65" fmla="*/ 54 h 367"/>
                <a:gd name="T66" fmla="*/ 90 w 305"/>
                <a:gd name="T67" fmla="*/ 25 h 367"/>
                <a:gd name="T68" fmla="*/ 134 w 305"/>
                <a:gd name="T69" fmla="*/ 6 h 367"/>
                <a:gd name="T70" fmla="*/ 183 w 305"/>
                <a:gd name="T71" fmla="*/ 0 h 367"/>
                <a:gd name="T72" fmla="*/ 246 w 305"/>
                <a:gd name="T73" fmla="*/ 11 h 367"/>
                <a:gd name="T74" fmla="*/ 300 w 305"/>
                <a:gd name="T75" fmla="*/ 4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367">
                  <a:moveTo>
                    <a:pt x="300" y="42"/>
                  </a:moveTo>
                  <a:cubicBezTo>
                    <a:pt x="304" y="45"/>
                    <a:pt x="305" y="48"/>
                    <a:pt x="302" y="53"/>
                  </a:cubicBezTo>
                  <a:cubicBezTo>
                    <a:pt x="300" y="55"/>
                    <a:pt x="298" y="56"/>
                    <a:pt x="297" y="56"/>
                  </a:cubicBezTo>
                  <a:cubicBezTo>
                    <a:pt x="295" y="56"/>
                    <a:pt x="293" y="55"/>
                    <a:pt x="291" y="54"/>
                  </a:cubicBezTo>
                  <a:cubicBezTo>
                    <a:pt x="276" y="41"/>
                    <a:pt x="259" y="31"/>
                    <a:pt x="241" y="24"/>
                  </a:cubicBezTo>
                  <a:cubicBezTo>
                    <a:pt x="223" y="18"/>
                    <a:pt x="204" y="14"/>
                    <a:pt x="183" y="14"/>
                  </a:cubicBezTo>
                  <a:cubicBezTo>
                    <a:pt x="167" y="14"/>
                    <a:pt x="152" y="16"/>
                    <a:pt x="138" y="20"/>
                  </a:cubicBezTo>
                  <a:cubicBezTo>
                    <a:pt x="124" y="24"/>
                    <a:pt x="110" y="30"/>
                    <a:pt x="98" y="38"/>
                  </a:cubicBezTo>
                  <a:cubicBezTo>
                    <a:pt x="85" y="45"/>
                    <a:pt x="74" y="54"/>
                    <a:pt x="63" y="64"/>
                  </a:cubicBezTo>
                  <a:cubicBezTo>
                    <a:pt x="53" y="74"/>
                    <a:pt x="44" y="86"/>
                    <a:pt x="37" y="98"/>
                  </a:cubicBezTo>
                  <a:cubicBezTo>
                    <a:pt x="30" y="111"/>
                    <a:pt x="24" y="124"/>
                    <a:pt x="20" y="139"/>
                  </a:cubicBezTo>
                  <a:cubicBezTo>
                    <a:pt x="16" y="153"/>
                    <a:pt x="14" y="168"/>
                    <a:pt x="14" y="184"/>
                  </a:cubicBezTo>
                  <a:cubicBezTo>
                    <a:pt x="14" y="199"/>
                    <a:pt x="16" y="214"/>
                    <a:pt x="20" y="228"/>
                  </a:cubicBezTo>
                  <a:cubicBezTo>
                    <a:pt x="24" y="243"/>
                    <a:pt x="30" y="256"/>
                    <a:pt x="37" y="269"/>
                  </a:cubicBezTo>
                  <a:cubicBezTo>
                    <a:pt x="44" y="281"/>
                    <a:pt x="53" y="293"/>
                    <a:pt x="63" y="303"/>
                  </a:cubicBezTo>
                  <a:cubicBezTo>
                    <a:pt x="74" y="313"/>
                    <a:pt x="85" y="322"/>
                    <a:pt x="98" y="329"/>
                  </a:cubicBezTo>
                  <a:cubicBezTo>
                    <a:pt x="110" y="337"/>
                    <a:pt x="124" y="342"/>
                    <a:pt x="138" y="346"/>
                  </a:cubicBezTo>
                  <a:cubicBezTo>
                    <a:pt x="152" y="350"/>
                    <a:pt x="167" y="352"/>
                    <a:pt x="183" y="352"/>
                  </a:cubicBezTo>
                  <a:cubicBezTo>
                    <a:pt x="204" y="352"/>
                    <a:pt x="223" y="349"/>
                    <a:pt x="241" y="342"/>
                  </a:cubicBezTo>
                  <a:cubicBezTo>
                    <a:pt x="259" y="335"/>
                    <a:pt x="276" y="326"/>
                    <a:pt x="291" y="314"/>
                  </a:cubicBezTo>
                  <a:cubicBezTo>
                    <a:pt x="295" y="310"/>
                    <a:pt x="298" y="310"/>
                    <a:pt x="302" y="315"/>
                  </a:cubicBezTo>
                  <a:cubicBezTo>
                    <a:pt x="305" y="319"/>
                    <a:pt x="304" y="322"/>
                    <a:pt x="300" y="325"/>
                  </a:cubicBezTo>
                  <a:cubicBezTo>
                    <a:pt x="284" y="338"/>
                    <a:pt x="266" y="349"/>
                    <a:pt x="246" y="356"/>
                  </a:cubicBezTo>
                  <a:cubicBezTo>
                    <a:pt x="227" y="363"/>
                    <a:pt x="206" y="367"/>
                    <a:pt x="183" y="367"/>
                  </a:cubicBezTo>
                  <a:cubicBezTo>
                    <a:pt x="166" y="367"/>
                    <a:pt x="150" y="365"/>
                    <a:pt x="134" y="361"/>
                  </a:cubicBezTo>
                  <a:cubicBezTo>
                    <a:pt x="118" y="356"/>
                    <a:pt x="104" y="350"/>
                    <a:pt x="90" y="342"/>
                  </a:cubicBezTo>
                  <a:cubicBezTo>
                    <a:pt x="77" y="334"/>
                    <a:pt x="64" y="325"/>
                    <a:pt x="53" y="313"/>
                  </a:cubicBezTo>
                  <a:cubicBezTo>
                    <a:pt x="42" y="302"/>
                    <a:pt x="33" y="290"/>
                    <a:pt x="25" y="276"/>
                  </a:cubicBezTo>
                  <a:cubicBezTo>
                    <a:pt x="17" y="263"/>
                    <a:pt x="11" y="248"/>
                    <a:pt x="6" y="233"/>
                  </a:cubicBezTo>
                  <a:cubicBezTo>
                    <a:pt x="2" y="217"/>
                    <a:pt x="0" y="201"/>
                    <a:pt x="0" y="184"/>
                  </a:cubicBezTo>
                  <a:cubicBezTo>
                    <a:pt x="0" y="167"/>
                    <a:pt x="2" y="151"/>
                    <a:pt x="6" y="135"/>
                  </a:cubicBezTo>
                  <a:cubicBezTo>
                    <a:pt x="11" y="119"/>
                    <a:pt x="17" y="105"/>
                    <a:pt x="25" y="91"/>
                  </a:cubicBezTo>
                  <a:cubicBezTo>
                    <a:pt x="33" y="77"/>
                    <a:pt x="42" y="65"/>
                    <a:pt x="53" y="54"/>
                  </a:cubicBezTo>
                  <a:cubicBezTo>
                    <a:pt x="64" y="42"/>
                    <a:pt x="77" y="33"/>
                    <a:pt x="90" y="25"/>
                  </a:cubicBezTo>
                  <a:cubicBezTo>
                    <a:pt x="104" y="17"/>
                    <a:pt x="118" y="11"/>
                    <a:pt x="134" y="6"/>
                  </a:cubicBezTo>
                  <a:cubicBezTo>
                    <a:pt x="150" y="2"/>
                    <a:pt x="166" y="0"/>
                    <a:pt x="183" y="0"/>
                  </a:cubicBezTo>
                  <a:cubicBezTo>
                    <a:pt x="206" y="0"/>
                    <a:pt x="227" y="3"/>
                    <a:pt x="246" y="11"/>
                  </a:cubicBezTo>
                  <a:cubicBezTo>
                    <a:pt x="266" y="18"/>
                    <a:pt x="284" y="29"/>
                    <a:pt x="30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700" y="1818"/>
              <a:ext cx="19" cy="496"/>
            </a:xfrm>
            <a:custGeom>
              <a:avLst/>
              <a:gdLst>
                <a:gd name="T0" fmla="*/ 0 w 14"/>
                <a:gd name="T1" fmla="*/ 7 h 360"/>
                <a:gd name="T2" fmla="*/ 7 w 14"/>
                <a:gd name="T3" fmla="*/ 0 h 360"/>
                <a:gd name="T4" fmla="*/ 14 w 14"/>
                <a:gd name="T5" fmla="*/ 7 h 360"/>
                <a:gd name="T6" fmla="*/ 14 w 14"/>
                <a:gd name="T7" fmla="*/ 353 h 360"/>
                <a:gd name="T8" fmla="*/ 7 w 14"/>
                <a:gd name="T9" fmla="*/ 360 h 360"/>
                <a:gd name="T10" fmla="*/ 0 w 14"/>
                <a:gd name="T11" fmla="*/ 353 h 360"/>
                <a:gd name="T12" fmla="*/ 0 w 14"/>
                <a:gd name="T13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60">
                  <a:moveTo>
                    <a:pt x="0" y="7"/>
                  </a:moveTo>
                  <a:cubicBezTo>
                    <a:pt x="0" y="2"/>
                    <a:pt x="2" y="0"/>
                    <a:pt x="7" y="0"/>
                  </a:cubicBezTo>
                  <a:cubicBezTo>
                    <a:pt x="12" y="0"/>
                    <a:pt x="14" y="2"/>
                    <a:pt x="14" y="7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2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795" y="1815"/>
              <a:ext cx="422" cy="501"/>
            </a:xfrm>
            <a:custGeom>
              <a:avLst/>
              <a:gdLst>
                <a:gd name="T0" fmla="*/ 147 w 307"/>
                <a:gd name="T1" fmla="*/ 6 h 364"/>
                <a:gd name="T2" fmla="*/ 151 w 307"/>
                <a:gd name="T3" fmla="*/ 1 h 364"/>
                <a:gd name="T4" fmla="*/ 153 w 307"/>
                <a:gd name="T5" fmla="*/ 0 h 364"/>
                <a:gd name="T6" fmla="*/ 157 w 307"/>
                <a:gd name="T7" fmla="*/ 1 h 364"/>
                <a:gd name="T8" fmla="*/ 160 w 307"/>
                <a:gd name="T9" fmla="*/ 5 h 364"/>
                <a:gd name="T10" fmla="*/ 306 w 307"/>
                <a:gd name="T11" fmla="*/ 354 h 364"/>
                <a:gd name="T12" fmla="*/ 307 w 307"/>
                <a:gd name="T13" fmla="*/ 359 h 364"/>
                <a:gd name="T14" fmla="*/ 302 w 307"/>
                <a:gd name="T15" fmla="*/ 362 h 364"/>
                <a:gd name="T16" fmla="*/ 294 w 307"/>
                <a:gd name="T17" fmla="*/ 358 h 364"/>
                <a:gd name="T18" fmla="*/ 252 w 307"/>
                <a:gd name="T19" fmla="*/ 260 h 364"/>
                <a:gd name="T20" fmla="*/ 55 w 307"/>
                <a:gd name="T21" fmla="*/ 260 h 364"/>
                <a:gd name="T22" fmla="*/ 14 w 307"/>
                <a:gd name="T23" fmla="*/ 359 h 364"/>
                <a:gd name="T24" fmla="*/ 6 w 307"/>
                <a:gd name="T25" fmla="*/ 362 h 364"/>
                <a:gd name="T26" fmla="*/ 2 w 307"/>
                <a:gd name="T27" fmla="*/ 353 h 364"/>
                <a:gd name="T28" fmla="*/ 147 w 307"/>
                <a:gd name="T29" fmla="*/ 6 h 364"/>
                <a:gd name="T30" fmla="*/ 61 w 307"/>
                <a:gd name="T31" fmla="*/ 246 h 364"/>
                <a:gd name="T32" fmla="*/ 247 w 307"/>
                <a:gd name="T33" fmla="*/ 246 h 364"/>
                <a:gd name="T34" fmla="*/ 154 w 307"/>
                <a:gd name="T35" fmla="*/ 25 h 364"/>
                <a:gd name="T36" fmla="*/ 61 w 307"/>
                <a:gd name="T37" fmla="*/ 246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364">
                  <a:moveTo>
                    <a:pt x="147" y="6"/>
                  </a:moveTo>
                  <a:cubicBezTo>
                    <a:pt x="148" y="4"/>
                    <a:pt x="149" y="2"/>
                    <a:pt x="151" y="1"/>
                  </a:cubicBezTo>
                  <a:cubicBezTo>
                    <a:pt x="152" y="0"/>
                    <a:pt x="153" y="0"/>
                    <a:pt x="153" y="0"/>
                  </a:cubicBezTo>
                  <a:cubicBezTo>
                    <a:pt x="155" y="0"/>
                    <a:pt x="156" y="0"/>
                    <a:pt x="157" y="1"/>
                  </a:cubicBezTo>
                  <a:cubicBezTo>
                    <a:pt x="158" y="2"/>
                    <a:pt x="159" y="3"/>
                    <a:pt x="160" y="5"/>
                  </a:cubicBezTo>
                  <a:cubicBezTo>
                    <a:pt x="306" y="354"/>
                    <a:pt x="306" y="354"/>
                    <a:pt x="306" y="354"/>
                  </a:cubicBezTo>
                  <a:cubicBezTo>
                    <a:pt x="307" y="356"/>
                    <a:pt x="307" y="357"/>
                    <a:pt x="307" y="359"/>
                  </a:cubicBezTo>
                  <a:cubicBezTo>
                    <a:pt x="306" y="360"/>
                    <a:pt x="304" y="361"/>
                    <a:pt x="302" y="362"/>
                  </a:cubicBezTo>
                  <a:cubicBezTo>
                    <a:pt x="298" y="364"/>
                    <a:pt x="295" y="362"/>
                    <a:pt x="294" y="358"/>
                  </a:cubicBezTo>
                  <a:cubicBezTo>
                    <a:pt x="252" y="260"/>
                    <a:pt x="252" y="260"/>
                    <a:pt x="252" y="260"/>
                  </a:cubicBezTo>
                  <a:cubicBezTo>
                    <a:pt x="55" y="260"/>
                    <a:pt x="55" y="260"/>
                    <a:pt x="55" y="260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2" y="363"/>
                    <a:pt x="9" y="364"/>
                    <a:pt x="6" y="362"/>
                  </a:cubicBezTo>
                  <a:cubicBezTo>
                    <a:pt x="1" y="360"/>
                    <a:pt x="0" y="357"/>
                    <a:pt x="2" y="353"/>
                  </a:cubicBezTo>
                  <a:lnTo>
                    <a:pt x="147" y="6"/>
                  </a:lnTo>
                  <a:close/>
                  <a:moveTo>
                    <a:pt x="61" y="246"/>
                  </a:moveTo>
                  <a:cubicBezTo>
                    <a:pt x="247" y="246"/>
                    <a:pt x="247" y="246"/>
                    <a:pt x="247" y="246"/>
                  </a:cubicBezTo>
                  <a:cubicBezTo>
                    <a:pt x="154" y="25"/>
                    <a:pt x="154" y="25"/>
                    <a:pt x="154" y="25"/>
                  </a:cubicBezTo>
                  <a:lnTo>
                    <a:pt x="61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 bwMode="auto">
          <a:xfrm>
            <a:off x="3691818" y="4397109"/>
            <a:ext cx="4808365" cy="335861"/>
            <a:chOff x="1151" y="2361"/>
            <a:chExt cx="3121" cy="218"/>
          </a:xfrm>
          <a:solidFill>
            <a:srgbClr val="9A9494"/>
          </a:solidFill>
        </p:grpSpPr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151" y="2432"/>
              <a:ext cx="159" cy="144"/>
            </a:xfrm>
            <a:custGeom>
              <a:avLst/>
              <a:gdLst>
                <a:gd name="T0" fmla="*/ 0 w 116"/>
                <a:gd name="T1" fmla="*/ 91 h 103"/>
                <a:gd name="T2" fmla="*/ 16 w 116"/>
                <a:gd name="T3" fmla="*/ 91 h 103"/>
                <a:gd name="T4" fmla="*/ 16 w 116"/>
                <a:gd name="T5" fmla="*/ 13 h 103"/>
                <a:gd name="T6" fmla="*/ 0 w 116"/>
                <a:gd name="T7" fmla="*/ 13 h 103"/>
                <a:gd name="T8" fmla="*/ 0 w 116"/>
                <a:gd name="T9" fmla="*/ 2 h 103"/>
                <a:gd name="T10" fmla="*/ 33 w 116"/>
                <a:gd name="T11" fmla="*/ 2 h 103"/>
                <a:gd name="T12" fmla="*/ 33 w 116"/>
                <a:gd name="T13" fmla="*/ 28 h 103"/>
                <a:gd name="T14" fmla="*/ 72 w 116"/>
                <a:gd name="T15" fmla="*/ 0 h 103"/>
                <a:gd name="T16" fmla="*/ 99 w 116"/>
                <a:gd name="T17" fmla="*/ 32 h 103"/>
                <a:gd name="T18" fmla="*/ 99 w 116"/>
                <a:gd name="T19" fmla="*/ 91 h 103"/>
                <a:gd name="T20" fmla="*/ 116 w 116"/>
                <a:gd name="T21" fmla="*/ 91 h 103"/>
                <a:gd name="T22" fmla="*/ 116 w 116"/>
                <a:gd name="T23" fmla="*/ 103 h 103"/>
                <a:gd name="T24" fmla="*/ 66 w 116"/>
                <a:gd name="T25" fmla="*/ 103 h 103"/>
                <a:gd name="T26" fmla="*/ 66 w 116"/>
                <a:gd name="T27" fmla="*/ 91 h 103"/>
                <a:gd name="T28" fmla="*/ 82 w 116"/>
                <a:gd name="T29" fmla="*/ 91 h 103"/>
                <a:gd name="T30" fmla="*/ 82 w 116"/>
                <a:gd name="T31" fmla="*/ 40 h 103"/>
                <a:gd name="T32" fmla="*/ 76 w 116"/>
                <a:gd name="T33" fmla="*/ 19 h 103"/>
                <a:gd name="T34" fmla="*/ 63 w 116"/>
                <a:gd name="T35" fmla="*/ 14 h 103"/>
                <a:gd name="T36" fmla="*/ 34 w 116"/>
                <a:gd name="T37" fmla="*/ 47 h 103"/>
                <a:gd name="T38" fmla="*/ 34 w 116"/>
                <a:gd name="T39" fmla="*/ 91 h 103"/>
                <a:gd name="T40" fmla="*/ 49 w 116"/>
                <a:gd name="T41" fmla="*/ 91 h 103"/>
                <a:gd name="T42" fmla="*/ 49 w 116"/>
                <a:gd name="T43" fmla="*/ 103 h 103"/>
                <a:gd name="T44" fmla="*/ 0 w 116"/>
                <a:gd name="T45" fmla="*/ 103 h 103"/>
                <a:gd name="T46" fmla="*/ 0 w 116"/>
                <a:gd name="T47" fmla="*/ 9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103">
                  <a:moveTo>
                    <a:pt x="0" y="91"/>
                  </a:moveTo>
                  <a:cubicBezTo>
                    <a:pt x="16" y="91"/>
                    <a:pt x="16" y="91"/>
                    <a:pt x="16" y="91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45" y="7"/>
                    <a:pt x="59" y="0"/>
                    <a:pt x="72" y="0"/>
                  </a:cubicBezTo>
                  <a:cubicBezTo>
                    <a:pt x="89" y="0"/>
                    <a:pt x="99" y="11"/>
                    <a:pt x="99" y="3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30"/>
                    <a:pt x="80" y="23"/>
                    <a:pt x="76" y="19"/>
                  </a:cubicBezTo>
                  <a:cubicBezTo>
                    <a:pt x="73" y="16"/>
                    <a:pt x="68" y="14"/>
                    <a:pt x="63" y="14"/>
                  </a:cubicBezTo>
                  <a:cubicBezTo>
                    <a:pt x="48" y="14"/>
                    <a:pt x="34" y="31"/>
                    <a:pt x="34" y="47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1324" y="2432"/>
              <a:ext cx="133" cy="147"/>
            </a:xfrm>
            <a:custGeom>
              <a:avLst/>
              <a:gdLst>
                <a:gd name="T0" fmla="*/ 0 w 97"/>
                <a:gd name="T1" fmla="*/ 53 h 105"/>
                <a:gd name="T2" fmla="*/ 49 w 97"/>
                <a:gd name="T3" fmla="*/ 0 h 105"/>
                <a:gd name="T4" fmla="*/ 97 w 97"/>
                <a:gd name="T5" fmla="*/ 51 h 105"/>
                <a:gd name="T6" fmla="*/ 49 w 97"/>
                <a:gd name="T7" fmla="*/ 105 h 105"/>
                <a:gd name="T8" fmla="*/ 0 w 97"/>
                <a:gd name="T9" fmla="*/ 53 h 105"/>
                <a:gd name="T10" fmla="*/ 78 w 97"/>
                <a:gd name="T11" fmla="*/ 52 h 105"/>
                <a:gd name="T12" fmla="*/ 48 w 97"/>
                <a:gd name="T13" fmla="*/ 10 h 105"/>
                <a:gd name="T14" fmla="*/ 19 w 97"/>
                <a:gd name="T15" fmla="*/ 52 h 105"/>
                <a:gd name="T16" fmla="*/ 50 w 97"/>
                <a:gd name="T17" fmla="*/ 95 h 105"/>
                <a:gd name="T18" fmla="*/ 78 w 97"/>
                <a:gd name="T19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05">
                  <a:moveTo>
                    <a:pt x="0" y="53"/>
                  </a:moveTo>
                  <a:cubicBezTo>
                    <a:pt x="0" y="22"/>
                    <a:pt x="21" y="0"/>
                    <a:pt x="49" y="0"/>
                  </a:cubicBezTo>
                  <a:cubicBezTo>
                    <a:pt x="78" y="0"/>
                    <a:pt x="97" y="21"/>
                    <a:pt x="97" y="51"/>
                  </a:cubicBezTo>
                  <a:cubicBezTo>
                    <a:pt x="97" y="83"/>
                    <a:pt x="76" y="105"/>
                    <a:pt x="49" y="105"/>
                  </a:cubicBezTo>
                  <a:cubicBezTo>
                    <a:pt x="20" y="105"/>
                    <a:pt x="0" y="84"/>
                    <a:pt x="0" y="53"/>
                  </a:cubicBezTo>
                  <a:close/>
                  <a:moveTo>
                    <a:pt x="78" y="52"/>
                  </a:moveTo>
                  <a:cubicBezTo>
                    <a:pt x="78" y="23"/>
                    <a:pt x="65" y="10"/>
                    <a:pt x="48" y="10"/>
                  </a:cubicBezTo>
                  <a:cubicBezTo>
                    <a:pt x="31" y="10"/>
                    <a:pt x="19" y="23"/>
                    <a:pt x="19" y="52"/>
                  </a:cubicBezTo>
                  <a:cubicBezTo>
                    <a:pt x="19" y="81"/>
                    <a:pt x="33" y="95"/>
                    <a:pt x="50" y="95"/>
                  </a:cubicBezTo>
                  <a:cubicBezTo>
                    <a:pt x="66" y="95"/>
                    <a:pt x="78" y="81"/>
                    <a:pt x="7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1531" y="2432"/>
              <a:ext cx="124" cy="147"/>
            </a:xfrm>
            <a:custGeom>
              <a:avLst/>
              <a:gdLst>
                <a:gd name="T0" fmla="*/ 0 w 90"/>
                <a:gd name="T1" fmla="*/ 54 h 105"/>
                <a:gd name="T2" fmla="*/ 51 w 90"/>
                <a:gd name="T3" fmla="*/ 0 h 105"/>
                <a:gd name="T4" fmla="*/ 89 w 90"/>
                <a:gd name="T5" fmla="*/ 28 h 105"/>
                <a:gd name="T6" fmla="*/ 76 w 90"/>
                <a:gd name="T7" fmla="*/ 44 h 105"/>
                <a:gd name="T8" fmla="*/ 64 w 90"/>
                <a:gd name="T9" fmla="*/ 32 h 105"/>
                <a:gd name="T10" fmla="*/ 73 w 90"/>
                <a:gd name="T11" fmla="*/ 20 h 105"/>
                <a:gd name="T12" fmla="*/ 50 w 90"/>
                <a:gd name="T13" fmla="*/ 9 h 105"/>
                <a:gd name="T14" fmla="*/ 19 w 90"/>
                <a:gd name="T15" fmla="*/ 52 h 105"/>
                <a:gd name="T16" fmla="*/ 51 w 90"/>
                <a:gd name="T17" fmla="*/ 93 h 105"/>
                <a:gd name="T18" fmla="*/ 81 w 90"/>
                <a:gd name="T19" fmla="*/ 70 h 105"/>
                <a:gd name="T20" fmla="*/ 90 w 90"/>
                <a:gd name="T21" fmla="*/ 70 h 105"/>
                <a:gd name="T22" fmla="*/ 47 w 90"/>
                <a:gd name="T23" fmla="*/ 105 h 105"/>
                <a:gd name="T24" fmla="*/ 0 w 90"/>
                <a:gd name="T25" fmla="*/ 5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05">
                  <a:moveTo>
                    <a:pt x="0" y="54"/>
                  </a:moveTo>
                  <a:cubicBezTo>
                    <a:pt x="0" y="22"/>
                    <a:pt x="21" y="0"/>
                    <a:pt x="51" y="0"/>
                  </a:cubicBezTo>
                  <a:cubicBezTo>
                    <a:pt x="73" y="0"/>
                    <a:pt x="89" y="15"/>
                    <a:pt x="89" y="28"/>
                  </a:cubicBezTo>
                  <a:cubicBezTo>
                    <a:pt x="89" y="37"/>
                    <a:pt x="84" y="44"/>
                    <a:pt x="76" y="44"/>
                  </a:cubicBezTo>
                  <a:cubicBezTo>
                    <a:pt x="69" y="44"/>
                    <a:pt x="64" y="38"/>
                    <a:pt x="64" y="32"/>
                  </a:cubicBezTo>
                  <a:cubicBezTo>
                    <a:pt x="64" y="26"/>
                    <a:pt x="68" y="21"/>
                    <a:pt x="73" y="20"/>
                  </a:cubicBezTo>
                  <a:cubicBezTo>
                    <a:pt x="69" y="14"/>
                    <a:pt x="62" y="9"/>
                    <a:pt x="50" y="9"/>
                  </a:cubicBezTo>
                  <a:cubicBezTo>
                    <a:pt x="32" y="9"/>
                    <a:pt x="19" y="26"/>
                    <a:pt x="19" y="52"/>
                  </a:cubicBezTo>
                  <a:cubicBezTo>
                    <a:pt x="19" y="77"/>
                    <a:pt x="31" y="93"/>
                    <a:pt x="51" y="93"/>
                  </a:cubicBezTo>
                  <a:cubicBezTo>
                    <a:pt x="65" y="93"/>
                    <a:pt x="75" y="85"/>
                    <a:pt x="81" y="70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85" y="92"/>
                    <a:pt x="69" y="105"/>
                    <a:pt x="47" y="105"/>
                  </a:cubicBezTo>
                  <a:cubicBezTo>
                    <a:pt x="19" y="105"/>
                    <a:pt x="0" y="83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1674" y="2432"/>
              <a:ext cx="124" cy="147"/>
            </a:xfrm>
            <a:custGeom>
              <a:avLst/>
              <a:gdLst>
                <a:gd name="T0" fmla="*/ 19 w 90"/>
                <a:gd name="T1" fmla="*/ 53 h 105"/>
                <a:gd name="T2" fmla="*/ 51 w 90"/>
                <a:gd name="T3" fmla="*/ 93 h 105"/>
                <a:gd name="T4" fmla="*/ 80 w 90"/>
                <a:gd name="T5" fmla="*/ 73 h 105"/>
                <a:gd name="T6" fmla="*/ 89 w 90"/>
                <a:gd name="T7" fmla="*/ 73 h 105"/>
                <a:gd name="T8" fmla="*/ 47 w 90"/>
                <a:gd name="T9" fmla="*/ 105 h 105"/>
                <a:gd name="T10" fmla="*/ 0 w 90"/>
                <a:gd name="T11" fmla="*/ 53 h 105"/>
                <a:gd name="T12" fmla="*/ 48 w 90"/>
                <a:gd name="T13" fmla="*/ 0 h 105"/>
                <a:gd name="T14" fmla="*/ 90 w 90"/>
                <a:gd name="T15" fmla="*/ 53 h 105"/>
                <a:gd name="T16" fmla="*/ 19 w 90"/>
                <a:gd name="T17" fmla="*/ 53 h 105"/>
                <a:gd name="T18" fmla="*/ 19 w 90"/>
                <a:gd name="T19" fmla="*/ 43 h 105"/>
                <a:gd name="T20" fmla="*/ 72 w 90"/>
                <a:gd name="T21" fmla="*/ 43 h 105"/>
                <a:gd name="T22" fmla="*/ 47 w 90"/>
                <a:gd name="T23" fmla="*/ 10 h 105"/>
                <a:gd name="T24" fmla="*/ 19 w 90"/>
                <a:gd name="T25" fmla="*/ 4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05">
                  <a:moveTo>
                    <a:pt x="19" y="53"/>
                  </a:moveTo>
                  <a:cubicBezTo>
                    <a:pt x="19" y="79"/>
                    <a:pt x="32" y="93"/>
                    <a:pt x="51" y="93"/>
                  </a:cubicBezTo>
                  <a:cubicBezTo>
                    <a:pt x="64" y="93"/>
                    <a:pt x="74" y="88"/>
                    <a:pt x="80" y="7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3" y="94"/>
                    <a:pt x="68" y="105"/>
                    <a:pt x="47" y="105"/>
                  </a:cubicBezTo>
                  <a:cubicBezTo>
                    <a:pt x="18" y="105"/>
                    <a:pt x="0" y="83"/>
                    <a:pt x="0" y="53"/>
                  </a:cubicBezTo>
                  <a:cubicBezTo>
                    <a:pt x="0" y="23"/>
                    <a:pt x="21" y="0"/>
                    <a:pt x="48" y="0"/>
                  </a:cubicBezTo>
                  <a:cubicBezTo>
                    <a:pt x="77" y="0"/>
                    <a:pt x="90" y="26"/>
                    <a:pt x="90" y="53"/>
                  </a:cubicBezTo>
                  <a:lnTo>
                    <a:pt x="19" y="53"/>
                  </a:lnTo>
                  <a:close/>
                  <a:moveTo>
                    <a:pt x="19" y="43"/>
                  </a:moveTo>
                  <a:cubicBezTo>
                    <a:pt x="72" y="43"/>
                    <a:pt x="72" y="43"/>
                    <a:pt x="72" y="43"/>
                  </a:cubicBezTo>
                  <a:cubicBezTo>
                    <a:pt x="70" y="22"/>
                    <a:pt x="62" y="10"/>
                    <a:pt x="47" y="10"/>
                  </a:cubicBezTo>
                  <a:cubicBezTo>
                    <a:pt x="32" y="10"/>
                    <a:pt x="21" y="21"/>
                    <a:pt x="1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1817" y="2432"/>
              <a:ext cx="159" cy="144"/>
            </a:xfrm>
            <a:custGeom>
              <a:avLst/>
              <a:gdLst>
                <a:gd name="T0" fmla="*/ 0 w 116"/>
                <a:gd name="T1" fmla="*/ 91 h 103"/>
                <a:gd name="T2" fmla="*/ 17 w 116"/>
                <a:gd name="T3" fmla="*/ 91 h 103"/>
                <a:gd name="T4" fmla="*/ 17 w 116"/>
                <a:gd name="T5" fmla="*/ 13 h 103"/>
                <a:gd name="T6" fmla="*/ 0 w 116"/>
                <a:gd name="T7" fmla="*/ 13 h 103"/>
                <a:gd name="T8" fmla="*/ 0 w 116"/>
                <a:gd name="T9" fmla="*/ 2 h 103"/>
                <a:gd name="T10" fmla="*/ 34 w 116"/>
                <a:gd name="T11" fmla="*/ 2 h 103"/>
                <a:gd name="T12" fmla="*/ 34 w 116"/>
                <a:gd name="T13" fmla="*/ 28 h 103"/>
                <a:gd name="T14" fmla="*/ 72 w 116"/>
                <a:gd name="T15" fmla="*/ 0 h 103"/>
                <a:gd name="T16" fmla="*/ 99 w 116"/>
                <a:gd name="T17" fmla="*/ 32 h 103"/>
                <a:gd name="T18" fmla="*/ 99 w 116"/>
                <a:gd name="T19" fmla="*/ 91 h 103"/>
                <a:gd name="T20" fmla="*/ 116 w 116"/>
                <a:gd name="T21" fmla="*/ 91 h 103"/>
                <a:gd name="T22" fmla="*/ 116 w 116"/>
                <a:gd name="T23" fmla="*/ 103 h 103"/>
                <a:gd name="T24" fmla="*/ 66 w 116"/>
                <a:gd name="T25" fmla="*/ 103 h 103"/>
                <a:gd name="T26" fmla="*/ 66 w 116"/>
                <a:gd name="T27" fmla="*/ 91 h 103"/>
                <a:gd name="T28" fmla="*/ 82 w 116"/>
                <a:gd name="T29" fmla="*/ 91 h 103"/>
                <a:gd name="T30" fmla="*/ 82 w 116"/>
                <a:gd name="T31" fmla="*/ 40 h 103"/>
                <a:gd name="T32" fmla="*/ 76 w 116"/>
                <a:gd name="T33" fmla="*/ 19 h 103"/>
                <a:gd name="T34" fmla="*/ 63 w 116"/>
                <a:gd name="T35" fmla="*/ 14 h 103"/>
                <a:gd name="T36" fmla="*/ 34 w 116"/>
                <a:gd name="T37" fmla="*/ 47 h 103"/>
                <a:gd name="T38" fmla="*/ 34 w 116"/>
                <a:gd name="T39" fmla="*/ 91 h 103"/>
                <a:gd name="T40" fmla="*/ 49 w 116"/>
                <a:gd name="T41" fmla="*/ 91 h 103"/>
                <a:gd name="T42" fmla="*/ 49 w 116"/>
                <a:gd name="T43" fmla="*/ 103 h 103"/>
                <a:gd name="T44" fmla="*/ 0 w 116"/>
                <a:gd name="T45" fmla="*/ 103 h 103"/>
                <a:gd name="T46" fmla="*/ 0 w 116"/>
                <a:gd name="T47" fmla="*/ 9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103">
                  <a:moveTo>
                    <a:pt x="0" y="91"/>
                  </a:moveTo>
                  <a:cubicBezTo>
                    <a:pt x="17" y="91"/>
                    <a:pt x="17" y="91"/>
                    <a:pt x="17" y="9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6" y="7"/>
                    <a:pt x="59" y="0"/>
                    <a:pt x="72" y="0"/>
                  </a:cubicBezTo>
                  <a:cubicBezTo>
                    <a:pt x="89" y="0"/>
                    <a:pt x="99" y="11"/>
                    <a:pt x="99" y="3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30"/>
                    <a:pt x="80" y="23"/>
                    <a:pt x="76" y="19"/>
                  </a:cubicBezTo>
                  <a:cubicBezTo>
                    <a:pt x="73" y="16"/>
                    <a:pt x="68" y="14"/>
                    <a:pt x="63" y="14"/>
                  </a:cubicBezTo>
                  <a:cubicBezTo>
                    <a:pt x="48" y="14"/>
                    <a:pt x="34" y="31"/>
                    <a:pt x="34" y="47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979" y="2395"/>
              <a:ext cx="103" cy="184"/>
            </a:xfrm>
            <a:custGeom>
              <a:avLst/>
              <a:gdLst>
                <a:gd name="T0" fmla="*/ 38 w 75"/>
                <a:gd name="T1" fmla="*/ 0 h 132"/>
                <a:gd name="T2" fmla="*/ 38 w 75"/>
                <a:gd name="T3" fmla="*/ 29 h 132"/>
                <a:gd name="T4" fmla="*/ 71 w 75"/>
                <a:gd name="T5" fmla="*/ 29 h 132"/>
                <a:gd name="T6" fmla="*/ 71 w 75"/>
                <a:gd name="T7" fmla="*/ 40 h 132"/>
                <a:gd name="T8" fmla="*/ 38 w 75"/>
                <a:gd name="T9" fmla="*/ 40 h 132"/>
                <a:gd name="T10" fmla="*/ 38 w 75"/>
                <a:gd name="T11" fmla="*/ 104 h 132"/>
                <a:gd name="T12" fmla="*/ 51 w 75"/>
                <a:gd name="T13" fmla="*/ 119 h 132"/>
                <a:gd name="T14" fmla="*/ 67 w 75"/>
                <a:gd name="T15" fmla="*/ 102 h 132"/>
                <a:gd name="T16" fmla="*/ 75 w 75"/>
                <a:gd name="T17" fmla="*/ 105 h 132"/>
                <a:gd name="T18" fmla="*/ 46 w 75"/>
                <a:gd name="T19" fmla="*/ 132 h 132"/>
                <a:gd name="T20" fmla="*/ 21 w 75"/>
                <a:gd name="T21" fmla="*/ 104 h 132"/>
                <a:gd name="T22" fmla="*/ 21 w 75"/>
                <a:gd name="T23" fmla="*/ 40 h 132"/>
                <a:gd name="T24" fmla="*/ 0 w 75"/>
                <a:gd name="T25" fmla="*/ 40 h 132"/>
                <a:gd name="T26" fmla="*/ 0 w 75"/>
                <a:gd name="T27" fmla="*/ 29 h 132"/>
                <a:gd name="T28" fmla="*/ 21 w 75"/>
                <a:gd name="T29" fmla="*/ 29 h 132"/>
                <a:gd name="T30" fmla="*/ 21 w 75"/>
                <a:gd name="T31" fmla="*/ 3 h 132"/>
                <a:gd name="T32" fmla="*/ 38 w 75"/>
                <a:gd name="T3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32">
                  <a:moveTo>
                    <a:pt x="38" y="0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14"/>
                    <a:pt x="42" y="119"/>
                    <a:pt x="51" y="119"/>
                  </a:cubicBezTo>
                  <a:cubicBezTo>
                    <a:pt x="58" y="119"/>
                    <a:pt x="63" y="114"/>
                    <a:pt x="67" y="102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0" y="124"/>
                    <a:pt x="59" y="132"/>
                    <a:pt x="46" y="132"/>
                  </a:cubicBezTo>
                  <a:cubicBezTo>
                    <a:pt x="29" y="132"/>
                    <a:pt x="21" y="121"/>
                    <a:pt x="21" y="104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3"/>
                    <a:pt x="21" y="3"/>
                    <a:pt x="21" y="3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2093" y="2432"/>
              <a:ext cx="110" cy="144"/>
            </a:xfrm>
            <a:custGeom>
              <a:avLst/>
              <a:gdLst>
                <a:gd name="T0" fmla="*/ 0 w 80"/>
                <a:gd name="T1" fmla="*/ 91 h 103"/>
                <a:gd name="T2" fmla="*/ 17 w 80"/>
                <a:gd name="T3" fmla="*/ 91 h 103"/>
                <a:gd name="T4" fmla="*/ 17 w 80"/>
                <a:gd name="T5" fmla="*/ 13 h 103"/>
                <a:gd name="T6" fmla="*/ 0 w 80"/>
                <a:gd name="T7" fmla="*/ 13 h 103"/>
                <a:gd name="T8" fmla="*/ 0 w 80"/>
                <a:gd name="T9" fmla="*/ 2 h 103"/>
                <a:gd name="T10" fmla="*/ 34 w 80"/>
                <a:gd name="T11" fmla="*/ 2 h 103"/>
                <a:gd name="T12" fmla="*/ 34 w 80"/>
                <a:gd name="T13" fmla="*/ 25 h 103"/>
                <a:gd name="T14" fmla="*/ 64 w 80"/>
                <a:gd name="T15" fmla="*/ 0 h 103"/>
                <a:gd name="T16" fmla="*/ 80 w 80"/>
                <a:gd name="T17" fmla="*/ 16 h 103"/>
                <a:gd name="T18" fmla="*/ 68 w 80"/>
                <a:gd name="T19" fmla="*/ 29 h 103"/>
                <a:gd name="T20" fmla="*/ 56 w 80"/>
                <a:gd name="T21" fmla="*/ 17 h 103"/>
                <a:gd name="T22" fmla="*/ 57 w 80"/>
                <a:gd name="T23" fmla="*/ 13 h 103"/>
                <a:gd name="T24" fmla="*/ 34 w 80"/>
                <a:gd name="T25" fmla="*/ 36 h 103"/>
                <a:gd name="T26" fmla="*/ 34 w 80"/>
                <a:gd name="T27" fmla="*/ 91 h 103"/>
                <a:gd name="T28" fmla="*/ 54 w 80"/>
                <a:gd name="T29" fmla="*/ 91 h 103"/>
                <a:gd name="T30" fmla="*/ 54 w 80"/>
                <a:gd name="T31" fmla="*/ 103 h 103"/>
                <a:gd name="T32" fmla="*/ 0 w 80"/>
                <a:gd name="T33" fmla="*/ 103 h 103"/>
                <a:gd name="T34" fmla="*/ 0 w 80"/>
                <a:gd name="T35" fmla="*/ 9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03">
                  <a:moveTo>
                    <a:pt x="0" y="91"/>
                  </a:moveTo>
                  <a:cubicBezTo>
                    <a:pt x="17" y="91"/>
                    <a:pt x="17" y="91"/>
                    <a:pt x="17" y="9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40" y="8"/>
                    <a:pt x="52" y="0"/>
                    <a:pt x="64" y="0"/>
                  </a:cubicBezTo>
                  <a:cubicBezTo>
                    <a:pt x="74" y="0"/>
                    <a:pt x="80" y="7"/>
                    <a:pt x="80" y="16"/>
                  </a:cubicBezTo>
                  <a:cubicBezTo>
                    <a:pt x="80" y="23"/>
                    <a:pt x="75" y="29"/>
                    <a:pt x="68" y="29"/>
                  </a:cubicBezTo>
                  <a:cubicBezTo>
                    <a:pt x="62" y="29"/>
                    <a:pt x="56" y="24"/>
                    <a:pt x="56" y="17"/>
                  </a:cubicBezTo>
                  <a:cubicBezTo>
                    <a:pt x="56" y="16"/>
                    <a:pt x="56" y="14"/>
                    <a:pt x="57" y="13"/>
                  </a:cubicBezTo>
                  <a:cubicBezTo>
                    <a:pt x="46" y="12"/>
                    <a:pt x="37" y="26"/>
                    <a:pt x="34" y="36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2214" y="2432"/>
              <a:ext cx="133" cy="147"/>
            </a:xfrm>
            <a:custGeom>
              <a:avLst/>
              <a:gdLst>
                <a:gd name="T0" fmla="*/ 0 w 97"/>
                <a:gd name="T1" fmla="*/ 53 h 105"/>
                <a:gd name="T2" fmla="*/ 49 w 97"/>
                <a:gd name="T3" fmla="*/ 0 h 105"/>
                <a:gd name="T4" fmla="*/ 97 w 97"/>
                <a:gd name="T5" fmla="*/ 51 h 105"/>
                <a:gd name="T6" fmla="*/ 49 w 97"/>
                <a:gd name="T7" fmla="*/ 105 h 105"/>
                <a:gd name="T8" fmla="*/ 0 w 97"/>
                <a:gd name="T9" fmla="*/ 53 h 105"/>
                <a:gd name="T10" fmla="*/ 78 w 97"/>
                <a:gd name="T11" fmla="*/ 52 h 105"/>
                <a:gd name="T12" fmla="*/ 48 w 97"/>
                <a:gd name="T13" fmla="*/ 10 h 105"/>
                <a:gd name="T14" fmla="*/ 19 w 97"/>
                <a:gd name="T15" fmla="*/ 52 h 105"/>
                <a:gd name="T16" fmla="*/ 50 w 97"/>
                <a:gd name="T17" fmla="*/ 95 h 105"/>
                <a:gd name="T18" fmla="*/ 78 w 97"/>
                <a:gd name="T19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05">
                  <a:moveTo>
                    <a:pt x="0" y="53"/>
                  </a:moveTo>
                  <a:cubicBezTo>
                    <a:pt x="0" y="22"/>
                    <a:pt x="21" y="0"/>
                    <a:pt x="49" y="0"/>
                  </a:cubicBezTo>
                  <a:cubicBezTo>
                    <a:pt x="78" y="0"/>
                    <a:pt x="97" y="21"/>
                    <a:pt x="97" y="51"/>
                  </a:cubicBezTo>
                  <a:cubicBezTo>
                    <a:pt x="97" y="83"/>
                    <a:pt x="76" y="105"/>
                    <a:pt x="49" y="105"/>
                  </a:cubicBezTo>
                  <a:cubicBezTo>
                    <a:pt x="20" y="105"/>
                    <a:pt x="0" y="84"/>
                    <a:pt x="0" y="53"/>
                  </a:cubicBezTo>
                  <a:close/>
                  <a:moveTo>
                    <a:pt x="78" y="52"/>
                  </a:moveTo>
                  <a:cubicBezTo>
                    <a:pt x="78" y="23"/>
                    <a:pt x="65" y="10"/>
                    <a:pt x="48" y="10"/>
                  </a:cubicBezTo>
                  <a:cubicBezTo>
                    <a:pt x="31" y="10"/>
                    <a:pt x="19" y="23"/>
                    <a:pt x="19" y="52"/>
                  </a:cubicBezTo>
                  <a:cubicBezTo>
                    <a:pt x="19" y="81"/>
                    <a:pt x="33" y="95"/>
                    <a:pt x="50" y="95"/>
                  </a:cubicBezTo>
                  <a:cubicBezTo>
                    <a:pt x="66" y="95"/>
                    <a:pt x="78" y="81"/>
                    <a:pt x="7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33"/>
            <p:cNvSpPr>
              <a:spLocks noEditPoints="1"/>
            </p:cNvSpPr>
            <p:nvPr/>
          </p:nvSpPr>
          <p:spPr bwMode="auto">
            <a:xfrm>
              <a:off x="2422" y="2361"/>
              <a:ext cx="146" cy="217"/>
            </a:xfrm>
            <a:custGeom>
              <a:avLst/>
              <a:gdLst>
                <a:gd name="T0" fmla="*/ 14 w 106"/>
                <a:gd name="T1" fmla="*/ 145 h 155"/>
                <a:gd name="T2" fmla="*/ 0 w 106"/>
                <a:gd name="T3" fmla="*/ 104 h 155"/>
                <a:gd name="T4" fmla="*/ 15 w 106"/>
                <a:gd name="T5" fmla="*/ 62 h 155"/>
                <a:gd name="T6" fmla="*/ 41 w 106"/>
                <a:gd name="T7" fmla="*/ 51 h 155"/>
                <a:gd name="T8" fmla="*/ 73 w 106"/>
                <a:gd name="T9" fmla="*/ 70 h 155"/>
                <a:gd name="T10" fmla="*/ 73 w 106"/>
                <a:gd name="T11" fmla="*/ 12 h 155"/>
                <a:gd name="T12" fmla="*/ 56 w 106"/>
                <a:gd name="T13" fmla="*/ 12 h 155"/>
                <a:gd name="T14" fmla="*/ 56 w 106"/>
                <a:gd name="T15" fmla="*/ 0 h 155"/>
                <a:gd name="T16" fmla="*/ 90 w 106"/>
                <a:gd name="T17" fmla="*/ 0 h 155"/>
                <a:gd name="T18" fmla="*/ 90 w 106"/>
                <a:gd name="T19" fmla="*/ 142 h 155"/>
                <a:gd name="T20" fmla="*/ 106 w 106"/>
                <a:gd name="T21" fmla="*/ 142 h 155"/>
                <a:gd name="T22" fmla="*/ 106 w 106"/>
                <a:gd name="T23" fmla="*/ 154 h 155"/>
                <a:gd name="T24" fmla="*/ 73 w 106"/>
                <a:gd name="T25" fmla="*/ 154 h 155"/>
                <a:gd name="T26" fmla="*/ 73 w 106"/>
                <a:gd name="T27" fmla="*/ 132 h 155"/>
                <a:gd name="T28" fmla="*/ 39 w 106"/>
                <a:gd name="T29" fmla="*/ 155 h 155"/>
                <a:gd name="T30" fmla="*/ 14 w 106"/>
                <a:gd name="T31" fmla="*/ 145 h 155"/>
                <a:gd name="T32" fmla="*/ 73 w 106"/>
                <a:gd name="T33" fmla="*/ 102 h 155"/>
                <a:gd name="T34" fmla="*/ 46 w 106"/>
                <a:gd name="T35" fmla="*/ 63 h 155"/>
                <a:gd name="T36" fmla="*/ 19 w 106"/>
                <a:gd name="T37" fmla="*/ 103 h 155"/>
                <a:gd name="T38" fmla="*/ 45 w 106"/>
                <a:gd name="T39" fmla="*/ 144 h 155"/>
                <a:gd name="T40" fmla="*/ 73 w 106"/>
                <a:gd name="T41" fmla="*/ 10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55">
                  <a:moveTo>
                    <a:pt x="14" y="145"/>
                  </a:moveTo>
                  <a:cubicBezTo>
                    <a:pt x="5" y="136"/>
                    <a:pt x="0" y="121"/>
                    <a:pt x="0" y="104"/>
                  </a:cubicBezTo>
                  <a:cubicBezTo>
                    <a:pt x="0" y="87"/>
                    <a:pt x="6" y="71"/>
                    <a:pt x="15" y="62"/>
                  </a:cubicBezTo>
                  <a:cubicBezTo>
                    <a:pt x="22" y="55"/>
                    <a:pt x="31" y="51"/>
                    <a:pt x="41" y="51"/>
                  </a:cubicBezTo>
                  <a:cubicBezTo>
                    <a:pt x="55" y="51"/>
                    <a:pt x="66" y="58"/>
                    <a:pt x="73" y="7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142"/>
                    <a:pt x="90" y="142"/>
                    <a:pt x="9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5" y="147"/>
                    <a:pt x="53" y="155"/>
                    <a:pt x="39" y="155"/>
                  </a:cubicBezTo>
                  <a:cubicBezTo>
                    <a:pt x="29" y="155"/>
                    <a:pt x="21" y="152"/>
                    <a:pt x="14" y="145"/>
                  </a:cubicBezTo>
                  <a:close/>
                  <a:moveTo>
                    <a:pt x="73" y="102"/>
                  </a:moveTo>
                  <a:cubicBezTo>
                    <a:pt x="73" y="78"/>
                    <a:pt x="62" y="63"/>
                    <a:pt x="46" y="63"/>
                  </a:cubicBezTo>
                  <a:cubicBezTo>
                    <a:pt x="29" y="63"/>
                    <a:pt x="19" y="78"/>
                    <a:pt x="19" y="103"/>
                  </a:cubicBezTo>
                  <a:cubicBezTo>
                    <a:pt x="19" y="129"/>
                    <a:pt x="30" y="144"/>
                    <a:pt x="45" y="144"/>
                  </a:cubicBezTo>
                  <a:cubicBezTo>
                    <a:pt x="60" y="144"/>
                    <a:pt x="73" y="127"/>
                    <a:pt x="73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86" y="2432"/>
              <a:ext cx="138" cy="146"/>
            </a:xfrm>
            <a:custGeom>
              <a:avLst/>
              <a:gdLst>
                <a:gd name="T0" fmla="*/ 0 w 101"/>
                <a:gd name="T1" fmla="*/ 78 h 104"/>
                <a:gd name="T2" fmla="*/ 7 w 101"/>
                <a:gd name="T3" fmla="*/ 60 h 104"/>
                <a:gd name="T4" fmla="*/ 45 w 101"/>
                <a:gd name="T5" fmla="*/ 46 h 104"/>
                <a:gd name="T6" fmla="*/ 61 w 101"/>
                <a:gd name="T7" fmla="*/ 40 h 104"/>
                <a:gd name="T8" fmla="*/ 61 w 101"/>
                <a:gd name="T9" fmla="*/ 30 h 104"/>
                <a:gd name="T10" fmla="*/ 40 w 101"/>
                <a:gd name="T11" fmla="*/ 10 h 104"/>
                <a:gd name="T12" fmla="*/ 21 w 101"/>
                <a:gd name="T13" fmla="*/ 15 h 104"/>
                <a:gd name="T14" fmla="*/ 27 w 101"/>
                <a:gd name="T15" fmla="*/ 26 h 104"/>
                <a:gd name="T16" fmla="*/ 15 w 101"/>
                <a:gd name="T17" fmla="*/ 37 h 104"/>
                <a:gd name="T18" fmla="*/ 3 w 101"/>
                <a:gd name="T19" fmla="*/ 25 h 104"/>
                <a:gd name="T20" fmla="*/ 43 w 101"/>
                <a:gd name="T21" fmla="*/ 0 h 104"/>
                <a:gd name="T22" fmla="*/ 78 w 101"/>
                <a:gd name="T23" fmla="*/ 30 h 104"/>
                <a:gd name="T24" fmla="*/ 78 w 101"/>
                <a:gd name="T25" fmla="*/ 83 h 104"/>
                <a:gd name="T26" fmla="*/ 85 w 101"/>
                <a:gd name="T27" fmla="*/ 92 h 104"/>
                <a:gd name="T28" fmla="*/ 94 w 101"/>
                <a:gd name="T29" fmla="*/ 83 h 104"/>
                <a:gd name="T30" fmla="*/ 101 w 101"/>
                <a:gd name="T31" fmla="*/ 87 h 104"/>
                <a:gd name="T32" fmla="*/ 80 w 101"/>
                <a:gd name="T33" fmla="*/ 104 h 104"/>
                <a:gd name="T34" fmla="*/ 63 w 101"/>
                <a:gd name="T35" fmla="*/ 85 h 104"/>
                <a:gd name="T36" fmla="*/ 62 w 101"/>
                <a:gd name="T37" fmla="*/ 85 h 104"/>
                <a:gd name="T38" fmla="*/ 29 w 101"/>
                <a:gd name="T39" fmla="*/ 104 h 104"/>
                <a:gd name="T40" fmla="*/ 0 w 101"/>
                <a:gd name="T41" fmla="*/ 78 h 104"/>
                <a:gd name="T42" fmla="*/ 61 w 101"/>
                <a:gd name="T43" fmla="*/ 71 h 104"/>
                <a:gd name="T44" fmla="*/ 61 w 101"/>
                <a:gd name="T45" fmla="*/ 51 h 104"/>
                <a:gd name="T46" fmla="*/ 50 w 101"/>
                <a:gd name="T47" fmla="*/ 53 h 104"/>
                <a:gd name="T48" fmla="*/ 19 w 101"/>
                <a:gd name="T49" fmla="*/ 75 h 104"/>
                <a:gd name="T50" fmla="*/ 36 w 101"/>
                <a:gd name="T51" fmla="*/ 92 h 104"/>
                <a:gd name="T52" fmla="*/ 61 w 101"/>
                <a:gd name="T53" fmla="*/ 7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1" h="104">
                  <a:moveTo>
                    <a:pt x="0" y="78"/>
                  </a:moveTo>
                  <a:cubicBezTo>
                    <a:pt x="0" y="71"/>
                    <a:pt x="2" y="65"/>
                    <a:pt x="7" y="60"/>
                  </a:cubicBezTo>
                  <a:cubicBezTo>
                    <a:pt x="15" y="52"/>
                    <a:pt x="25" y="49"/>
                    <a:pt x="45" y="46"/>
                  </a:cubicBezTo>
                  <a:cubicBezTo>
                    <a:pt x="59" y="44"/>
                    <a:pt x="61" y="43"/>
                    <a:pt x="61" y="4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15"/>
                    <a:pt x="54" y="10"/>
                    <a:pt x="40" y="10"/>
                  </a:cubicBezTo>
                  <a:cubicBezTo>
                    <a:pt x="32" y="10"/>
                    <a:pt x="26" y="12"/>
                    <a:pt x="21" y="15"/>
                  </a:cubicBezTo>
                  <a:cubicBezTo>
                    <a:pt x="25" y="17"/>
                    <a:pt x="27" y="21"/>
                    <a:pt x="27" y="26"/>
                  </a:cubicBezTo>
                  <a:cubicBezTo>
                    <a:pt x="27" y="32"/>
                    <a:pt x="22" y="37"/>
                    <a:pt x="15" y="37"/>
                  </a:cubicBezTo>
                  <a:cubicBezTo>
                    <a:pt x="8" y="37"/>
                    <a:pt x="3" y="32"/>
                    <a:pt x="3" y="25"/>
                  </a:cubicBezTo>
                  <a:cubicBezTo>
                    <a:pt x="3" y="10"/>
                    <a:pt x="22" y="0"/>
                    <a:pt x="43" y="0"/>
                  </a:cubicBezTo>
                  <a:cubicBezTo>
                    <a:pt x="66" y="0"/>
                    <a:pt x="78" y="10"/>
                    <a:pt x="78" y="30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90"/>
                    <a:pt x="81" y="92"/>
                    <a:pt x="85" y="92"/>
                  </a:cubicBezTo>
                  <a:cubicBezTo>
                    <a:pt x="89" y="92"/>
                    <a:pt x="92" y="89"/>
                    <a:pt x="94" y="83"/>
                  </a:cubicBezTo>
                  <a:cubicBezTo>
                    <a:pt x="101" y="87"/>
                    <a:pt x="101" y="87"/>
                    <a:pt x="101" y="87"/>
                  </a:cubicBezTo>
                  <a:cubicBezTo>
                    <a:pt x="96" y="98"/>
                    <a:pt x="90" y="104"/>
                    <a:pt x="80" y="104"/>
                  </a:cubicBezTo>
                  <a:cubicBezTo>
                    <a:pt x="71" y="104"/>
                    <a:pt x="63" y="98"/>
                    <a:pt x="63" y="85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56" y="96"/>
                    <a:pt x="42" y="104"/>
                    <a:pt x="29" y="104"/>
                  </a:cubicBezTo>
                  <a:cubicBezTo>
                    <a:pt x="10" y="104"/>
                    <a:pt x="0" y="94"/>
                    <a:pt x="0" y="78"/>
                  </a:cubicBezTo>
                  <a:close/>
                  <a:moveTo>
                    <a:pt x="61" y="71"/>
                  </a:moveTo>
                  <a:cubicBezTo>
                    <a:pt x="61" y="51"/>
                    <a:pt x="61" y="51"/>
                    <a:pt x="61" y="51"/>
                  </a:cubicBezTo>
                  <a:cubicBezTo>
                    <a:pt x="59" y="51"/>
                    <a:pt x="55" y="52"/>
                    <a:pt x="50" y="53"/>
                  </a:cubicBezTo>
                  <a:cubicBezTo>
                    <a:pt x="27" y="57"/>
                    <a:pt x="19" y="61"/>
                    <a:pt x="19" y="75"/>
                  </a:cubicBezTo>
                  <a:cubicBezTo>
                    <a:pt x="19" y="86"/>
                    <a:pt x="25" y="92"/>
                    <a:pt x="36" y="92"/>
                  </a:cubicBezTo>
                  <a:cubicBezTo>
                    <a:pt x="48" y="92"/>
                    <a:pt x="61" y="82"/>
                    <a:pt x="61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731" y="2432"/>
              <a:ext cx="109" cy="147"/>
            </a:xfrm>
            <a:custGeom>
              <a:avLst/>
              <a:gdLst>
                <a:gd name="T0" fmla="*/ 0 w 79"/>
                <a:gd name="T1" fmla="*/ 66 h 105"/>
                <a:gd name="T2" fmla="*/ 10 w 79"/>
                <a:gd name="T3" fmla="*/ 66 h 105"/>
                <a:gd name="T4" fmla="*/ 44 w 79"/>
                <a:gd name="T5" fmla="*/ 95 h 105"/>
                <a:gd name="T6" fmla="*/ 63 w 79"/>
                <a:gd name="T7" fmla="*/ 80 h 105"/>
                <a:gd name="T8" fmla="*/ 36 w 79"/>
                <a:gd name="T9" fmla="*/ 60 h 105"/>
                <a:gd name="T10" fmla="*/ 2 w 79"/>
                <a:gd name="T11" fmla="*/ 29 h 105"/>
                <a:gd name="T12" fmla="*/ 36 w 79"/>
                <a:gd name="T13" fmla="*/ 0 h 105"/>
                <a:gd name="T14" fmla="*/ 62 w 79"/>
                <a:gd name="T15" fmla="*/ 12 h 105"/>
                <a:gd name="T16" fmla="*/ 64 w 79"/>
                <a:gd name="T17" fmla="*/ 0 h 105"/>
                <a:gd name="T18" fmla="*/ 74 w 79"/>
                <a:gd name="T19" fmla="*/ 0 h 105"/>
                <a:gd name="T20" fmla="*/ 74 w 79"/>
                <a:gd name="T21" fmla="*/ 34 h 105"/>
                <a:gd name="T22" fmla="*/ 64 w 79"/>
                <a:gd name="T23" fmla="*/ 34 h 105"/>
                <a:gd name="T24" fmla="*/ 35 w 79"/>
                <a:gd name="T25" fmla="*/ 9 h 105"/>
                <a:gd name="T26" fmla="*/ 17 w 79"/>
                <a:gd name="T27" fmla="*/ 24 h 105"/>
                <a:gd name="T28" fmla="*/ 44 w 79"/>
                <a:gd name="T29" fmla="*/ 43 h 105"/>
                <a:gd name="T30" fmla="*/ 79 w 79"/>
                <a:gd name="T31" fmla="*/ 74 h 105"/>
                <a:gd name="T32" fmla="*/ 44 w 79"/>
                <a:gd name="T33" fmla="*/ 105 h 105"/>
                <a:gd name="T34" fmla="*/ 12 w 79"/>
                <a:gd name="T35" fmla="*/ 90 h 105"/>
                <a:gd name="T36" fmla="*/ 10 w 79"/>
                <a:gd name="T37" fmla="*/ 105 h 105"/>
                <a:gd name="T38" fmla="*/ 0 w 79"/>
                <a:gd name="T39" fmla="*/ 105 h 105"/>
                <a:gd name="T40" fmla="*/ 0 w 79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6" y="84"/>
                    <a:pt x="28" y="95"/>
                    <a:pt x="44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2" y="45"/>
                    <a:pt x="2" y="29"/>
                  </a:cubicBezTo>
                  <a:cubicBezTo>
                    <a:pt x="2" y="14"/>
                    <a:pt x="15" y="0"/>
                    <a:pt x="36" y="0"/>
                  </a:cubicBezTo>
                  <a:cubicBezTo>
                    <a:pt x="47" y="0"/>
                    <a:pt x="57" y="4"/>
                    <a:pt x="62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6" y="38"/>
                    <a:pt x="44" y="43"/>
                  </a:cubicBezTo>
                  <a:cubicBezTo>
                    <a:pt x="69" y="50"/>
                    <a:pt x="79" y="57"/>
                    <a:pt x="79" y="74"/>
                  </a:cubicBezTo>
                  <a:cubicBezTo>
                    <a:pt x="79" y="89"/>
                    <a:pt x="65" y="105"/>
                    <a:pt x="44" y="105"/>
                  </a:cubicBezTo>
                  <a:cubicBezTo>
                    <a:pt x="30" y="105"/>
                    <a:pt x="19" y="99"/>
                    <a:pt x="12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36"/>
            <p:cNvSpPr>
              <a:spLocks noEditPoints="1"/>
            </p:cNvSpPr>
            <p:nvPr/>
          </p:nvSpPr>
          <p:spPr bwMode="auto">
            <a:xfrm>
              <a:off x="2914" y="2361"/>
              <a:ext cx="145" cy="217"/>
            </a:xfrm>
            <a:custGeom>
              <a:avLst/>
              <a:gdLst>
                <a:gd name="T0" fmla="*/ 14 w 106"/>
                <a:gd name="T1" fmla="*/ 145 h 155"/>
                <a:gd name="T2" fmla="*/ 0 w 106"/>
                <a:gd name="T3" fmla="*/ 104 h 155"/>
                <a:gd name="T4" fmla="*/ 15 w 106"/>
                <a:gd name="T5" fmla="*/ 62 h 155"/>
                <a:gd name="T6" fmla="*/ 41 w 106"/>
                <a:gd name="T7" fmla="*/ 51 h 155"/>
                <a:gd name="T8" fmla="*/ 72 w 106"/>
                <a:gd name="T9" fmla="*/ 70 h 155"/>
                <a:gd name="T10" fmla="*/ 72 w 106"/>
                <a:gd name="T11" fmla="*/ 12 h 155"/>
                <a:gd name="T12" fmla="*/ 55 w 106"/>
                <a:gd name="T13" fmla="*/ 12 h 155"/>
                <a:gd name="T14" fmla="*/ 55 w 106"/>
                <a:gd name="T15" fmla="*/ 0 h 155"/>
                <a:gd name="T16" fmla="*/ 90 w 106"/>
                <a:gd name="T17" fmla="*/ 0 h 155"/>
                <a:gd name="T18" fmla="*/ 90 w 106"/>
                <a:gd name="T19" fmla="*/ 142 h 155"/>
                <a:gd name="T20" fmla="*/ 106 w 106"/>
                <a:gd name="T21" fmla="*/ 142 h 155"/>
                <a:gd name="T22" fmla="*/ 106 w 106"/>
                <a:gd name="T23" fmla="*/ 154 h 155"/>
                <a:gd name="T24" fmla="*/ 73 w 106"/>
                <a:gd name="T25" fmla="*/ 154 h 155"/>
                <a:gd name="T26" fmla="*/ 73 w 106"/>
                <a:gd name="T27" fmla="*/ 132 h 155"/>
                <a:gd name="T28" fmla="*/ 39 w 106"/>
                <a:gd name="T29" fmla="*/ 155 h 155"/>
                <a:gd name="T30" fmla="*/ 14 w 106"/>
                <a:gd name="T31" fmla="*/ 145 h 155"/>
                <a:gd name="T32" fmla="*/ 73 w 106"/>
                <a:gd name="T33" fmla="*/ 102 h 155"/>
                <a:gd name="T34" fmla="*/ 45 w 106"/>
                <a:gd name="T35" fmla="*/ 63 h 155"/>
                <a:gd name="T36" fmla="*/ 19 w 106"/>
                <a:gd name="T37" fmla="*/ 103 h 155"/>
                <a:gd name="T38" fmla="*/ 45 w 106"/>
                <a:gd name="T39" fmla="*/ 144 h 155"/>
                <a:gd name="T40" fmla="*/ 73 w 106"/>
                <a:gd name="T41" fmla="*/ 10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55">
                  <a:moveTo>
                    <a:pt x="14" y="145"/>
                  </a:moveTo>
                  <a:cubicBezTo>
                    <a:pt x="4" y="136"/>
                    <a:pt x="0" y="121"/>
                    <a:pt x="0" y="104"/>
                  </a:cubicBezTo>
                  <a:cubicBezTo>
                    <a:pt x="0" y="87"/>
                    <a:pt x="5" y="71"/>
                    <a:pt x="15" y="62"/>
                  </a:cubicBezTo>
                  <a:cubicBezTo>
                    <a:pt x="22" y="55"/>
                    <a:pt x="30" y="51"/>
                    <a:pt x="41" y="51"/>
                  </a:cubicBezTo>
                  <a:cubicBezTo>
                    <a:pt x="55" y="51"/>
                    <a:pt x="66" y="58"/>
                    <a:pt x="72" y="70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142"/>
                    <a:pt x="90" y="142"/>
                    <a:pt x="9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5" y="147"/>
                    <a:pt x="53" y="155"/>
                    <a:pt x="39" y="155"/>
                  </a:cubicBezTo>
                  <a:cubicBezTo>
                    <a:pt x="29" y="155"/>
                    <a:pt x="20" y="152"/>
                    <a:pt x="14" y="145"/>
                  </a:cubicBezTo>
                  <a:close/>
                  <a:moveTo>
                    <a:pt x="73" y="102"/>
                  </a:moveTo>
                  <a:cubicBezTo>
                    <a:pt x="73" y="78"/>
                    <a:pt x="62" y="63"/>
                    <a:pt x="45" y="63"/>
                  </a:cubicBezTo>
                  <a:cubicBezTo>
                    <a:pt x="29" y="63"/>
                    <a:pt x="19" y="78"/>
                    <a:pt x="19" y="103"/>
                  </a:cubicBezTo>
                  <a:cubicBezTo>
                    <a:pt x="19" y="129"/>
                    <a:pt x="30" y="144"/>
                    <a:pt x="45" y="144"/>
                  </a:cubicBezTo>
                  <a:cubicBezTo>
                    <a:pt x="60" y="144"/>
                    <a:pt x="73" y="127"/>
                    <a:pt x="73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3073" y="2367"/>
              <a:ext cx="77" cy="209"/>
            </a:xfrm>
            <a:custGeom>
              <a:avLst/>
              <a:gdLst>
                <a:gd name="T0" fmla="*/ 0 w 56"/>
                <a:gd name="T1" fmla="*/ 138 h 150"/>
                <a:gd name="T2" fmla="*/ 19 w 56"/>
                <a:gd name="T3" fmla="*/ 138 h 150"/>
                <a:gd name="T4" fmla="*/ 19 w 56"/>
                <a:gd name="T5" fmla="*/ 60 h 150"/>
                <a:gd name="T6" fmla="*/ 0 w 56"/>
                <a:gd name="T7" fmla="*/ 60 h 150"/>
                <a:gd name="T8" fmla="*/ 0 w 56"/>
                <a:gd name="T9" fmla="*/ 49 h 150"/>
                <a:gd name="T10" fmla="*/ 37 w 56"/>
                <a:gd name="T11" fmla="*/ 49 h 150"/>
                <a:gd name="T12" fmla="*/ 37 w 56"/>
                <a:gd name="T13" fmla="*/ 138 h 150"/>
                <a:gd name="T14" fmla="*/ 56 w 56"/>
                <a:gd name="T15" fmla="*/ 138 h 150"/>
                <a:gd name="T16" fmla="*/ 56 w 56"/>
                <a:gd name="T17" fmla="*/ 150 h 150"/>
                <a:gd name="T18" fmla="*/ 0 w 56"/>
                <a:gd name="T19" fmla="*/ 150 h 150"/>
                <a:gd name="T20" fmla="*/ 0 w 56"/>
                <a:gd name="T21" fmla="*/ 138 h 150"/>
                <a:gd name="T22" fmla="*/ 14 w 56"/>
                <a:gd name="T23" fmla="*/ 13 h 150"/>
                <a:gd name="T24" fmla="*/ 27 w 56"/>
                <a:gd name="T25" fmla="*/ 0 h 150"/>
                <a:gd name="T26" fmla="*/ 39 w 56"/>
                <a:gd name="T27" fmla="*/ 13 h 150"/>
                <a:gd name="T28" fmla="*/ 27 w 56"/>
                <a:gd name="T29" fmla="*/ 26 h 150"/>
                <a:gd name="T30" fmla="*/ 14 w 56"/>
                <a:gd name="T31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150">
                  <a:moveTo>
                    <a:pt x="0" y="138"/>
                  </a:moveTo>
                  <a:cubicBezTo>
                    <a:pt x="19" y="138"/>
                    <a:pt x="19" y="138"/>
                    <a:pt x="19" y="138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138"/>
                    <a:pt x="37" y="138"/>
                    <a:pt x="37" y="138"/>
                  </a:cubicBezTo>
                  <a:cubicBezTo>
                    <a:pt x="56" y="138"/>
                    <a:pt x="56" y="138"/>
                    <a:pt x="56" y="138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138"/>
                  </a:lnTo>
                  <a:close/>
                  <a:moveTo>
                    <a:pt x="14" y="13"/>
                  </a:moveTo>
                  <a:cubicBezTo>
                    <a:pt x="14" y="6"/>
                    <a:pt x="19" y="0"/>
                    <a:pt x="27" y="0"/>
                  </a:cubicBezTo>
                  <a:cubicBezTo>
                    <a:pt x="34" y="0"/>
                    <a:pt x="39" y="5"/>
                    <a:pt x="39" y="13"/>
                  </a:cubicBezTo>
                  <a:cubicBezTo>
                    <a:pt x="39" y="21"/>
                    <a:pt x="34" y="26"/>
                    <a:pt x="27" y="26"/>
                  </a:cubicBezTo>
                  <a:cubicBezTo>
                    <a:pt x="19" y="26"/>
                    <a:pt x="14" y="21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3166" y="2432"/>
              <a:ext cx="108" cy="147"/>
            </a:xfrm>
            <a:custGeom>
              <a:avLst/>
              <a:gdLst>
                <a:gd name="T0" fmla="*/ 0 w 78"/>
                <a:gd name="T1" fmla="*/ 66 h 105"/>
                <a:gd name="T2" fmla="*/ 10 w 78"/>
                <a:gd name="T3" fmla="*/ 66 h 105"/>
                <a:gd name="T4" fmla="*/ 43 w 78"/>
                <a:gd name="T5" fmla="*/ 95 h 105"/>
                <a:gd name="T6" fmla="*/ 63 w 78"/>
                <a:gd name="T7" fmla="*/ 80 h 105"/>
                <a:gd name="T8" fmla="*/ 36 w 78"/>
                <a:gd name="T9" fmla="*/ 60 h 105"/>
                <a:gd name="T10" fmla="*/ 2 w 78"/>
                <a:gd name="T11" fmla="*/ 29 h 105"/>
                <a:gd name="T12" fmla="*/ 35 w 78"/>
                <a:gd name="T13" fmla="*/ 0 h 105"/>
                <a:gd name="T14" fmla="*/ 62 w 78"/>
                <a:gd name="T15" fmla="*/ 12 h 105"/>
                <a:gd name="T16" fmla="*/ 64 w 78"/>
                <a:gd name="T17" fmla="*/ 0 h 105"/>
                <a:gd name="T18" fmla="*/ 74 w 78"/>
                <a:gd name="T19" fmla="*/ 0 h 105"/>
                <a:gd name="T20" fmla="*/ 74 w 78"/>
                <a:gd name="T21" fmla="*/ 34 h 105"/>
                <a:gd name="T22" fmla="*/ 64 w 78"/>
                <a:gd name="T23" fmla="*/ 34 h 105"/>
                <a:gd name="T24" fmla="*/ 35 w 78"/>
                <a:gd name="T25" fmla="*/ 9 h 105"/>
                <a:gd name="T26" fmla="*/ 17 w 78"/>
                <a:gd name="T27" fmla="*/ 24 h 105"/>
                <a:gd name="T28" fmla="*/ 44 w 78"/>
                <a:gd name="T29" fmla="*/ 43 h 105"/>
                <a:gd name="T30" fmla="*/ 78 w 78"/>
                <a:gd name="T31" fmla="*/ 74 h 105"/>
                <a:gd name="T32" fmla="*/ 43 w 78"/>
                <a:gd name="T33" fmla="*/ 105 h 105"/>
                <a:gd name="T34" fmla="*/ 12 w 78"/>
                <a:gd name="T35" fmla="*/ 90 h 105"/>
                <a:gd name="T36" fmla="*/ 10 w 78"/>
                <a:gd name="T37" fmla="*/ 105 h 105"/>
                <a:gd name="T38" fmla="*/ 0 w 78"/>
                <a:gd name="T39" fmla="*/ 105 h 105"/>
                <a:gd name="T40" fmla="*/ 0 w 78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5" y="84"/>
                    <a:pt x="28" y="95"/>
                    <a:pt x="43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2" y="45"/>
                    <a:pt x="2" y="29"/>
                  </a:cubicBezTo>
                  <a:cubicBezTo>
                    <a:pt x="2" y="14"/>
                    <a:pt x="15" y="0"/>
                    <a:pt x="35" y="0"/>
                  </a:cubicBezTo>
                  <a:cubicBezTo>
                    <a:pt x="47" y="0"/>
                    <a:pt x="56" y="4"/>
                    <a:pt x="62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5" y="38"/>
                    <a:pt x="44" y="43"/>
                  </a:cubicBezTo>
                  <a:cubicBezTo>
                    <a:pt x="68" y="50"/>
                    <a:pt x="78" y="57"/>
                    <a:pt x="78" y="74"/>
                  </a:cubicBezTo>
                  <a:cubicBezTo>
                    <a:pt x="78" y="89"/>
                    <a:pt x="65" y="105"/>
                    <a:pt x="43" y="105"/>
                  </a:cubicBezTo>
                  <a:cubicBezTo>
                    <a:pt x="30" y="105"/>
                    <a:pt x="19" y="99"/>
                    <a:pt x="12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3294" y="2432"/>
              <a:ext cx="124" cy="147"/>
            </a:xfrm>
            <a:custGeom>
              <a:avLst/>
              <a:gdLst>
                <a:gd name="T0" fmla="*/ 0 w 90"/>
                <a:gd name="T1" fmla="*/ 54 h 105"/>
                <a:gd name="T2" fmla="*/ 51 w 90"/>
                <a:gd name="T3" fmla="*/ 0 h 105"/>
                <a:gd name="T4" fmla="*/ 89 w 90"/>
                <a:gd name="T5" fmla="*/ 28 h 105"/>
                <a:gd name="T6" fmla="*/ 76 w 90"/>
                <a:gd name="T7" fmla="*/ 44 h 105"/>
                <a:gd name="T8" fmla="*/ 64 w 90"/>
                <a:gd name="T9" fmla="*/ 32 h 105"/>
                <a:gd name="T10" fmla="*/ 72 w 90"/>
                <a:gd name="T11" fmla="*/ 20 h 105"/>
                <a:gd name="T12" fmla="*/ 50 w 90"/>
                <a:gd name="T13" fmla="*/ 9 h 105"/>
                <a:gd name="T14" fmla="*/ 19 w 90"/>
                <a:gd name="T15" fmla="*/ 52 h 105"/>
                <a:gd name="T16" fmla="*/ 51 w 90"/>
                <a:gd name="T17" fmla="*/ 93 h 105"/>
                <a:gd name="T18" fmla="*/ 81 w 90"/>
                <a:gd name="T19" fmla="*/ 70 h 105"/>
                <a:gd name="T20" fmla="*/ 90 w 90"/>
                <a:gd name="T21" fmla="*/ 70 h 105"/>
                <a:gd name="T22" fmla="*/ 47 w 90"/>
                <a:gd name="T23" fmla="*/ 105 h 105"/>
                <a:gd name="T24" fmla="*/ 0 w 90"/>
                <a:gd name="T25" fmla="*/ 5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05">
                  <a:moveTo>
                    <a:pt x="0" y="54"/>
                  </a:moveTo>
                  <a:cubicBezTo>
                    <a:pt x="0" y="22"/>
                    <a:pt x="21" y="0"/>
                    <a:pt x="51" y="0"/>
                  </a:cubicBezTo>
                  <a:cubicBezTo>
                    <a:pt x="73" y="0"/>
                    <a:pt x="89" y="15"/>
                    <a:pt x="89" y="28"/>
                  </a:cubicBezTo>
                  <a:cubicBezTo>
                    <a:pt x="89" y="37"/>
                    <a:pt x="84" y="44"/>
                    <a:pt x="76" y="44"/>
                  </a:cubicBezTo>
                  <a:cubicBezTo>
                    <a:pt x="68" y="44"/>
                    <a:pt x="64" y="38"/>
                    <a:pt x="64" y="32"/>
                  </a:cubicBezTo>
                  <a:cubicBezTo>
                    <a:pt x="64" y="26"/>
                    <a:pt x="67" y="21"/>
                    <a:pt x="72" y="20"/>
                  </a:cubicBezTo>
                  <a:cubicBezTo>
                    <a:pt x="69" y="14"/>
                    <a:pt x="62" y="9"/>
                    <a:pt x="50" y="9"/>
                  </a:cubicBezTo>
                  <a:cubicBezTo>
                    <a:pt x="32" y="9"/>
                    <a:pt x="19" y="26"/>
                    <a:pt x="19" y="52"/>
                  </a:cubicBezTo>
                  <a:cubicBezTo>
                    <a:pt x="19" y="77"/>
                    <a:pt x="31" y="93"/>
                    <a:pt x="51" y="93"/>
                  </a:cubicBezTo>
                  <a:cubicBezTo>
                    <a:pt x="65" y="93"/>
                    <a:pt x="75" y="85"/>
                    <a:pt x="81" y="70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84" y="92"/>
                    <a:pt x="68" y="105"/>
                    <a:pt x="47" y="105"/>
                  </a:cubicBezTo>
                  <a:cubicBezTo>
                    <a:pt x="19" y="105"/>
                    <a:pt x="0" y="83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3430" y="2435"/>
              <a:ext cx="158" cy="143"/>
            </a:xfrm>
            <a:custGeom>
              <a:avLst/>
              <a:gdLst>
                <a:gd name="T0" fmla="*/ 17 w 115"/>
                <a:gd name="T1" fmla="*/ 70 h 102"/>
                <a:gd name="T2" fmla="*/ 17 w 115"/>
                <a:gd name="T3" fmla="*/ 11 h 102"/>
                <a:gd name="T4" fmla="*/ 0 w 115"/>
                <a:gd name="T5" fmla="*/ 11 h 102"/>
                <a:gd name="T6" fmla="*/ 0 w 115"/>
                <a:gd name="T7" fmla="*/ 0 h 102"/>
                <a:gd name="T8" fmla="*/ 34 w 115"/>
                <a:gd name="T9" fmla="*/ 0 h 102"/>
                <a:gd name="T10" fmla="*/ 34 w 115"/>
                <a:gd name="T11" fmla="*/ 62 h 102"/>
                <a:gd name="T12" fmla="*/ 40 w 115"/>
                <a:gd name="T13" fmla="*/ 84 h 102"/>
                <a:gd name="T14" fmla="*/ 52 w 115"/>
                <a:gd name="T15" fmla="*/ 88 h 102"/>
                <a:gd name="T16" fmla="*/ 81 w 115"/>
                <a:gd name="T17" fmla="*/ 56 h 102"/>
                <a:gd name="T18" fmla="*/ 81 w 115"/>
                <a:gd name="T19" fmla="*/ 11 h 102"/>
                <a:gd name="T20" fmla="*/ 64 w 115"/>
                <a:gd name="T21" fmla="*/ 11 h 102"/>
                <a:gd name="T22" fmla="*/ 64 w 115"/>
                <a:gd name="T23" fmla="*/ 0 h 102"/>
                <a:gd name="T24" fmla="*/ 98 w 115"/>
                <a:gd name="T25" fmla="*/ 0 h 102"/>
                <a:gd name="T26" fmla="*/ 98 w 115"/>
                <a:gd name="T27" fmla="*/ 89 h 102"/>
                <a:gd name="T28" fmla="*/ 115 w 115"/>
                <a:gd name="T29" fmla="*/ 89 h 102"/>
                <a:gd name="T30" fmla="*/ 115 w 115"/>
                <a:gd name="T31" fmla="*/ 101 h 102"/>
                <a:gd name="T32" fmla="*/ 81 w 115"/>
                <a:gd name="T33" fmla="*/ 101 h 102"/>
                <a:gd name="T34" fmla="*/ 81 w 115"/>
                <a:gd name="T35" fmla="*/ 75 h 102"/>
                <a:gd name="T36" fmla="*/ 44 w 115"/>
                <a:gd name="T37" fmla="*/ 102 h 102"/>
                <a:gd name="T38" fmla="*/ 17 w 115"/>
                <a:gd name="T39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02">
                  <a:moveTo>
                    <a:pt x="17" y="70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4" y="72"/>
                    <a:pt x="35" y="79"/>
                    <a:pt x="40" y="84"/>
                  </a:cubicBezTo>
                  <a:cubicBezTo>
                    <a:pt x="43" y="87"/>
                    <a:pt x="47" y="88"/>
                    <a:pt x="52" y="88"/>
                  </a:cubicBezTo>
                  <a:cubicBezTo>
                    <a:pt x="67" y="88"/>
                    <a:pt x="81" y="72"/>
                    <a:pt x="81" y="56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115" y="89"/>
                    <a:pt x="115" y="89"/>
                    <a:pt x="115" y="89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70" y="95"/>
                    <a:pt x="57" y="102"/>
                    <a:pt x="44" y="102"/>
                  </a:cubicBezTo>
                  <a:cubicBezTo>
                    <a:pt x="27" y="102"/>
                    <a:pt x="17" y="91"/>
                    <a:pt x="1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3606" y="2432"/>
              <a:ext cx="107" cy="147"/>
            </a:xfrm>
            <a:custGeom>
              <a:avLst/>
              <a:gdLst>
                <a:gd name="T0" fmla="*/ 0 w 78"/>
                <a:gd name="T1" fmla="*/ 66 h 105"/>
                <a:gd name="T2" fmla="*/ 10 w 78"/>
                <a:gd name="T3" fmla="*/ 66 h 105"/>
                <a:gd name="T4" fmla="*/ 44 w 78"/>
                <a:gd name="T5" fmla="*/ 95 h 105"/>
                <a:gd name="T6" fmla="*/ 63 w 78"/>
                <a:gd name="T7" fmla="*/ 80 h 105"/>
                <a:gd name="T8" fmla="*/ 36 w 78"/>
                <a:gd name="T9" fmla="*/ 60 h 105"/>
                <a:gd name="T10" fmla="*/ 2 w 78"/>
                <a:gd name="T11" fmla="*/ 29 h 105"/>
                <a:gd name="T12" fmla="*/ 35 w 78"/>
                <a:gd name="T13" fmla="*/ 0 h 105"/>
                <a:gd name="T14" fmla="*/ 62 w 78"/>
                <a:gd name="T15" fmla="*/ 12 h 105"/>
                <a:gd name="T16" fmla="*/ 64 w 78"/>
                <a:gd name="T17" fmla="*/ 0 h 105"/>
                <a:gd name="T18" fmla="*/ 74 w 78"/>
                <a:gd name="T19" fmla="*/ 0 h 105"/>
                <a:gd name="T20" fmla="*/ 74 w 78"/>
                <a:gd name="T21" fmla="*/ 34 h 105"/>
                <a:gd name="T22" fmla="*/ 64 w 78"/>
                <a:gd name="T23" fmla="*/ 34 h 105"/>
                <a:gd name="T24" fmla="*/ 35 w 78"/>
                <a:gd name="T25" fmla="*/ 9 h 105"/>
                <a:gd name="T26" fmla="*/ 17 w 78"/>
                <a:gd name="T27" fmla="*/ 24 h 105"/>
                <a:gd name="T28" fmla="*/ 44 w 78"/>
                <a:gd name="T29" fmla="*/ 43 h 105"/>
                <a:gd name="T30" fmla="*/ 78 w 78"/>
                <a:gd name="T31" fmla="*/ 74 h 105"/>
                <a:gd name="T32" fmla="*/ 44 w 78"/>
                <a:gd name="T33" fmla="*/ 105 h 105"/>
                <a:gd name="T34" fmla="*/ 12 w 78"/>
                <a:gd name="T35" fmla="*/ 90 h 105"/>
                <a:gd name="T36" fmla="*/ 10 w 78"/>
                <a:gd name="T37" fmla="*/ 105 h 105"/>
                <a:gd name="T38" fmla="*/ 0 w 78"/>
                <a:gd name="T39" fmla="*/ 105 h 105"/>
                <a:gd name="T40" fmla="*/ 0 w 78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6" y="84"/>
                    <a:pt x="28" y="95"/>
                    <a:pt x="44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2" y="45"/>
                    <a:pt x="2" y="29"/>
                  </a:cubicBezTo>
                  <a:cubicBezTo>
                    <a:pt x="2" y="14"/>
                    <a:pt x="15" y="0"/>
                    <a:pt x="35" y="0"/>
                  </a:cubicBezTo>
                  <a:cubicBezTo>
                    <a:pt x="47" y="0"/>
                    <a:pt x="57" y="4"/>
                    <a:pt x="62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5" y="38"/>
                    <a:pt x="44" y="43"/>
                  </a:cubicBezTo>
                  <a:cubicBezTo>
                    <a:pt x="68" y="50"/>
                    <a:pt x="78" y="57"/>
                    <a:pt x="78" y="74"/>
                  </a:cubicBezTo>
                  <a:cubicBezTo>
                    <a:pt x="78" y="89"/>
                    <a:pt x="65" y="105"/>
                    <a:pt x="44" y="105"/>
                  </a:cubicBezTo>
                  <a:cubicBezTo>
                    <a:pt x="30" y="105"/>
                    <a:pt x="19" y="99"/>
                    <a:pt x="12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3735" y="2432"/>
              <a:ext cx="108" cy="147"/>
            </a:xfrm>
            <a:custGeom>
              <a:avLst/>
              <a:gdLst>
                <a:gd name="T0" fmla="*/ 0 w 79"/>
                <a:gd name="T1" fmla="*/ 66 h 105"/>
                <a:gd name="T2" fmla="*/ 11 w 79"/>
                <a:gd name="T3" fmla="*/ 66 h 105"/>
                <a:gd name="T4" fmla="*/ 44 w 79"/>
                <a:gd name="T5" fmla="*/ 95 h 105"/>
                <a:gd name="T6" fmla="*/ 64 w 79"/>
                <a:gd name="T7" fmla="*/ 80 h 105"/>
                <a:gd name="T8" fmla="*/ 36 w 79"/>
                <a:gd name="T9" fmla="*/ 60 h 105"/>
                <a:gd name="T10" fmla="*/ 2 w 79"/>
                <a:gd name="T11" fmla="*/ 29 h 105"/>
                <a:gd name="T12" fmla="*/ 36 w 79"/>
                <a:gd name="T13" fmla="*/ 0 h 105"/>
                <a:gd name="T14" fmla="*/ 62 w 79"/>
                <a:gd name="T15" fmla="*/ 12 h 105"/>
                <a:gd name="T16" fmla="*/ 65 w 79"/>
                <a:gd name="T17" fmla="*/ 0 h 105"/>
                <a:gd name="T18" fmla="*/ 75 w 79"/>
                <a:gd name="T19" fmla="*/ 0 h 105"/>
                <a:gd name="T20" fmla="*/ 75 w 79"/>
                <a:gd name="T21" fmla="*/ 34 h 105"/>
                <a:gd name="T22" fmla="*/ 65 w 79"/>
                <a:gd name="T23" fmla="*/ 34 h 105"/>
                <a:gd name="T24" fmla="*/ 36 w 79"/>
                <a:gd name="T25" fmla="*/ 9 h 105"/>
                <a:gd name="T26" fmla="*/ 18 w 79"/>
                <a:gd name="T27" fmla="*/ 24 h 105"/>
                <a:gd name="T28" fmla="*/ 44 w 79"/>
                <a:gd name="T29" fmla="*/ 43 h 105"/>
                <a:gd name="T30" fmla="*/ 79 w 79"/>
                <a:gd name="T31" fmla="*/ 74 h 105"/>
                <a:gd name="T32" fmla="*/ 44 w 79"/>
                <a:gd name="T33" fmla="*/ 105 h 105"/>
                <a:gd name="T34" fmla="*/ 13 w 79"/>
                <a:gd name="T35" fmla="*/ 90 h 105"/>
                <a:gd name="T36" fmla="*/ 10 w 79"/>
                <a:gd name="T37" fmla="*/ 105 h 105"/>
                <a:gd name="T38" fmla="*/ 0 w 79"/>
                <a:gd name="T39" fmla="*/ 105 h 105"/>
                <a:gd name="T40" fmla="*/ 0 w 79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105">
                  <a:moveTo>
                    <a:pt x="0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6" y="84"/>
                    <a:pt x="28" y="95"/>
                    <a:pt x="44" y="95"/>
                  </a:cubicBezTo>
                  <a:cubicBezTo>
                    <a:pt x="57" y="95"/>
                    <a:pt x="64" y="89"/>
                    <a:pt x="64" y="80"/>
                  </a:cubicBezTo>
                  <a:cubicBezTo>
                    <a:pt x="64" y="70"/>
                    <a:pt x="57" y="65"/>
                    <a:pt x="36" y="60"/>
                  </a:cubicBezTo>
                  <a:cubicBezTo>
                    <a:pt x="12" y="53"/>
                    <a:pt x="2" y="45"/>
                    <a:pt x="2" y="29"/>
                  </a:cubicBezTo>
                  <a:cubicBezTo>
                    <a:pt x="2" y="14"/>
                    <a:pt x="16" y="0"/>
                    <a:pt x="36" y="0"/>
                  </a:cubicBezTo>
                  <a:cubicBezTo>
                    <a:pt x="47" y="0"/>
                    <a:pt x="57" y="4"/>
                    <a:pt x="62" y="12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8" y="18"/>
                    <a:pt x="51" y="9"/>
                    <a:pt x="36" y="9"/>
                  </a:cubicBezTo>
                  <a:cubicBezTo>
                    <a:pt x="26" y="9"/>
                    <a:pt x="18" y="14"/>
                    <a:pt x="18" y="24"/>
                  </a:cubicBezTo>
                  <a:cubicBezTo>
                    <a:pt x="18" y="33"/>
                    <a:pt x="26" y="38"/>
                    <a:pt x="44" y="43"/>
                  </a:cubicBezTo>
                  <a:cubicBezTo>
                    <a:pt x="69" y="50"/>
                    <a:pt x="79" y="57"/>
                    <a:pt x="79" y="74"/>
                  </a:cubicBezTo>
                  <a:cubicBezTo>
                    <a:pt x="79" y="89"/>
                    <a:pt x="66" y="105"/>
                    <a:pt x="44" y="105"/>
                  </a:cubicBezTo>
                  <a:cubicBezTo>
                    <a:pt x="30" y="105"/>
                    <a:pt x="19" y="99"/>
                    <a:pt x="13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43"/>
            <p:cNvSpPr>
              <a:spLocks noEditPoints="1"/>
            </p:cNvSpPr>
            <p:nvPr/>
          </p:nvSpPr>
          <p:spPr bwMode="auto">
            <a:xfrm>
              <a:off x="3864" y="2368"/>
              <a:ext cx="133" cy="211"/>
            </a:xfrm>
            <a:custGeom>
              <a:avLst/>
              <a:gdLst>
                <a:gd name="T0" fmla="*/ 0 w 97"/>
                <a:gd name="T1" fmla="*/ 99 h 151"/>
                <a:gd name="T2" fmla="*/ 48 w 97"/>
                <a:gd name="T3" fmla="*/ 46 h 151"/>
                <a:gd name="T4" fmla="*/ 97 w 97"/>
                <a:gd name="T5" fmla="*/ 97 h 151"/>
                <a:gd name="T6" fmla="*/ 48 w 97"/>
                <a:gd name="T7" fmla="*/ 151 h 151"/>
                <a:gd name="T8" fmla="*/ 0 w 97"/>
                <a:gd name="T9" fmla="*/ 99 h 151"/>
                <a:gd name="T10" fmla="*/ 35 w 97"/>
                <a:gd name="T11" fmla="*/ 2 h 151"/>
                <a:gd name="T12" fmla="*/ 63 w 97"/>
                <a:gd name="T13" fmla="*/ 15 h 151"/>
                <a:gd name="T14" fmla="*/ 73 w 97"/>
                <a:gd name="T15" fmla="*/ 0 h 151"/>
                <a:gd name="T16" fmla="*/ 81 w 97"/>
                <a:gd name="T17" fmla="*/ 0 h 151"/>
                <a:gd name="T18" fmla="*/ 61 w 97"/>
                <a:gd name="T19" fmla="*/ 28 h 151"/>
                <a:gd name="T20" fmla="*/ 33 w 97"/>
                <a:gd name="T21" fmla="*/ 15 h 151"/>
                <a:gd name="T22" fmla="*/ 24 w 97"/>
                <a:gd name="T23" fmla="*/ 29 h 151"/>
                <a:gd name="T24" fmla="*/ 15 w 97"/>
                <a:gd name="T25" fmla="*/ 29 h 151"/>
                <a:gd name="T26" fmla="*/ 35 w 97"/>
                <a:gd name="T27" fmla="*/ 2 h 151"/>
                <a:gd name="T28" fmla="*/ 78 w 97"/>
                <a:gd name="T29" fmla="*/ 98 h 151"/>
                <a:gd name="T30" fmla="*/ 47 w 97"/>
                <a:gd name="T31" fmla="*/ 56 h 151"/>
                <a:gd name="T32" fmla="*/ 18 w 97"/>
                <a:gd name="T33" fmla="*/ 98 h 151"/>
                <a:gd name="T34" fmla="*/ 49 w 97"/>
                <a:gd name="T35" fmla="*/ 141 h 151"/>
                <a:gd name="T36" fmla="*/ 78 w 97"/>
                <a:gd name="T37" fmla="*/ 9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51">
                  <a:moveTo>
                    <a:pt x="0" y="99"/>
                  </a:moveTo>
                  <a:cubicBezTo>
                    <a:pt x="0" y="68"/>
                    <a:pt x="21" y="46"/>
                    <a:pt x="48" y="46"/>
                  </a:cubicBezTo>
                  <a:cubicBezTo>
                    <a:pt x="77" y="46"/>
                    <a:pt x="97" y="67"/>
                    <a:pt x="97" y="97"/>
                  </a:cubicBezTo>
                  <a:cubicBezTo>
                    <a:pt x="97" y="129"/>
                    <a:pt x="76" y="151"/>
                    <a:pt x="48" y="151"/>
                  </a:cubicBezTo>
                  <a:cubicBezTo>
                    <a:pt x="19" y="151"/>
                    <a:pt x="0" y="130"/>
                    <a:pt x="0" y="99"/>
                  </a:cubicBezTo>
                  <a:close/>
                  <a:moveTo>
                    <a:pt x="35" y="2"/>
                  </a:moveTo>
                  <a:cubicBezTo>
                    <a:pt x="47" y="2"/>
                    <a:pt x="56" y="15"/>
                    <a:pt x="63" y="15"/>
                  </a:cubicBezTo>
                  <a:cubicBezTo>
                    <a:pt x="69" y="15"/>
                    <a:pt x="71" y="9"/>
                    <a:pt x="73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8" y="21"/>
                    <a:pt x="72" y="28"/>
                    <a:pt x="61" y="28"/>
                  </a:cubicBezTo>
                  <a:cubicBezTo>
                    <a:pt x="49" y="28"/>
                    <a:pt x="40" y="15"/>
                    <a:pt x="33" y="15"/>
                  </a:cubicBezTo>
                  <a:cubicBezTo>
                    <a:pt x="27" y="15"/>
                    <a:pt x="25" y="20"/>
                    <a:pt x="2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8" y="9"/>
                    <a:pt x="24" y="2"/>
                    <a:pt x="35" y="2"/>
                  </a:cubicBezTo>
                  <a:close/>
                  <a:moveTo>
                    <a:pt x="78" y="98"/>
                  </a:moveTo>
                  <a:cubicBezTo>
                    <a:pt x="78" y="69"/>
                    <a:pt x="64" y="56"/>
                    <a:pt x="47" y="56"/>
                  </a:cubicBezTo>
                  <a:cubicBezTo>
                    <a:pt x="31" y="56"/>
                    <a:pt x="18" y="69"/>
                    <a:pt x="18" y="98"/>
                  </a:cubicBezTo>
                  <a:cubicBezTo>
                    <a:pt x="18" y="127"/>
                    <a:pt x="32" y="141"/>
                    <a:pt x="49" y="141"/>
                  </a:cubicBezTo>
                  <a:cubicBezTo>
                    <a:pt x="66" y="141"/>
                    <a:pt x="78" y="127"/>
                    <a:pt x="78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4018" y="2432"/>
              <a:ext cx="125" cy="147"/>
            </a:xfrm>
            <a:custGeom>
              <a:avLst/>
              <a:gdLst>
                <a:gd name="T0" fmla="*/ 19 w 91"/>
                <a:gd name="T1" fmla="*/ 53 h 105"/>
                <a:gd name="T2" fmla="*/ 52 w 91"/>
                <a:gd name="T3" fmla="*/ 93 h 105"/>
                <a:gd name="T4" fmla="*/ 80 w 91"/>
                <a:gd name="T5" fmla="*/ 73 h 105"/>
                <a:gd name="T6" fmla="*/ 90 w 91"/>
                <a:gd name="T7" fmla="*/ 73 h 105"/>
                <a:gd name="T8" fmla="*/ 48 w 91"/>
                <a:gd name="T9" fmla="*/ 105 h 105"/>
                <a:gd name="T10" fmla="*/ 0 w 91"/>
                <a:gd name="T11" fmla="*/ 53 h 105"/>
                <a:gd name="T12" fmla="*/ 48 w 91"/>
                <a:gd name="T13" fmla="*/ 0 h 105"/>
                <a:gd name="T14" fmla="*/ 90 w 91"/>
                <a:gd name="T15" fmla="*/ 53 h 105"/>
                <a:gd name="T16" fmla="*/ 19 w 91"/>
                <a:gd name="T17" fmla="*/ 53 h 105"/>
                <a:gd name="T18" fmla="*/ 19 w 91"/>
                <a:gd name="T19" fmla="*/ 43 h 105"/>
                <a:gd name="T20" fmla="*/ 72 w 91"/>
                <a:gd name="T21" fmla="*/ 43 h 105"/>
                <a:gd name="T22" fmla="*/ 47 w 91"/>
                <a:gd name="T23" fmla="*/ 10 h 105"/>
                <a:gd name="T24" fmla="*/ 19 w 91"/>
                <a:gd name="T25" fmla="*/ 4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05">
                  <a:moveTo>
                    <a:pt x="19" y="53"/>
                  </a:moveTo>
                  <a:cubicBezTo>
                    <a:pt x="20" y="79"/>
                    <a:pt x="32" y="93"/>
                    <a:pt x="52" y="93"/>
                  </a:cubicBezTo>
                  <a:cubicBezTo>
                    <a:pt x="64" y="93"/>
                    <a:pt x="74" y="88"/>
                    <a:pt x="8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4" y="94"/>
                    <a:pt x="69" y="105"/>
                    <a:pt x="48" y="105"/>
                  </a:cubicBezTo>
                  <a:cubicBezTo>
                    <a:pt x="18" y="105"/>
                    <a:pt x="0" y="83"/>
                    <a:pt x="0" y="53"/>
                  </a:cubicBezTo>
                  <a:cubicBezTo>
                    <a:pt x="0" y="23"/>
                    <a:pt x="22" y="0"/>
                    <a:pt x="48" y="0"/>
                  </a:cubicBezTo>
                  <a:cubicBezTo>
                    <a:pt x="78" y="0"/>
                    <a:pt x="91" y="26"/>
                    <a:pt x="90" y="53"/>
                  </a:cubicBezTo>
                  <a:lnTo>
                    <a:pt x="19" y="53"/>
                  </a:lnTo>
                  <a:close/>
                  <a:moveTo>
                    <a:pt x="19" y="43"/>
                  </a:moveTo>
                  <a:cubicBezTo>
                    <a:pt x="72" y="43"/>
                    <a:pt x="72" y="43"/>
                    <a:pt x="72" y="43"/>
                  </a:cubicBezTo>
                  <a:cubicBezTo>
                    <a:pt x="71" y="22"/>
                    <a:pt x="63" y="10"/>
                    <a:pt x="47" y="10"/>
                  </a:cubicBezTo>
                  <a:cubicBezTo>
                    <a:pt x="32" y="10"/>
                    <a:pt x="22" y="21"/>
                    <a:pt x="1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4165" y="2432"/>
              <a:ext cx="107" cy="147"/>
            </a:xfrm>
            <a:custGeom>
              <a:avLst/>
              <a:gdLst>
                <a:gd name="T0" fmla="*/ 0 w 78"/>
                <a:gd name="T1" fmla="*/ 66 h 105"/>
                <a:gd name="T2" fmla="*/ 10 w 78"/>
                <a:gd name="T3" fmla="*/ 66 h 105"/>
                <a:gd name="T4" fmla="*/ 43 w 78"/>
                <a:gd name="T5" fmla="*/ 95 h 105"/>
                <a:gd name="T6" fmla="*/ 63 w 78"/>
                <a:gd name="T7" fmla="*/ 80 h 105"/>
                <a:gd name="T8" fmla="*/ 36 w 78"/>
                <a:gd name="T9" fmla="*/ 60 h 105"/>
                <a:gd name="T10" fmla="*/ 1 w 78"/>
                <a:gd name="T11" fmla="*/ 29 h 105"/>
                <a:gd name="T12" fmla="*/ 35 w 78"/>
                <a:gd name="T13" fmla="*/ 0 h 105"/>
                <a:gd name="T14" fmla="*/ 61 w 78"/>
                <a:gd name="T15" fmla="*/ 12 h 105"/>
                <a:gd name="T16" fmla="*/ 64 w 78"/>
                <a:gd name="T17" fmla="*/ 0 h 105"/>
                <a:gd name="T18" fmla="*/ 74 w 78"/>
                <a:gd name="T19" fmla="*/ 0 h 105"/>
                <a:gd name="T20" fmla="*/ 74 w 78"/>
                <a:gd name="T21" fmla="*/ 34 h 105"/>
                <a:gd name="T22" fmla="*/ 64 w 78"/>
                <a:gd name="T23" fmla="*/ 34 h 105"/>
                <a:gd name="T24" fmla="*/ 35 w 78"/>
                <a:gd name="T25" fmla="*/ 9 h 105"/>
                <a:gd name="T26" fmla="*/ 17 w 78"/>
                <a:gd name="T27" fmla="*/ 24 h 105"/>
                <a:gd name="T28" fmla="*/ 44 w 78"/>
                <a:gd name="T29" fmla="*/ 43 h 105"/>
                <a:gd name="T30" fmla="*/ 78 w 78"/>
                <a:gd name="T31" fmla="*/ 74 h 105"/>
                <a:gd name="T32" fmla="*/ 43 w 78"/>
                <a:gd name="T33" fmla="*/ 105 h 105"/>
                <a:gd name="T34" fmla="*/ 12 w 78"/>
                <a:gd name="T35" fmla="*/ 90 h 105"/>
                <a:gd name="T36" fmla="*/ 9 w 78"/>
                <a:gd name="T37" fmla="*/ 105 h 105"/>
                <a:gd name="T38" fmla="*/ 0 w 78"/>
                <a:gd name="T39" fmla="*/ 105 h 105"/>
                <a:gd name="T40" fmla="*/ 0 w 78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5" y="84"/>
                    <a:pt x="27" y="95"/>
                    <a:pt x="43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1" y="45"/>
                    <a:pt x="1" y="29"/>
                  </a:cubicBezTo>
                  <a:cubicBezTo>
                    <a:pt x="1" y="14"/>
                    <a:pt x="15" y="0"/>
                    <a:pt x="35" y="0"/>
                  </a:cubicBezTo>
                  <a:cubicBezTo>
                    <a:pt x="47" y="0"/>
                    <a:pt x="56" y="4"/>
                    <a:pt x="61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5" y="38"/>
                    <a:pt x="44" y="43"/>
                  </a:cubicBezTo>
                  <a:cubicBezTo>
                    <a:pt x="68" y="50"/>
                    <a:pt x="78" y="57"/>
                    <a:pt x="78" y="74"/>
                  </a:cubicBezTo>
                  <a:cubicBezTo>
                    <a:pt x="78" y="89"/>
                    <a:pt x="65" y="105"/>
                    <a:pt x="43" y="105"/>
                  </a:cubicBezTo>
                  <a:cubicBezTo>
                    <a:pt x="29" y="105"/>
                    <a:pt x="19" y="99"/>
                    <a:pt x="12" y="90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73" name="Group 4"/>
          <p:cNvGrpSpPr>
            <a:grpSpLocks noChangeAspect="1"/>
          </p:cNvGrpSpPr>
          <p:nvPr/>
        </p:nvGrpSpPr>
        <p:grpSpPr bwMode="auto">
          <a:xfrm>
            <a:off x="3705225" y="2261045"/>
            <a:ext cx="4781550" cy="1816100"/>
            <a:chOff x="1205" y="1175"/>
            <a:chExt cx="3012" cy="1144"/>
          </a:xfrm>
          <a:solidFill>
            <a:srgbClr val="A6CE39">
              <a:alpha val="30000"/>
            </a:srgbClr>
          </a:solidFill>
        </p:grpSpPr>
        <p:sp>
          <p:nvSpPr>
            <p:cNvPr id="74" name="Freeform 5"/>
            <p:cNvSpPr>
              <a:spLocks noEditPoints="1"/>
            </p:cNvSpPr>
            <p:nvPr/>
          </p:nvSpPr>
          <p:spPr bwMode="auto">
            <a:xfrm>
              <a:off x="1205" y="1175"/>
              <a:ext cx="348" cy="413"/>
            </a:xfrm>
            <a:custGeom>
              <a:avLst/>
              <a:gdLst>
                <a:gd name="T0" fmla="*/ 122 w 254"/>
                <a:gd name="T1" fmla="*/ 5 h 300"/>
                <a:gd name="T2" fmla="*/ 125 w 254"/>
                <a:gd name="T3" fmla="*/ 1 h 300"/>
                <a:gd name="T4" fmla="*/ 127 w 254"/>
                <a:gd name="T5" fmla="*/ 0 h 300"/>
                <a:gd name="T6" fmla="*/ 130 w 254"/>
                <a:gd name="T7" fmla="*/ 1 h 300"/>
                <a:gd name="T8" fmla="*/ 133 w 254"/>
                <a:gd name="T9" fmla="*/ 4 h 300"/>
                <a:gd name="T10" fmla="*/ 253 w 254"/>
                <a:gd name="T11" fmla="*/ 292 h 300"/>
                <a:gd name="T12" fmla="*/ 254 w 254"/>
                <a:gd name="T13" fmla="*/ 296 h 300"/>
                <a:gd name="T14" fmla="*/ 250 w 254"/>
                <a:gd name="T15" fmla="*/ 299 h 300"/>
                <a:gd name="T16" fmla="*/ 243 w 254"/>
                <a:gd name="T17" fmla="*/ 295 h 300"/>
                <a:gd name="T18" fmla="*/ 209 w 254"/>
                <a:gd name="T19" fmla="*/ 215 h 300"/>
                <a:gd name="T20" fmla="*/ 46 w 254"/>
                <a:gd name="T21" fmla="*/ 215 h 300"/>
                <a:gd name="T22" fmla="*/ 12 w 254"/>
                <a:gd name="T23" fmla="*/ 296 h 300"/>
                <a:gd name="T24" fmla="*/ 5 w 254"/>
                <a:gd name="T25" fmla="*/ 299 h 300"/>
                <a:gd name="T26" fmla="*/ 2 w 254"/>
                <a:gd name="T27" fmla="*/ 292 h 300"/>
                <a:gd name="T28" fmla="*/ 122 w 254"/>
                <a:gd name="T29" fmla="*/ 5 h 300"/>
                <a:gd name="T30" fmla="*/ 51 w 254"/>
                <a:gd name="T31" fmla="*/ 203 h 300"/>
                <a:gd name="T32" fmla="*/ 204 w 254"/>
                <a:gd name="T33" fmla="*/ 203 h 300"/>
                <a:gd name="T34" fmla="*/ 127 w 254"/>
                <a:gd name="T35" fmla="*/ 20 h 300"/>
                <a:gd name="T36" fmla="*/ 51 w 254"/>
                <a:gd name="T37" fmla="*/ 203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4" h="300">
                  <a:moveTo>
                    <a:pt x="122" y="5"/>
                  </a:moveTo>
                  <a:cubicBezTo>
                    <a:pt x="123" y="3"/>
                    <a:pt x="124" y="2"/>
                    <a:pt x="125" y="1"/>
                  </a:cubicBezTo>
                  <a:cubicBezTo>
                    <a:pt x="126" y="0"/>
                    <a:pt x="126" y="0"/>
                    <a:pt x="127" y="0"/>
                  </a:cubicBezTo>
                  <a:cubicBezTo>
                    <a:pt x="128" y="0"/>
                    <a:pt x="129" y="0"/>
                    <a:pt x="130" y="1"/>
                  </a:cubicBezTo>
                  <a:cubicBezTo>
                    <a:pt x="131" y="1"/>
                    <a:pt x="132" y="2"/>
                    <a:pt x="133" y="4"/>
                  </a:cubicBezTo>
                  <a:cubicBezTo>
                    <a:pt x="253" y="292"/>
                    <a:pt x="253" y="292"/>
                    <a:pt x="253" y="292"/>
                  </a:cubicBezTo>
                  <a:cubicBezTo>
                    <a:pt x="254" y="294"/>
                    <a:pt x="254" y="295"/>
                    <a:pt x="254" y="296"/>
                  </a:cubicBezTo>
                  <a:cubicBezTo>
                    <a:pt x="253" y="297"/>
                    <a:pt x="252" y="298"/>
                    <a:pt x="250" y="299"/>
                  </a:cubicBezTo>
                  <a:cubicBezTo>
                    <a:pt x="246" y="300"/>
                    <a:pt x="244" y="299"/>
                    <a:pt x="243" y="295"/>
                  </a:cubicBezTo>
                  <a:cubicBezTo>
                    <a:pt x="209" y="215"/>
                    <a:pt x="209" y="215"/>
                    <a:pt x="209" y="215"/>
                  </a:cubicBezTo>
                  <a:cubicBezTo>
                    <a:pt x="46" y="215"/>
                    <a:pt x="46" y="215"/>
                    <a:pt x="46" y="215"/>
                  </a:cubicBezTo>
                  <a:cubicBezTo>
                    <a:pt x="12" y="296"/>
                    <a:pt x="12" y="296"/>
                    <a:pt x="12" y="296"/>
                  </a:cubicBezTo>
                  <a:cubicBezTo>
                    <a:pt x="10" y="300"/>
                    <a:pt x="8" y="300"/>
                    <a:pt x="5" y="299"/>
                  </a:cubicBezTo>
                  <a:cubicBezTo>
                    <a:pt x="1" y="297"/>
                    <a:pt x="0" y="295"/>
                    <a:pt x="2" y="292"/>
                  </a:cubicBezTo>
                  <a:lnTo>
                    <a:pt x="122" y="5"/>
                  </a:lnTo>
                  <a:close/>
                  <a:moveTo>
                    <a:pt x="51" y="203"/>
                  </a:moveTo>
                  <a:cubicBezTo>
                    <a:pt x="204" y="203"/>
                    <a:pt x="204" y="203"/>
                    <a:pt x="204" y="203"/>
                  </a:cubicBezTo>
                  <a:cubicBezTo>
                    <a:pt x="127" y="20"/>
                    <a:pt x="127" y="20"/>
                    <a:pt x="127" y="20"/>
                  </a:cubicBezTo>
                  <a:lnTo>
                    <a:pt x="51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75" name="Freeform 6"/>
            <p:cNvSpPr>
              <a:spLocks noEditPoints="1"/>
            </p:cNvSpPr>
            <p:nvPr/>
          </p:nvSpPr>
          <p:spPr bwMode="auto">
            <a:xfrm>
              <a:off x="1788" y="1178"/>
              <a:ext cx="261" cy="409"/>
            </a:xfrm>
            <a:custGeom>
              <a:avLst/>
              <a:gdLst>
                <a:gd name="T0" fmla="*/ 190 w 190"/>
                <a:gd name="T1" fmla="*/ 92 h 297"/>
                <a:gd name="T2" fmla="*/ 183 w 190"/>
                <a:gd name="T3" fmla="*/ 128 h 297"/>
                <a:gd name="T4" fmla="*/ 163 w 190"/>
                <a:gd name="T5" fmla="*/ 157 h 297"/>
                <a:gd name="T6" fmla="*/ 134 w 190"/>
                <a:gd name="T7" fmla="*/ 177 h 297"/>
                <a:gd name="T8" fmla="*/ 98 w 190"/>
                <a:gd name="T9" fmla="*/ 184 h 297"/>
                <a:gd name="T10" fmla="*/ 11 w 190"/>
                <a:gd name="T11" fmla="*/ 184 h 297"/>
                <a:gd name="T12" fmla="*/ 11 w 190"/>
                <a:gd name="T13" fmla="*/ 291 h 297"/>
                <a:gd name="T14" fmla="*/ 5 w 190"/>
                <a:gd name="T15" fmla="*/ 297 h 297"/>
                <a:gd name="T16" fmla="*/ 0 w 190"/>
                <a:gd name="T17" fmla="*/ 291 h 297"/>
                <a:gd name="T18" fmla="*/ 0 w 190"/>
                <a:gd name="T19" fmla="*/ 5 h 297"/>
                <a:gd name="T20" fmla="*/ 1 w 190"/>
                <a:gd name="T21" fmla="*/ 1 h 297"/>
                <a:gd name="T22" fmla="*/ 4 w 190"/>
                <a:gd name="T23" fmla="*/ 0 h 297"/>
                <a:gd name="T24" fmla="*/ 98 w 190"/>
                <a:gd name="T25" fmla="*/ 0 h 297"/>
                <a:gd name="T26" fmla="*/ 134 w 190"/>
                <a:gd name="T27" fmla="*/ 7 h 297"/>
                <a:gd name="T28" fmla="*/ 163 w 190"/>
                <a:gd name="T29" fmla="*/ 27 h 297"/>
                <a:gd name="T30" fmla="*/ 183 w 190"/>
                <a:gd name="T31" fmla="*/ 56 h 297"/>
                <a:gd name="T32" fmla="*/ 190 w 190"/>
                <a:gd name="T33" fmla="*/ 92 h 297"/>
                <a:gd name="T34" fmla="*/ 98 w 190"/>
                <a:gd name="T35" fmla="*/ 173 h 297"/>
                <a:gd name="T36" fmla="*/ 130 w 190"/>
                <a:gd name="T37" fmla="*/ 166 h 297"/>
                <a:gd name="T38" fmla="*/ 155 w 190"/>
                <a:gd name="T39" fmla="*/ 149 h 297"/>
                <a:gd name="T40" fmla="*/ 172 w 190"/>
                <a:gd name="T41" fmla="*/ 124 h 297"/>
                <a:gd name="T42" fmla="*/ 179 w 190"/>
                <a:gd name="T43" fmla="*/ 92 h 297"/>
                <a:gd name="T44" fmla="*/ 172 w 190"/>
                <a:gd name="T45" fmla="*/ 60 h 297"/>
                <a:gd name="T46" fmla="*/ 155 w 190"/>
                <a:gd name="T47" fmla="*/ 35 h 297"/>
                <a:gd name="T48" fmla="*/ 130 w 190"/>
                <a:gd name="T49" fmla="*/ 17 h 297"/>
                <a:gd name="T50" fmla="*/ 98 w 190"/>
                <a:gd name="T51" fmla="*/ 11 h 297"/>
                <a:gd name="T52" fmla="*/ 11 w 190"/>
                <a:gd name="T53" fmla="*/ 11 h 297"/>
                <a:gd name="T54" fmla="*/ 11 w 190"/>
                <a:gd name="T55" fmla="*/ 173 h 297"/>
                <a:gd name="T56" fmla="*/ 98 w 190"/>
                <a:gd name="T57" fmla="*/ 17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0" h="297">
                  <a:moveTo>
                    <a:pt x="190" y="92"/>
                  </a:moveTo>
                  <a:cubicBezTo>
                    <a:pt x="190" y="105"/>
                    <a:pt x="188" y="117"/>
                    <a:pt x="183" y="128"/>
                  </a:cubicBezTo>
                  <a:cubicBezTo>
                    <a:pt x="178" y="139"/>
                    <a:pt x="172" y="149"/>
                    <a:pt x="163" y="157"/>
                  </a:cubicBezTo>
                  <a:cubicBezTo>
                    <a:pt x="155" y="165"/>
                    <a:pt x="145" y="172"/>
                    <a:pt x="134" y="177"/>
                  </a:cubicBezTo>
                  <a:cubicBezTo>
                    <a:pt x="123" y="182"/>
                    <a:pt x="111" y="184"/>
                    <a:pt x="98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9" y="297"/>
                    <a:pt x="5" y="297"/>
                  </a:cubicBezTo>
                  <a:cubicBezTo>
                    <a:pt x="2" y="297"/>
                    <a:pt x="0" y="295"/>
                    <a:pt x="0" y="29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11" y="0"/>
                    <a:pt x="123" y="2"/>
                    <a:pt x="134" y="7"/>
                  </a:cubicBezTo>
                  <a:cubicBezTo>
                    <a:pt x="145" y="12"/>
                    <a:pt x="155" y="18"/>
                    <a:pt x="163" y="27"/>
                  </a:cubicBezTo>
                  <a:cubicBezTo>
                    <a:pt x="172" y="35"/>
                    <a:pt x="178" y="45"/>
                    <a:pt x="183" y="56"/>
                  </a:cubicBezTo>
                  <a:cubicBezTo>
                    <a:pt x="188" y="67"/>
                    <a:pt x="190" y="79"/>
                    <a:pt x="190" y="92"/>
                  </a:cubicBezTo>
                  <a:close/>
                  <a:moveTo>
                    <a:pt x="98" y="173"/>
                  </a:moveTo>
                  <a:cubicBezTo>
                    <a:pt x="109" y="173"/>
                    <a:pt x="120" y="171"/>
                    <a:pt x="130" y="166"/>
                  </a:cubicBezTo>
                  <a:cubicBezTo>
                    <a:pt x="140" y="162"/>
                    <a:pt x="148" y="157"/>
                    <a:pt x="155" y="149"/>
                  </a:cubicBezTo>
                  <a:cubicBezTo>
                    <a:pt x="163" y="142"/>
                    <a:pt x="168" y="134"/>
                    <a:pt x="172" y="124"/>
                  </a:cubicBezTo>
                  <a:cubicBezTo>
                    <a:pt x="177" y="114"/>
                    <a:pt x="179" y="103"/>
                    <a:pt x="179" y="92"/>
                  </a:cubicBezTo>
                  <a:cubicBezTo>
                    <a:pt x="179" y="81"/>
                    <a:pt x="177" y="70"/>
                    <a:pt x="172" y="60"/>
                  </a:cubicBezTo>
                  <a:cubicBezTo>
                    <a:pt x="168" y="50"/>
                    <a:pt x="163" y="42"/>
                    <a:pt x="155" y="35"/>
                  </a:cubicBezTo>
                  <a:cubicBezTo>
                    <a:pt x="148" y="27"/>
                    <a:pt x="140" y="22"/>
                    <a:pt x="130" y="17"/>
                  </a:cubicBezTo>
                  <a:cubicBezTo>
                    <a:pt x="120" y="13"/>
                    <a:pt x="109" y="11"/>
                    <a:pt x="98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73"/>
                    <a:pt x="11" y="173"/>
                    <a:pt x="11" y="173"/>
                  </a:cubicBezTo>
                  <a:lnTo>
                    <a:pt x="98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76" name="Freeform 7"/>
            <p:cNvSpPr>
              <a:spLocks noEditPoints="1"/>
            </p:cNvSpPr>
            <p:nvPr/>
          </p:nvSpPr>
          <p:spPr bwMode="auto">
            <a:xfrm>
              <a:off x="2108" y="1178"/>
              <a:ext cx="290" cy="409"/>
            </a:xfrm>
            <a:custGeom>
              <a:avLst/>
              <a:gdLst>
                <a:gd name="T0" fmla="*/ 5 w 211"/>
                <a:gd name="T1" fmla="*/ 0 h 297"/>
                <a:gd name="T2" fmla="*/ 120 w 211"/>
                <a:gd name="T3" fmla="*/ 0 h 297"/>
                <a:gd name="T4" fmla="*/ 156 w 211"/>
                <a:gd name="T5" fmla="*/ 7 h 297"/>
                <a:gd name="T6" fmla="*/ 185 w 211"/>
                <a:gd name="T7" fmla="*/ 27 h 297"/>
                <a:gd name="T8" fmla="*/ 204 w 211"/>
                <a:gd name="T9" fmla="*/ 56 h 297"/>
                <a:gd name="T10" fmla="*/ 211 w 211"/>
                <a:gd name="T11" fmla="*/ 92 h 297"/>
                <a:gd name="T12" fmla="*/ 207 w 211"/>
                <a:gd name="T13" fmla="*/ 119 h 297"/>
                <a:gd name="T14" fmla="*/ 196 w 211"/>
                <a:gd name="T15" fmla="*/ 143 h 297"/>
                <a:gd name="T16" fmla="*/ 178 w 211"/>
                <a:gd name="T17" fmla="*/ 163 h 297"/>
                <a:gd name="T18" fmla="*/ 156 w 211"/>
                <a:gd name="T19" fmla="*/ 176 h 297"/>
                <a:gd name="T20" fmla="*/ 204 w 211"/>
                <a:gd name="T21" fmla="*/ 288 h 297"/>
                <a:gd name="T22" fmla="*/ 204 w 211"/>
                <a:gd name="T23" fmla="*/ 294 h 297"/>
                <a:gd name="T24" fmla="*/ 199 w 211"/>
                <a:gd name="T25" fmla="*/ 297 h 297"/>
                <a:gd name="T26" fmla="*/ 190 w 211"/>
                <a:gd name="T27" fmla="*/ 289 h 297"/>
                <a:gd name="T28" fmla="*/ 144 w 211"/>
                <a:gd name="T29" fmla="*/ 181 h 297"/>
                <a:gd name="T30" fmla="*/ 132 w 211"/>
                <a:gd name="T31" fmla="*/ 183 h 297"/>
                <a:gd name="T32" fmla="*/ 120 w 211"/>
                <a:gd name="T33" fmla="*/ 184 h 297"/>
                <a:gd name="T34" fmla="*/ 11 w 211"/>
                <a:gd name="T35" fmla="*/ 184 h 297"/>
                <a:gd name="T36" fmla="*/ 11 w 211"/>
                <a:gd name="T37" fmla="*/ 291 h 297"/>
                <a:gd name="T38" fmla="*/ 5 w 211"/>
                <a:gd name="T39" fmla="*/ 297 h 297"/>
                <a:gd name="T40" fmla="*/ 0 w 211"/>
                <a:gd name="T41" fmla="*/ 291 h 297"/>
                <a:gd name="T42" fmla="*/ 0 w 211"/>
                <a:gd name="T43" fmla="*/ 3 h 297"/>
                <a:gd name="T44" fmla="*/ 2 w 211"/>
                <a:gd name="T45" fmla="*/ 0 h 297"/>
                <a:gd name="T46" fmla="*/ 2 w 211"/>
                <a:gd name="T47" fmla="*/ 0 h 297"/>
                <a:gd name="T48" fmla="*/ 3 w 211"/>
                <a:gd name="T49" fmla="*/ 0 h 297"/>
                <a:gd name="T50" fmla="*/ 5 w 211"/>
                <a:gd name="T51" fmla="*/ 0 h 297"/>
                <a:gd name="T52" fmla="*/ 119 w 211"/>
                <a:gd name="T53" fmla="*/ 173 h 297"/>
                <a:gd name="T54" fmla="*/ 131 w 211"/>
                <a:gd name="T55" fmla="*/ 172 h 297"/>
                <a:gd name="T56" fmla="*/ 142 w 211"/>
                <a:gd name="T57" fmla="*/ 170 h 297"/>
                <a:gd name="T58" fmla="*/ 144 w 211"/>
                <a:gd name="T59" fmla="*/ 169 h 297"/>
                <a:gd name="T60" fmla="*/ 167 w 211"/>
                <a:gd name="T61" fmla="*/ 157 h 297"/>
                <a:gd name="T62" fmla="*/ 184 w 211"/>
                <a:gd name="T63" fmla="*/ 140 h 297"/>
                <a:gd name="T64" fmla="*/ 195 w 211"/>
                <a:gd name="T65" fmla="*/ 118 h 297"/>
                <a:gd name="T66" fmla="*/ 199 w 211"/>
                <a:gd name="T67" fmla="*/ 92 h 297"/>
                <a:gd name="T68" fmla="*/ 193 w 211"/>
                <a:gd name="T69" fmla="*/ 60 h 297"/>
                <a:gd name="T70" fmla="*/ 176 w 211"/>
                <a:gd name="T71" fmla="*/ 35 h 297"/>
                <a:gd name="T72" fmla="*/ 151 w 211"/>
                <a:gd name="T73" fmla="*/ 17 h 297"/>
                <a:gd name="T74" fmla="*/ 119 w 211"/>
                <a:gd name="T75" fmla="*/ 11 h 297"/>
                <a:gd name="T76" fmla="*/ 11 w 211"/>
                <a:gd name="T77" fmla="*/ 11 h 297"/>
                <a:gd name="T78" fmla="*/ 11 w 211"/>
                <a:gd name="T79" fmla="*/ 173 h 297"/>
                <a:gd name="T80" fmla="*/ 119 w 211"/>
                <a:gd name="T81" fmla="*/ 17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297">
                  <a:moveTo>
                    <a:pt x="5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33" y="0"/>
                    <a:pt x="145" y="2"/>
                    <a:pt x="156" y="7"/>
                  </a:cubicBezTo>
                  <a:cubicBezTo>
                    <a:pt x="167" y="12"/>
                    <a:pt x="177" y="19"/>
                    <a:pt x="185" y="27"/>
                  </a:cubicBezTo>
                  <a:cubicBezTo>
                    <a:pt x="193" y="35"/>
                    <a:pt x="199" y="45"/>
                    <a:pt x="204" y="56"/>
                  </a:cubicBezTo>
                  <a:cubicBezTo>
                    <a:pt x="209" y="67"/>
                    <a:pt x="211" y="79"/>
                    <a:pt x="211" y="92"/>
                  </a:cubicBezTo>
                  <a:cubicBezTo>
                    <a:pt x="211" y="101"/>
                    <a:pt x="210" y="111"/>
                    <a:pt x="207" y="119"/>
                  </a:cubicBezTo>
                  <a:cubicBezTo>
                    <a:pt x="204" y="128"/>
                    <a:pt x="201" y="136"/>
                    <a:pt x="196" y="143"/>
                  </a:cubicBezTo>
                  <a:cubicBezTo>
                    <a:pt x="191" y="150"/>
                    <a:pt x="185" y="157"/>
                    <a:pt x="178" y="163"/>
                  </a:cubicBezTo>
                  <a:cubicBezTo>
                    <a:pt x="171" y="168"/>
                    <a:pt x="164" y="173"/>
                    <a:pt x="156" y="176"/>
                  </a:cubicBezTo>
                  <a:cubicBezTo>
                    <a:pt x="204" y="288"/>
                    <a:pt x="204" y="288"/>
                    <a:pt x="204" y="288"/>
                  </a:cubicBezTo>
                  <a:cubicBezTo>
                    <a:pt x="205" y="290"/>
                    <a:pt x="205" y="292"/>
                    <a:pt x="204" y="294"/>
                  </a:cubicBezTo>
                  <a:cubicBezTo>
                    <a:pt x="203" y="296"/>
                    <a:pt x="202" y="297"/>
                    <a:pt x="199" y="297"/>
                  </a:cubicBezTo>
                  <a:cubicBezTo>
                    <a:pt x="195" y="297"/>
                    <a:pt x="192" y="294"/>
                    <a:pt x="190" y="289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0" y="182"/>
                    <a:pt x="136" y="183"/>
                    <a:pt x="132" y="183"/>
                  </a:cubicBezTo>
                  <a:cubicBezTo>
                    <a:pt x="129" y="184"/>
                    <a:pt x="125" y="184"/>
                    <a:pt x="120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9" y="297"/>
                    <a:pt x="5" y="297"/>
                  </a:cubicBezTo>
                  <a:cubicBezTo>
                    <a:pt x="2" y="297"/>
                    <a:pt x="0" y="295"/>
                    <a:pt x="0" y="2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lose/>
                  <a:moveTo>
                    <a:pt x="119" y="173"/>
                  </a:moveTo>
                  <a:cubicBezTo>
                    <a:pt x="123" y="173"/>
                    <a:pt x="127" y="172"/>
                    <a:pt x="131" y="172"/>
                  </a:cubicBezTo>
                  <a:cubicBezTo>
                    <a:pt x="135" y="171"/>
                    <a:pt x="138" y="171"/>
                    <a:pt x="142" y="170"/>
                  </a:cubicBezTo>
                  <a:cubicBezTo>
                    <a:pt x="144" y="169"/>
                    <a:pt x="144" y="169"/>
                    <a:pt x="144" y="169"/>
                  </a:cubicBezTo>
                  <a:cubicBezTo>
                    <a:pt x="152" y="166"/>
                    <a:pt x="160" y="162"/>
                    <a:pt x="167" y="157"/>
                  </a:cubicBezTo>
                  <a:cubicBezTo>
                    <a:pt x="173" y="153"/>
                    <a:pt x="179" y="147"/>
                    <a:pt x="184" y="140"/>
                  </a:cubicBezTo>
                  <a:cubicBezTo>
                    <a:pt x="189" y="134"/>
                    <a:pt x="193" y="126"/>
                    <a:pt x="195" y="118"/>
                  </a:cubicBezTo>
                  <a:cubicBezTo>
                    <a:pt x="198" y="110"/>
                    <a:pt x="199" y="101"/>
                    <a:pt x="199" y="92"/>
                  </a:cubicBezTo>
                  <a:cubicBezTo>
                    <a:pt x="199" y="81"/>
                    <a:pt x="197" y="70"/>
                    <a:pt x="193" y="60"/>
                  </a:cubicBezTo>
                  <a:cubicBezTo>
                    <a:pt x="189" y="50"/>
                    <a:pt x="183" y="42"/>
                    <a:pt x="176" y="35"/>
                  </a:cubicBezTo>
                  <a:cubicBezTo>
                    <a:pt x="169" y="27"/>
                    <a:pt x="160" y="22"/>
                    <a:pt x="151" y="17"/>
                  </a:cubicBezTo>
                  <a:cubicBezTo>
                    <a:pt x="141" y="13"/>
                    <a:pt x="130" y="11"/>
                    <a:pt x="11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73"/>
                    <a:pt x="11" y="173"/>
                    <a:pt x="11" y="173"/>
                  </a:cubicBezTo>
                  <a:lnTo>
                    <a:pt x="119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2470" y="1178"/>
              <a:ext cx="15" cy="409"/>
            </a:xfrm>
            <a:custGeom>
              <a:avLst/>
              <a:gdLst>
                <a:gd name="T0" fmla="*/ 0 w 11"/>
                <a:gd name="T1" fmla="*/ 5 h 297"/>
                <a:gd name="T2" fmla="*/ 6 w 11"/>
                <a:gd name="T3" fmla="*/ 0 h 297"/>
                <a:gd name="T4" fmla="*/ 11 w 11"/>
                <a:gd name="T5" fmla="*/ 5 h 297"/>
                <a:gd name="T6" fmla="*/ 11 w 11"/>
                <a:gd name="T7" fmla="*/ 291 h 297"/>
                <a:gd name="T8" fmla="*/ 6 w 11"/>
                <a:gd name="T9" fmla="*/ 297 h 297"/>
                <a:gd name="T10" fmla="*/ 0 w 11"/>
                <a:gd name="T11" fmla="*/ 291 h 297"/>
                <a:gd name="T12" fmla="*/ 0 w 11"/>
                <a:gd name="T13" fmla="*/ 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7">
                  <a:moveTo>
                    <a:pt x="0" y="5"/>
                  </a:moveTo>
                  <a:cubicBezTo>
                    <a:pt x="0" y="1"/>
                    <a:pt x="2" y="0"/>
                    <a:pt x="6" y="0"/>
                  </a:cubicBezTo>
                  <a:cubicBezTo>
                    <a:pt x="10" y="0"/>
                    <a:pt x="11" y="1"/>
                    <a:pt x="11" y="5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10" y="297"/>
                    <a:pt x="6" y="297"/>
                  </a:cubicBezTo>
                  <a:cubicBezTo>
                    <a:pt x="2" y="297"/>
                    <a:pt x="0" y="295"/>
                    <a:pt x="0" y="291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2552" y="1176"/>
              <a:ext cx="415" cy="411"/>
            </a:xfrm>
            <a:custGeom>
              <a:avLst/>
              <a:gdLst>
                <a:gd name="T0" fmla="*/ 302 w 302"/>
                <a:gd name="T1" fmla="*/ 291 h 298"/>
                <a:gd name="T2" fmla="*/ 302 w 302"/>
                <a:gd name="T3" fmla="*/ 292 h 298"/>
                <a:gd name="T4" fmla="*/ 301 w 302"/>
                <a:gd name="T5" fmla="*/ 296 h 298"/>
                <a:gd name="T6" fmla="*/ 297 w 302"/>
                <a:gd name="T7" fmla="*/ 298 h 298"/>
                <a:gd name="T8" fmla="*/ 291 w 302"/>
                <a:gd name="T9" fmla="*/ 292 h 298"/>
                <a:gd name="T10" fmla="*/ 268 w 302"/>
                <a:gd name="T11" fmla="*/ 29 h 298"/>
                <a:gd name="T12" fmla="*/ 157 w 302"/>
                <a:gd name="T13" fmla="*/ 265 h 298"/>
                <a:gd name="T14" fmla="*/ 155 w 302"/>
                <a:gd name="T15" fmla="*/ 268 h 298"/>
                <a:gd name="T16" fmla="*/ 151 w 302"/>
                <a:gd name="T17" fmla="*/ 270 h 298"/>
                <a:gd name="T18" fmla="*/ 146 w 302"/>
                <a:gd name="T19" fmla="*/ 265 h 298"/>
                <a:gd name="T20" fmla="*/ 34 w 302"/>
                <a:gd name="T21" fmla="*/ 29 h 298"/>
                <a:gd name="T22" fmla="*/ 12 w 302"/>
                <a:gd name="T23" fmla="*/ 292 h 298"/>
                <a:gd name="T24" fmla="*/ 10 w 302"/>
                <a:gd name="T25" fmla="*/ 297 h 298"/>
                <a:gd name="T26" fmla="*/ 6 w 302"/>
                <a:gd name="T27" fmla="*/ 298 h 298"/>
                <a:gd name="T28" fmla="*/ 2 w 302"/>
                <a:gd name="T29" fmla="*/ 296 h 298"/>
                <a:gd name="T30" fmla="*/ 0 w 302"/>
                <a:gd name="T31" fmla="*/ 291 h 298"/>
                <a:gd name="T32" fmla="*/ 24 w 302"/>
                <a:gd name="T33" fmla="*/ 7 h 298"/>
                <a:gd name="T34" fmla="*/ 27 w 302"/>
                <a:gd name="T35" fmla="*/ 2 h 298"/>
                <a:gd name="T36" fmla="*/ 31 w 302"/>
                <a:gd name="T37" fmla="*/ 0 h 298"/>
                <a:gd name="T38" fmla="*/ 35 w 302"/>
                <a:gd name="T39" fmla="*/ 3 h 298"/>
                <a:gd name="T40" fmla="*/ 151 w 302"/>
                <a:gd name="T41" fmla="*/ 248 h 298"/>
                <a:gd name="T42" fmla="*/ 267 w 302"/>
                <a:gd name="T43" fmla="*/ 4 h 298"/>
                <a:gd name="T44" fmla="*/ 269 w 302"/>
                <a:gd name="T45" fmla="*/ 1 h 298"/>
                <a:gd name="T46" fmla="*/ 271 w 302"/>
                <a:gd name="T47" fmla="*/ 0 h 298"/>
                <a:gd name="T48" fmla="*/ 278 w 302"/>
                <a:gd name="T49" fmla="*/ 5 h 298"/>
                <a:gd name="T50" fmla="*/ 278 w 302"/>
                <a:gd name="T51" fmla="*/ 7 h 298"/>
                <a:gd name="T52" fmla="*/ 302 w 302"/>
                <a:gd name="T53" fmla="*/ 29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2" h="298">
                  <a:moveTo>
                    <a:pt x="302" y="291"/>
                  </a:moveTo>
                  <a:cubicBezTo>
                    <a:pt x="302" y="292"/>
                    <a:pt x="302" y="292"/>
                    <a:pt x="302" y="292"/>
                  </a:cubicBezTo>
                  <a:cubicBezTo>
                    <a:pt x="302" y="294"/>
                    <a:pt x="302" y="295"/>
                    <a:pt x="301" y="296"/>
                  </a:cubicBezTo>
                  <a:cubicBezTo>
                    <a:pt x="300" y="297"/>
                    <a:pt x="299" y="298"/>
                    <a:pt x="297" y="298"/>
                  </a:cubicBezTo>
                  <a:cubicBezTo>
                    <a:pt x="293" y="298"/>
                    <a:pt x="291" y="296"/>
                    <a:pt x="291" y="292"/>
                  </a:cubicBezTo>
                  <a:cubicBezTo>
                    <a:pt x="268" y="29"/>
                    <a:pt x="268" y="29"/>
                    <a:pt x="268" y="29"/>
                  </a:cubicBezTo>
                  <a:cubicBezTo>
                    <a:pt x="157" y="265"/>
                    <a:pt x="157" y="265"/>
                    <a:pt x="157" y="265"/>
                  </a:cubicBezTo>
                  <a:cubicBezTo>
                    <a:pt x="156" y="266"/>
                    <a:pt x="155" y="268"/>
                    <a:pt x="155" y="268"/>
                  </a:cubicBezTo>
                  <a:cubicBezTo>
                    <a:pt x="154" y="269"/>
                    <a:pt x="153" y="270"/>
                    <a:pt x="151" y="270"/>
                  </a:cubicBezTo>
                  <a:cubicBezTo>
                    <a:pt x="149" y="270"/>
                    <a:pt x="147" y="268"/>
                    <a:pt x="146" y="265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12" y="292"/>
                    <a:pt x="12" y="292"/>
                    <a:pt x="12" y="292"/>
                  </a:cubicBezTo>
                  <a:cubicBezTo>
                    <a:pt x="11" y="294"/>
                    <a:pt x="11" y="295"/>
                    <a:pt x="10" y="297"/>
                  </a:cubicBezTo>
                  <a:cubicBezTo>
                    <a:pt x="9" y="298"/>
                    <a:pt x="7" y="298"/>
                    <a:pt x="6" y="298"/>
                  </a:cubicBezTo>
                  <a:cubicBezTo>
                    <a:pt x="4" y="298"/>
                    <a:pt x="2" y="298"/>
                    <a:pt x="2" y="296"/>
                  </a:cubicBezTo>
                  <a:cubicBezTo>
                    <a:pt x="1" y="294"/>
                    <a:pt x="0" y="293"/>
                    <a:pt x="0" y="291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5"/>
                    <a:pt x="25" y="3"/>
                    <a:pt x="27" y="2"/>
                  </a:cubicBezTo>
                  <a:cubicBezTo>
                    <a:pt x="28" y="1"/>
                    <a:pt x="29" y="0"/>
                    <a:pt x="31" y="0"/>
                  </a:cubicBezTo>
                  <a:cubicBezTo>
                    <a:pt x="32" y="0"/>
                    <a:pt x="34" y="1"/>
                    <a:pt x="35" y="3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267" y="4"/>
                    <a:pt x="267" y="4"/>
                    <a:pt x="267" y="4"/>
                  </a:cubicBezTo>
                  <a:cubicBezTo>
                    <a:pt x="268" y="3"/>
                    <a:pt x="269" y="2"/>
                    <a:pt x="269" y="1"/>
                  </a:cubicBezTo>
                  <a:cubicBezTo>
                    <a:pt x="270" y="1"/>
                    <a:pt x="270" y="0"/>
                    <a:pt x="271" y="0"/>
                  </a:cubicBezTo>
                  <a:cubicBezTo>
                    <a:pt x="275" y="0"/>
                    <a:pt x="278" y="2"/>
                    <a:pt x="278" y="5"/>
                  </a:cubicBezTo>
                  <a:cubicBezTo>
                    <a:pt x="278" y="7"/>
                    <a:pt x="278" y="7"/>
                    <a:pt x="278" y="7"/>
                  </a:cubicBezTo>
                  <a:lnTo>
                    <a:pt x="302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3040" y="1178"/>
              <a:ext cx="288" cy="409"/>
            </a:xfrm>
            <a:custGeom>
              <a:avLst/>
              <a:gdLst>
                <a:gd name="T0" fmla="*/ 199 w 210"/>
                <a:gd name="T1" fmla="*/ 0 h 297"/>
                <a:gd name="T2" fmla="*/ 205 w 210"/>
                <a:gd name="T3" fmla="*/ 5 h 297"/>
                <a:gd name="T4" fmla="*/ 199 w 210"/>
                <a:gd name="T5" fmla="*/ 11 h 297"/>
                <a:gd name="T6" fmla="*/ 11 w 210"/>
                <a:gd name="T7" fmla="*/ 11 h 297"/>
                <a:gd name="T8" fmla="*/ 11 w 210"/>
                <a:gd name="T9" fmla="*/ 137 h 297"/>
                <a:gd name="T10" fmla="*/ 165 w 210"/>
                <a:gd name="T11" fmla="*/ 137 h 297"/>
                <a:gd name="T12" fmla="*/ 172 w 210"/>
                <a:gd name="T13" fmla="*/ 143 h 297"/>
                <a:gd name="T14" fmla="*/ 165 w 210"/>
                <a:gd name="T15" fmla="*/ 149 h 297"/>
                <a:gd name="T16" fmla="*/ 11 w 210"/>
                <a:gd name="T17" fmla="*/ 149 h 297"/>
                <a:gd name="T18" fmla="*/ 11 w 210"/>
                <a:gd name="T19" fmla="*/ 286 h 297"/>
                <a:gd name="T20" fmla="*/ 204 w 210"/>
                <a:gd name="T21" fmla="*/ 286 h 297"/>
                <a:gd name="T22" fmla="*/ 210 w 210"/>
                <a:gd name="T23" fmla="*/ 291 h 297"/>
                <a:gd name="T24" fmla="*/ 204 w 210"/>
                <a:gd name="T25" fmla="*/ 297 h 297"/>
                <a:gd name="T26" fmla="*/ 4 w 210"/>
                <a:gd name="T27" fmla="*/ 297 h 297"/>
                <a:gd name="T28" fmla="*/ 3 w 210"/>
                <a:gd name="T29" fmla="*/ 297 h 297"/>
                <a:gd name="T30" fmla="*/ 2 w 210"/>
                <a:gd name="T31" fmla="*/ 297 h 297"/>
                <a:gd name="T32" fmla="*/ 2 w 210"/>
                <a:gd name="T33" fmla="*/ 296 h 297"/>
                <a:gd name="T34" fmla="*/ 2 w 210"/>
                <a:gd name="T35" fmla="*/ 296 h 297"/>
                <a:gd name="T36" fmla="*/ 0 w 210"/>
                <a:gd name="T37" fmla="*/ 291 h 297"/>
                <a:gd name="T38" fmla="*/ 0 w 210"/>
                <a:gd name="T39" fmla="*/ 5 h 297"/>
                <a:gd name="T40" fmla="*/ 0 w 210"/>
                <a:gd name="T41" fmla="*/ 2 h 297"/>
                <a:gd name="T42" fmla="*/ 1 w 210"/>
                <a:gd name="T43" fmla="*/ 1 h 297"/>
                <a:gd name="T44" fmla="*/ 2 w 210"/>
                <a:gd name="T45" fmla="*/ 0 h 297"/>
                <a:gd name="T46" fmla="*/ 6 w 210"/>
                <a:gd name="T47" fmla="*/ 0 h 297"/>
                <a:gd name="T48" fmla="*/ 199 w 210"/>
                <a:gd name="T4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0" h="297">
                  <a:moveTo>
                    <a:pt x="199" y="0"/>
                  </a:moveTo>
                  <a:cubicBezTo>
                    <a:pt x="203" y="0"/>
                    <a:pt x="205" y="1"/>
                    <a:pt x="205" y="5"/>
                  </a:cubicBezTo>
                  <a:cubicBezTo>
                    <a:pt x="205" y="9"/>
                    <a:pt x="203" y="11"/>
                    <a:pt x="19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7"/>
                    <a:pt x="11" y="137"/>
                    <a:pt x="11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70" y="137"/>
                    <a:pt x="172" y="139"/>
                    <a:pt x="172" y="143"/>
                  </a:cubicBezTo>
                  <a:cubicBezTo>
                    <a:pt x="172" y="147"/>
                    <a:pt x="170" y="149"/>
                    <a:pt x="165" y="149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11" y="286"/>
                    <a:pt x="11" y="286"/>
                    <a:pt x="11" y="286"/>
                  </a:cubicBezTo>
                  <a:cubicBezTo>
                    <a:pt x="204" y="286"/>
                    <a:pt x="204" y="286"/>
                    <a:pt x="204" y="286"/>
                  </a:cubicBezTo>
                  <a:cubicBezTo>
                    <a:pt x="208" y="286"/>
                    <a:pt x="210" y="287"/>
                    <a:pt x="210" y="291"/>
                  </a:cubicBezTo>
                  <a:cubicBezTo>
                    <a:pt x="210" y="295"/>
                    <a:pt x="208" y="297"/>
                    <a:pt x="204" y="297"/>
                  </a:cubicBezTo>
                  <a:cubicBezTo>
                    <a:pt x="4" y="297"/>
                    <a:pt x="4" y="297"/>
                    <a:pt x="4" y="297"/>
                  </a:cubicBezTo>
                  <a:cubicBezTo>
                    <a:pt x="4" y="297"/>
                    <a:pt x="3" y="297"/>
                    <a:pt x="3" y="297"/>
                  </a:cubicBezTo>
                  <a:cubicBezTo>
                    <a:pt x="3" y="297"/>
                    <a:pt x="2" y="297"/>
                    <a:pt x="2" y="297"/>
                  </a:cubicBezTo>
                  <a:cubicBezTo>
                    <a:pt x="2" y="296"/>
                    <a:pt x="2" y="296"/>
                    <a:pt x="2" y="296"/>
                  </a:cubicBezTo>
                  <a:cubicBezTo>
                    <a:pt x="2" y="296"/>
                    <a:pt x="2" y="296"/>
                    <a:pt x="2" y="296"/>
                  </a:cubicBezTo>
                  <a:cubicBezTo>
                    <a:pt x="0" y="295"/>
                    <a:pt x="0" y="294"/>
                    <a:pt x="0" y="29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4" y="0"/>
                    <a:pt x="6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0" name="Freeform 11"/>
            <p:cNvSpPr>
              <a:spLocks/>
            </p:cNvSpPr>
            <p:nvPr/>
          </p:nvSpPr>
          <p:spPr bwMode="auto">
            <a:xfrm>
              <a:off x="3380" y="1178"/>
              <a:ext cx="15" cy="409"/>
            </a:xfrm>
            <a:custGeom>
              <a:avLst/>
              <a:gdLst>
                <a:gd name="T0" fmla="*/ 0 w 11"/>
                <a:gd name="T1" fmla="*/ 5 h 297"/>
                <a:gd name="T2" fmla="*/ 6 w 11"/>
                <a:gd name="T3" fmla="*/ 0 h 297"/>
                <a:gd name="T4" fmla="*/ 11 w 11"/>
                <a:gd name="T5" fmla="*/ 5 h 297"/>
                <a:gd name="T6" fmla="*/ 11 w 11"/>
                <a:gd name="T7" fmla="*/ 291 h 297"/>
                <a:gd name="T8" fmla="*/ 6 w 11"/>
                <a:gd name="T9" fmla="*/ 297 h 297"/>
                <a:gd name="T10" fmla="*/ 0 w 11"/>
                <a:gd name="T11" fmla="*/ 291 h 297"/>
                <a:gd name="T12" fmla="*/ 0 w 11"/>
                <a:gd name="T13" fmla="*/ 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7">
                  <a:moveTo>
                    <a:pt x="0" y="5"/>
                  </a:moveTo>
                  <a:cubicBezTo>
                    <a:pt x="0" y="1"/>
                    <a:pt x="2" y="0"/>
                    <a:pt x="6" y="0"/>
                  </a:cubicBezTo>
                  <a:cubicBezTo>
                    <a:pt x="9" y="0"/>
                    <a:pt x="11" y="1"/>
                    <a:pt x="11" y="5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9" y="297"/>
                    <a:pt x="6" y="297"/>
                  </a:cubicBezTo>
                  <a:cubicBezTo>
                    <a:pt x="2" y="297"/>
                    <a:pt x="0" y="295"/>
                    <a:pt x="0" y="291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1" name="Freeform 12"/>
            <p:cNvSpPr>
              <a:spLocks noEditPoints="1"/>
            </p:cNvSpPr>
            <p:nvPr/>
          </p:nvSpPr>
          <p:spPr bwMode="auto">
            <a:xfrm>
              <a:off x="3476" y="1178"/>
              <a:ext cx="291" cy="409"/>
            </a:xfrm>
            <a:custGeom>
              <a:avLst/>
              <a:gdLst>
                <a:gd name="T0" fmla="*/ 6 w 212"/>
                <a:gd name="T1" fmla="*/ 0 h 297"/>
                <a:gd name="T2" fmla="*/ 121 w 212"/>
                <a:gd name="T3" fmla="*/ 0 h 297"/>
                <a:gd name="T4" fmla="*/ 156 w 212"/>
                <a:gd name="T5" fmla="*/ 7 h 297"/>
                <a:gd name="T6" fmla="*/ 185 w 212"/>
                <a:gd name="T7" fmla="*/ 27 h 297"/>
                <a:gd name="T8" fmla="*/ 205 w 212"/>
                <a:gd name="T9" fmla="*/ 56 h 297"/>
                <a:gd name="T10" fmla="*/ 212 w 212"/>
                <a:gd name="T11" fmla="*/ 92 h 297"/>
                <a:gd name="T12" fmla="*/ 208 w 212"/>
                <a:gd name="T13" fmla="*/ 119 h 297"/>
                <a:gd name="T14" fmla="*/ 196 w 212"/>
                <a:gd name="T15" fmla="*/ 143 h 297"/>
                <a:gd name="T16" fmla="*/ 179 w 212"/>
                <a:gd name="T17" fmla="*/ 163 h 297"/>
                <a:gd name="T18" fmla="*/ 156 w 212"/>
                <a:gd name="T19" fmla="*/ 176 h 297"/>
                <a:gd name="T20" fmla="*/ 204 w 212"/>
                <a:gd name="T21" fmla="*/ 288 h 297"/>
                <a:gd name="T22" fmla="*/ 205 w 212"/>
                <a:gd name="T23" fmla="*/ 294 h 297"/>
                <a:gd name="T24" fmla="*/ 199 w 212"/>
                <a:gd name="T25" fmla="*/ 297 h 297"/>
                <a:gd name="T26" fmla="*/ 190 w 212"/>
                <a:gd name="T27" fmla="*/ 289 h 297"/>
                <a:gd name="T28" fmla="*/ 144 w 212"/>
                <a:gd name="T29" fmla="*/ 181 h 297"/>
                <a:gd name="T30" fmla="*/ 133 w 212"/>
                <a:gd name="T31" fmla="*/ 183 h 297"/>
                <a:gd name="T32" fmla="*/ 121 w 212"/>
                <a:gd name="T33" fmla="*/ 184 h 297"/>
                <a:gd name="T34" fmla="*/ 11 w 212"/>
                <a:gd name="T35" fmla="*/ 184 h 297"/>
                <a:gd name="T36" fmla="*/ 11 w 212"/>
                <a:gd name="T37" fmla="*/ 291 h 297"/>
                <a:gd name="T38" fmla="*/ 6 w 212"/>
                <a:gd name="T39" fmla="*/ 297 h 297"/>
                <a:gd name="T40" fmla="*/ 0 w 212"/>
                <a:gd name="T41" fmla="*/ 291 h 297"/>
                <a:gd name="T42" fmla="*/ 0 w 212"/>
                <a:gd name="T43" fmla="*/ 3 h 297"/>
                <a:gd name="T44" fmla="*/ 2 w 212"/>
                <a:gd name="T45" fmla="*/ 0 h 297"/>
                <a:gd name="T46" fmla="*/ 3 w 212"/>
                <a:gd name="T47" fmla="*/ 0 h 297"/>
                <a:gd name="T48" fmla="*/ 3 w 212"/>
                <a:gd name="T49" fmla="*/ 0 h 297"/>
                <a:gd name="T50" fmla="*/ 6 w 212"/>
                <a:gd name="T51" fmla="*/ 0 h 297"/>
                <a:gd name="T52" fmla="*/ 119 w 212"/>
                <a:gd name="T53" fmla="*/ 173 h 297"/>
                <a:gd name="T54" fmla="*/ 131 w 212"/>
                <a:gd name="T55" fmla="*/ 172 h 297"/>
                <a:gd name="T56" fmla="*/ 143 w 212"/>
                <a:gd name="T57" fmla="*/ 170 h 297"/>
                <a:gd name="T58" fmla="*/ 145 w 212"/>
                <a:gd name="T59" fmla="*/ 169 h 297"/>
                <a:gd name="T60" fmla="*/ 167 w 212"/>
                <a:gd name="T61" fmla="*/ 157 h 297"/>
                <a:gd name="T62" fmla="*/ 184 w 212"/>
                <a:gd name="T63" fmla="*/ 140 h 297"/>
                <a:gd name="T64" fmla="*/ 196 w 212"/>
                <a:gd name="T65" fmla="*/ 118 h 297"/>
                <a:gd name="T66" fmla="*/ 200 w 212"/>
                <a:gd name="T67" fmla="*/ 92 h 297"/>
                <a:gd name="T68" fmla="*/ 194 w 212"/>
                <a:gd name="T69" fmla="*/ 60 h 297"/>
                <a:gd name="T70" fmla="*/ 177 w 212"/>
                <a:gd name="T71" fmla="*/ 35 h 297"/>
                <a:gd name="T72" fmla="*/ 151 w 212"/>
                <a:gd name="T73" fmla="*/ 17 h 297"/>
                <a:gd name="T74" fmla="*/ 119 w 212"/>
                <a:gd name="T75" fmla="*/ 11 h 297"/>
                <a:gd name="T76" fmla="*/ 11 w 212"/>
                <a:gd name="T77" fmla="*/ 11 h 297"/>
                <a:gd name="T78" fmla="*/ 11 w 212"/>
                <a:gd name="T79" fmla="*/ 173 h 297"/>
                <a:gd name="T80" fmla="*/ 119 w 212"/>
                <a:gd name="T81" fmla="*/ 17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2" h="297">
                  <a:moveTo>
                    <a:pt x="6" y="0"/>
                  </a:moveTo>
                  <a:cubicBezTo>
                    <a:pt x="121" y="0"/>
                    <a:pt x="121" y="0"/>
                    <a:pt x="121" y="0"/>
                  </a:cubicBezTo>
                  <a:cubicBezTo>
                    <a:pt x="133" y="0"/>
                    <a:pt x="145" y="2"/>
                    <a:pt x="156" y="7"/>
                  </a:cubicBezTo>
                  <a:cubicBezTo>
                    <a:pt x="167" y="12"/>
                    <a:pt x="177" y="19"/>
                    <a:pt x="185" y="27"/>
                  </a:cubicBezTo>
                  <a:cubicBezTo>
                    <a:pt x="193" y="35"/>
                    <a:pt x="200" y="45"/>
                    <a:pt x="205" y="56"/>
                  </a:cubicBezTo>
                  <a:cubicBezTo>
                    <a:pt x="209" y="67"/>
                    <a:pt x="212" y="79"/>
                    <a:pt x="212" y="92"/>
                  </a:cubicBezTo>
                  <a:cubicBezTo>
                    <a:pt x="212" y="101"/>
                    <a:pt x="210" y="111"/>
                    <a:pt x="208" y="119"/>
                  </a:cubicBezTo>
                  <a:cubicBezTo>
                    <a:pt x="205" y="128"/>
                    <a:pt x="201" y="136"/>
                    <a:pt x="196" y="143"/>
                  </a:cubicBezTo>
                  <a:cubicBezTo>
                    <a:pt x="191" y="150"/>
                    <a:pt x="185" y="157"/>
                    <a:pt x="179" y="163"/>
                  </a:cubicBezTo>
                  <a:cubicBezTo>
                    <a:pt x="172" y="168"/>
                    <a:pt x="164" y="173"/>
                    <a:pt x="156" y="176"/>
                  </a:cubicBezTo>
                  <a:cubicBezTo>
                    <a:pt x="204" y="288"/>
                    <a:pt x="204" y="288"/>
                    <a:pt x="204" y="288"/>
                  </a:cubicBezTo>
                  <a:cubicBezTo>
                    <a:pt x="205" y="290"/>
                    <a:pt x="205" y="292"/>
                    <a:pt x="205" y="294"/>
                  </a:cubicBezTo>
                  <a:cubicBezTo>
                    <a:pt x="204" y="296"/>
                    <a:pt x="202" y="297"/>
                    <a:pt x="199" y="297"/>
                  </a:cubicBezTo>
                  <a:cubicBezTo>
                    <a:pt x="195" y="297"/>
                    <a:pt x="192" y="294"/>
                    <a:pt x="190" y="289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1" y="182"/>
                    <a:pt x="137" y="183"/>
                    <a:pt x="133" y="183"/>
                  </a:cubicBezTo>
                  <a:cubicBezTo>
                    <a:pt x="129" y="184"/>
                    <a:pt x="125" y="184"/>
                    <a:pt x="121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1" y="291"/>
                    <a:pt x="11" y="291"/>
                    <a:pt x="11" y="291"/>
                  </a:cubicBezTo>
                  <a:cubicBezTo>
                    <a:pt x="11" y="295"/>
                    <a:pt x="10" y="297"/>
                    <a:pt x="6" y="297"/>
                  </a:cubicBezTo>
                  <a:cubicBezTo>
                    <a:pt x="2" y="297"/>
                    <a:pt x="0" y="295"/>
                    <a:pt x="0" y="2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  <a:moveTo>
                    <a:pt x="119" y="173"/>
                  </a:moveTo>
                  <a:cubicBezTo>
                    <a:pt x="123" y="173"/>
                    <a:pt x="127" y="172"/>
                    <a:pt x="131" y="172"/>
                  </a:cubicBezTo>
                  <a:cubicBezTo>
                    <a:pt x="135" y="171"/>
                    <a:pt x="139" y="171"/>
                    <a:pt x="143" y="170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53" y="166"/>
                    <a:pt x="160" y="162"/>
                    <a:pt x="167" y="157"/>
                  </a:cubicBezTo>
                  <a:cubicBezTo>
                    <a:pt x="174" y="153"/>
                    <a:pt x="179" y="147"/>
                    <a:pt x="184" y="140"/>
                  </a:cubicBezTo>
                  <a:cubicBezTo>
                    <a:pt x="189" y="134"/>
                    <a:pt x="193" y="126"/>
                    <a:pt x="196" y="118"/>
                  </a:cubicBezTo>
                  <a:cubicBezTo>
                    <a:pt x="198" y="110"/>
                    <a:pt x="200" y="101"/>
                    <a:pt x="200" y="92"/>
                  </a:cubicBezTo>
                  <a:cubicBezTo>
                    <a:pt x="200" y="81"/>
                    <a:pt x="198" y="70"/>
                    <a:pt x="194" y="60"/>
                  </a:cubicBezTo>
                  <a:cubicBezTo>
                    <a:pt x="189" y="50"/>
                    <a:pt x="184" y="42"/>
                    <a:pt x="177" y="35"/>
                  </a:cubicBezTo>
                  <a:cubicBezTo>
                    <a:pt x="169" y="27"/>
                    <a:pt x="161" y="22"/>
                    <a:pt x="151" y="17"/>
                  </a:cubicBezTo>
                  <a:cubicBezTo>
                    <a:pt x="141" y="13"/>
                    <a:pt x="131" y="11"/>
                    <a:pt x="11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73"/>
                    <a:pt x="11" y="173"/>
                    <a:pt x="11" y="173"/>
                  </a:cubicBezTo>
                  <a:lnTo>
                    <a:pt x="119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2" name="Freeform 13"/>
            <p:cNvSpPr>
              <a:spLocks noEditPoints="1"/>
            </p:cNvSpPr>
            <p:nvPr/>
          </p:nvSpPr>
          <p:spPr bwMode="auto">
            <a:xfrm>
              <a:off x="3811" y="1175"/>
              <a:ext cx="351" cy="413"/>
            </a:xfrm>
            <a:custGeom>
              <a:avLst/>
              <a:gdLst>
                <a:gd name="T0" fmla="*/ 122 w 255"/>
                <a:gd name="T1" fmla="*/ 5 h 300"/>
                <a:gd name="T2" fmla="*/ 125 w 255"/>
                <a:gd name="T3" fmla="*/ 1 h 300"/>
                <a:gd name="T4" fmla="*/ 127 w 255"/>
                <a:gd name="T5" fmla="*/ 0 h 300"/>
                <a:gd name="T6" fmla="*/ 130 w 255"/>
                <a:gd name="T7" fmla="*/ 1 h 300"/>
                <a:gd name="T8" fmla="*/ 133 w 255"/>
                <a:gd name="T9" fmla="*/ 4 h 300"/>
                <a:gd name="T10" fmla="*/ 254 w 255"/>
                <a:gd name="T11" fmla="*/ 292 h 300"/>
                <a:gd name="T12" fmla="*/ 254 w 255"/>
                <a:gd name="T13" fmla="*/ 296 h 300"/>
                <a:gd name="T14" fmla="*/ 250 w 255"/>
                <a:gd name="T15" fmla="*/ 299 h 300"/>
                <a:gd name="T16" fmla="*/ 243 w 255"/>
                <a:gd name="T17" fmla="*/ 295 h 300"/>
                <a:gd name="T18" fmla="*/ 209 w 255"/>
                <a:gd name="T19" fmla="*/ 215 h 300"/>
                <a:gd name="T20" fmla="*/ 46 w 255"/>
                <a:gd name="T21" fmla="*/ 215 h 300"/>
                <a:gd name="T22" fmla="*/ 12 w 255"/>
                <a:gd name="T23" fmla="*/ 296 h 300"/>
                <a:gd name="T24" fmla="*/ 5 w 255"/>
                <a:gd name="T25" fmla="*/ 299 h 300"/>
                <a:gd name="T26" fmla="*/ 2 w 255"/>
                <a:gd name="T27" fmla="*/ 292 h 300"/>
                <a:gd name="T28" fmla="*/ 122 w 255"/>
                <a:gd name="T29" fmla="*/ 5 h 300"/>
                <a:gd name="T30" fmla="*/ 51 w 255"/>
                <a:gd name="T31" fmla="*/ 203 h 300"/>
                <a:gd name="T32" fmla="*/ 204 w 255"/>
                <a:gd name="T33" fmla="*/ 203 h 300"/>
                <a:gd name="T34" fmla="*/ 128 w 255"/>
                <a:gd name="T35" fmla="*/ 20 h 300"/>
                <a:gd name="T36" fmla="*/ 51 w 255"/>
                <a:gd name="T37" fmla="*/ 203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5" h="300">
                  <a:moveTo>
                    <a:pt x="122" y="5"/>
                  </a:moveTo>
                  <a:cubicBezTo>
                    <a:pt x="123" y="3"/>
                    <a:pt x="124" y="2"/>
                    <a:pt x="125" y="1"/>
                  </a:cubicBezTo>
                  <a:cubicBezTo>
                    <a:pt x="126" y="0"/>
                    <a:pt x="127" y="0"/>
                    <a:pt x="127" y="0"/>
                  </a:cubicBezTo>
                  <a:cubicBezTo>
                    <a:pt x="128" y="0"/>
                    <a:pt x="129" y="0"/>
                    <a:pt x="130" y="1"/>
                  </a:cubicBezTo>
                  <a:cubicBezTo>
                    <a:pt x="131" y="1"/>
                    <a:pt x="132" y="2"/>
                    <a:pt x="133" y="4"/>
                  </a:cubicBezTo>
                  <a:cubicBezTo>
                    <a:pt x="254" y="292"/>
                    <a:pt x="254" y="292"/>
                    <a:pt x="254" y="292"/>
                  </a:cubicBezTo>
                  <a:cubicBezTo>
                    <a:pt x="254" y="294"/>
                    <a:pt x="255" y="295"/>
                    <a:pt x="254" y="296"/>
                  </a:cubicBezTo>
                  <a:cubicBezTo>
                    <a:pt x="253" y="297"/>
                    <a:pt x="252" y="298"/>
                    <a:pt x="250" y="299"/>
                  </a:cubicBezTo>
                  <a:cubicBezTo>
                    <a:pt x="247" y="300"/>
                    <a:pt x="244" y="299"/>
                    <a:pt x="243" y="295"/>
                  </a:cubicBezTo>
                  <a:cubicBezTo>
                    <a:pt x="209" y="215"/>
                    <a:pt x="209" y="215"/>
                    <a:pt x="209" y="215"/>
                  </a:cubicBezTo>
                  <a:cubicBezTo>
                    <a:pt x="46" y="215"/>
                    <a:pt x="46" y="215"/>
                    <a:pt x="46" y="215"/>
                  </a:cubicBezTo>
                  <a:cubicBezTo>
                    <a:pt x="12" y="296"/>
                    <a:pt x="12" y="296"/>
                    <a:pt x="12" y="296"/>
                  </a:cubicBezTo>
                  <a:cubicBezTo>
                    <a:pt x="11" y="300"/>
                    <a:pt x="8" y="300"/>
                    <a:pt x="5" y="299"/>
                  </a:cubicBezTo>
                  <a:cubicBezTo>
                    <a:pt x="1" y="297"/>
                    <a:pt x="0" y="295"/>
                    <a:pt x="2" y="292"/>
                  </a:cubicBezTo>
                  <a:lnTo>
                    <a:pt x="122" y="5"/>
                  </a:lnTo>
                  <a:close/>
                  <a:moveTo>
                    <a:pt x="51" y="203"/>
                  </a:moveTo>
                  <a:cubicBezTo>
                    <a:pt x="204" y="203"/>
                    <a:pt x="204" y="203"/>
                    <a:pt x="204" y="203"/>
                  </a:cubicBezTo>
                  <a:cubicBezTo>
                    <a:pt x="128" y="20"/>
                    <a:pt x="128" y="20"/>
                    <a:pt x="128" y="20"/>
                  </a:cubicBezTo>
                  <a:lnTo>
                    <a:pt x="51" y="2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3" name="Freeform 14"/>
            <p:cNvSpPr>
              <a:spLocks/>
            </p:cNvSpPr>
            <p:nvPr/>
          </p:nvSpPr>
          <p:spPr bwMode="auto">
            <a:xfrm>
              <a:off x="1240" y="1818"/>
              <a:ext cx="20" cy="496"/>
            </a:xfrm>
            <a:custGeom>
              <a:avLst/>
              <a:gdLst>
                <a:gd name="T0" fmla="*/ 0 w 14"/>
                <a:gd name="T1" fmla="*/ 7 h 360"/>
                <a:gd name="T2" fmla="*/ 7 w 14"/>
                <a:gd name="T3" fmla="*/ 0 h 360"/>
                <a:gd name="T4" fmla="*/ 14 w 14"/>
                <a:gd name="T5" fmla="*/ 7 h 360"/>
                <a:gd name="T6" fmla="*/ 14 w 14"/>
                <a:gd name="T7" fmla="*/ 353 h 360"/>
                <a:gd name="T8" fmla="*/ 7 w 14"/>
                <a:gd name="T9" fmla="*/ 360 h 360"/>
                <a:gd name="T10" fmla="*/ 0 w 14"/>
                <a:gd name="T11" fmla="*/ 353 h 360"/>
                <a:gd name="T12" fmla="*/ 0 w 14"/>
                <a:gd name="T13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60">
                  <a:moveTo>
                    <a:pt x="0" y="7"/>
                  </a:move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4" y="2"/>
                    <a:pt x="14" y="7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1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4" name="Freeform 15"/>
            <p:cNvSpPr>
              <a:spLocks/>
            </p:cNvSpPr>
            <p:nvPr/>
          </p:nvSpPr>
          <p:spPr bwMode="auto">
            <a:xfrm>
              <a:off x="1367" y="1818"/>
              <a:ext cx="404" cy="496"/>
            </a:xfrm>
            <a:custGeom>
              <a:avLst/>
              <a:gdLst>
                <a:gd name="T0" fmla="*/ 280 w 294"/>
                <a:gd name="T1" fmla="*/ 7 h 360"/>
                <a:gd name="T2" fmla="*/ 287 w 294"/>
                <a:gd name="T3" fmla="*/ 0 h 360"/>
                <a:gd name="T4" fmla="*/ 294 w 294"/>
                <a:gd name="T5" fmla="*/ 7 h 360"/>
                <a:gd name="T6" fmla="*/ 294 w 294"/>
                <a:gd name="T7" fmla="*/ 355 h 360"/>
                <a:gd name="T8" fmla="*/ 288 w 294"/>
                <a:gd name="T9" fmla="*/ 360 h 360"/>
                <a:gd name="T10" fmla="*/ 284 w 294"/>
                <a:gd name="T11" fmla="*/ 359 h 360"/>
                <a:gd name="T12" fmla="*/ 281 w 294"/>
                <a:gd name="T13" fmla="*/ 357 h 360"/>
                <a:gd name="T14" fmla="*/ 14 w 294"/>
                <a:gd name="T15" fmla="*/ 28 h 360"/>
                <a:gd name="T16" fmla="*/ 14 w 294"/>
                <a:gd name="T17" fmla="*/ 353 h 360"/>
                <a:gd name="T18" fmla="*/ 7 w 294"/>
                <a:gd name="T19" fmla="*/ 360 h 360"/>
                <a:gd name="T20" fmla="*/ 0 w 294"/>
                <a:gd name="T21" fmla="*/ 353 h 360"/>
                <a:gd name="T22" fmla="*/ 0 w 294"/>
                <a:gd name="T23" fmla="*/ 7 h 360"/>
                <a:gd name="T24" fmla="*/ 1 w 294"/>
                <a:gd name="T25" fmla="*/ 2 h 360"/>
                <a:gd name="T26" fmla="*/ 5 w 294"/>
                <a:gd name="T27" fmla="*/ 0 h 360"/>
                <a:gd name="T28" fmla="*/ 9 w 294"/>
                <a:gd name="T29" fmla="*/ 1 h 360"/>
                <a:gd name="T30" fmla="*/ 11 w 294"/>
                <a:gd name="T31" fmla="*/ 3 h 360"/>
                <a:gd name="T32" fmla="*/ 280 w 294"/>
                <a:gd name="T33" fmla="*/ 332 h 360"/>
                <a:gd name="T34" fmla="*/ 280 w 294"/>
                <a:gd name="T35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4" h="360">
                  <a:moveTo>
                    <a:pt x="280" y="7"/>
                  </a:moveTo>
                  <a:cubicBezTo>
                    <a:pt x="280" y="2"/>
                    <a:pt x="283" y="0"/>
                    <a:pt x="287" y="0"/>
                  </a:cubicBezTo>
                  <a:cubicBezTo>
                    <a:pt x="292" y="0"/>
                    <a:pt x="294" y="2"/>
                    <a:pt x="294" y="7"/>
                  </a:cubicBezTo>
                  <a:cubicBezTo>
                    <a:pt x="294" y="355"/>
                    <a:pt x="294" y="355"/>
                    <a:pt x="294" y="355"/>
                  </a:cubicBezTo>
                  <a:cubicBezTo>
                    <a:pt x="294" y="358"/>
                    <a:pt x="292" y="360"/>
                    <a:pt x="288" y="360"/>
                  </a:cubicBezTo>
                  <a:cubicBezTo>
                    <a:pt x="286" y="360"/>
                    <a:pt x="285" y="360"/>
                    <a:pt x="284" y="359"/>
                  </a:cubicBezTo>
                  <a:cubicBezTo>
                    <a:pt x="283" y="358"/>
                    <a:pt x="282" y="358"/>
                    <a:pt x="281" y="35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2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10" y="2"/>
                    <a:pt x="11" y="3"/>
                  </a:cubicBezTo>
                  <a:cubicBezTo>
                    <a:pt x="280" y="332"/>
                    <a:pt x="280" y="332"/>
                    <a:pt x="280" y="332"/>
                  </a:cubicBezTo>
                  <a:lnTo>
                    <a:pt x="28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auto">
            <a:xfrm>
              <a:off x="1879" y="1818"/>
              <a:ext cx="338" cy="496"/>
            </a:xfrm>
            <a:custGeom>
              <a:avLst/>
              <a:gdLst>
                <a:gd name="T0" fmla="*/ 239 w 246"/>
                <a:gd name="T1" fmla="*/ 0 h 360"/>
                <a:gd name="T2" fmla="*/ 246 w 246"/>
                <a:gd name="T3" fmla="*/ 7 h 360"/>
                <a:gd name="T4" fmla="*/ 239 w 246"/>
                <a:gd name="T5" fmla="*/ 14 h 360"/>
                <a:gd name="T6" fmla="*/ 14 w 246"/>
                <a:gd name="T7" fmla="*/ 14 h 360"/>
                <a:gd name="T8" fmla="*/ 14 w 246"/>
                <a:gd name="T9" fmla="*/ 179 h 360"/>
                <a:gd name="T10" fmla="*/ 198 w 246"/>
                <a:gd name="T11" fmla="*/ 179 h 360"/>
                <a:gd name="T12" fmla="*/ 206 w 246"/>
                <a:gd name="T13" fmla="*/ 187 h 360"/>
                <a:gd name="T14" fmla="*/ 198 w 246"/>
                <a:gd name="T15" fmla="*/ 193 h 360"/>
                <a:gd name="T16" fmla="*/ 14 w 246"/>
                <a:gd name="T17" fmla="*/ 193 h 360"/>
                <a:gd name="T18" fmla="*/ 14 w 246"/>
                <a:gd name="T19" fmla="*/ 353 h 360"/>
                <a:gd name="T20" fmla="*/ 7 w 246"/>
                <a:gd name="T21" fmla="*/ 360 h 360"/>
                <a:gd name="T22" fmla="*/ 0 w 246"/>
                <a:gd name="T23" fmla="*/ 353 h 360"/>
                <a:gd name="T24" fmla="*/ 0 w 246"/>
                <a:gd name="T25" fmla="*/ 7 h 360"/>
                <a:gd name="T26" fmla="*/ 1 w 246"/>
                <a:gd name="T27" fmla="*/ 3 h 360"/>
                <a:gd name="T28" fmla="*/ 3 w 246"/>
                <a:gd name="T29" fmla="*/ 1 h 360"/>
                <a:gd name="T30" fmla="*/ 7 w 246"/>
                <a:gd name="T31" fmla="*/ 0 h 360"/>
                <a:gd name="T32" fmla="*/ 239 w 246"/>
                <a:gd name="T3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6" h="360">
                  <a:moveTo>
                    <a:pt x="239" y="0"/>
                  </a:moveTo>
                  <a:cubicBezTo>
                    <a:pt x="244" y="0"/>
                    <a:pt x="246" y="2"/>
                    <a:pt x="246" y="7"/>
                  </a:cubicBezTo>
                  <a:cubicBezTo>
                    <a:pt x="246" y="12"/>
                    <a:pt x="244" y="14"/>
                    <a:pt x="239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98" y="179"/>
                    <a:pt x="198" y="179"/>
                    <a:pt x="198" y="179"/>
                  </a:cubicBezTo>
                  <a:cubicBezTo>
                    <a:pt x="203" y="179"/>
                    <a:pt x="206" y="182"/>
                    <a:pt x="206" y="187"/>
                  </a:cubicBezTo>
                  <a:cubicBezTo>
                    <a:pt x="206" y="191"/>
                    <a:pt x="203" y="193"/>
                    <a:pt x="198" y="193"/>
                  </a:cubicBezTo>
                  <a:cubicBezTo>
                    <a:pt x="14" y="193"/>
                    <a:pt x="14" y="193"/>
                    <a:pt x="14" y="193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2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6" y="0"/>
                    <a:pt x="7" y="0"/>
                  </a:cubicBezTo>
                  <a:lnTo>
                    <a:pt x="2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6" name="Freeform 17"/>
            <p:cNvSpPr>
              <a:spLocks noEditPoints="1"/>
            </p:cNvSpPr>
            <p:nvPr/>
          </p:nvSpPr>
          <p:spPr bwMode="auto">
            <a:xfrm>
              <a:off x="2195" y="1651"/>
              <a:ext cx="422" cy="665"/>
            </a:xfrm>
            <a:custGeom>
              <a:avLst/>
              <a:gdLst>
                <a:gd name="T0" fmla="*/ 147 w 307"/>
                <a:gd name="T1" fmla="*/ 125 h 483"/>
                <a:gd name="T2" fmla="*/ 151 w 307"/>
                <a:gd name="T3" fmla="*/ 120 h 483"/>
                <a:gd name="T4" fmla="*/ 153 w 307"/>
                <a:gd name="T5" fmla="*/ 119 h 483"/>
                <a:gd name="T6" fmla="*/ 157 w 307"/>
                <a:gd name="T7" fmla="*/ 120 h 483"/>
                <a:gd name="T8" fmla="*/ 160 w 307"/>
                <a:gd name="T9" fmla="*/ 124 h 483"/>
                <a:gd name="T10" fmla="*/ 306 w 307"/>
                <a:gd name="T11" fmla="*/ 473 h 483"/>
                <a:gd name="T12" fmla="*/ 307 w 307"/>
                <a:gd name="T13" fmla="*/ 478 h 483"/>
                <a:gd name="T14" fmla="*/ 302 w 307"/>
                <a:gd name="T15" fmla="*/ 481 h 483"/>
                <a:gd name="T16" fmla="*/ 294 w 307"/>
                <a:gd name="T17" fmla="*/ 477 h 483"/>
                <a:gd name="T18" fmla="*/ 252 w 307"/>
                <a:gd name="T19" fmla="*/ 379 h 483"/>
                <a:gd name="T20" fmla="*/ 55 w 307"/>
                <a:gd name="T21" fmla="*/ 379 h 483"/>
                <a:gd name="T22" fmla="*/ 14 w 307"/>
                <a:gd name="T23" fmla="*/ 478 h 483"/>
                <a:gd name="T24" fmla="*/ 6 w 307"/>
                <a:gd name="T25" fmla="*/ 481 h 483"/>
                <a:gd name="T26" fmla="*/ 2 w 307"/>
                <a:gd name="T27" fmla="*/ 472 h 483"/>
                <a:gd name="T28" fmla="*/ 147 w 307"/>
                <a:gd name="T29" fmla="*/ 125 h 483"/>
                <a:gd name="T30" fmla="*/ 62 w 307"/>
                <a:gd name="T31" fmla="*/ 365 h 483"/>
                <a:gd name="T32" fmla="*/ 247 w 307"/>
                <a:gd name="T33" fmla="*/ 365 h 483"/>
                <a:gd name="T34" fmla="*/ 154 w 307"/>
                <a:gd name="T35" fmla="*/ 144 h 483"/>
                <a:gd name="T36" fmla="*/ 62 w 307"/>
                <a:gd name="T37" fmla="*/ 365 h 483"/>
                <a:gd name="T38" fmla="*/ 150 w 307"/>
                <a:gd name="T39" fmla="*/ 2 h 483"/>
                <a:gd name="T40" fmla="*/ 156 w 307"/>
                <a:gd name="T41" fmla="*/ 2 h 483"/>
                <a:gd name="T42" fmla="*/ 215 w 307"/>
                <a:gd name="T43" fmla="*/ 60 h 483"/>
                <a:gd name="T44" fmla="*/ 217 w 307"/>
                <a:gd name="T45" fmla="*/ 64 h 483"/>
                <a:gd name="T46" fmla="*/ 215 w 307"/>
                <a:gd name="T47" fmla="*/ 68 h 483"/>
                <a:gd name="T48" fmla="*/ 213 w 307"/>
                <a:gd name="T49" fmla="*/ 70 h 483"/>
                <a:gd name="T50" fmla="*/ 209 w 307"/>
                <a:gd name="T51" fmla="*/ 72 h 483"/>
                <a:gd name="T52" fmla="*/ 205 w 307"/>
                <a:gd name="T53" fmla="*/ 70 h 483"/>
                <a:gd name="T54" fmla="*/ 153 w 307"/>
                <a:gd name="T55" fmla="*/ 18 h 483"/>
                <a:gd name="T56" fmla="*/ 100 w 307"/>
                <a:gd name="T57" fmla="*/ 70 h 483"/>
                <a:gd name="T58" fmla="*/ 97 w 307"/>
                <a:gd name="T59" fmla="*/ 71 h 483"/>
                <a:gd name="T60" fmla="*/ 93 w 307"/>
                <a:gd name="T61" fmla="*/ 70 h 483"/>
                <a:gd name="T62" fmla="*/ 91 w 307"/>
                <a:gd name="T63" fmla="*/ 67 h 483"/>
                <a:gd name="T64" fmla="*/ 89 w 307"/>
                <a:gd name="T65" fmla="*/ 64 h 483"/>
                <a:gd name="T66" fmla="*/ 91 w 307"/>
                <a:gd name="T67" fmla="*/ 60 h 483"/>
                <a:gd name="T68" fmla="*/ 150 w 307"/>
                <a:gd name="T69" fmla="*/ 2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7" h="483">
                  <a:moveTo>
                    <a:pt x="147" y="125"/>
                  </a:moveTo>
                  <a:cubicBezTo>
                    <a:pt x="148" y="123"/>
                    <a:pt x="149" y="121"/>
                    <a:pt x="151" y="120"/>
                  </a:cubicBezTo>
                  <a:cubicBezTo>
                    <a:pt x="152" y="119"/>
                    <a:pt x="153" y="119"/>
                    <a:pt x="153" y="119"/>
                  </a:cubicBezTo>
                  <a:cubicBezTo>
                    <a:pt x="155" y="119"/>
                    <a:pt x="156" y="119"/>
                    <a:pt x="157" y="120"/>
                  </a:cubicBezTo>
                  <a:cubicBezTo>
                    <a:pt x="158" y="121"/>
                    <a:pt x="159" y="122"/>
                    <a:pt x="160" y="124"/>
                  </a:cubicBezTo>
                  <a:cubicBezTo>
                    <a:pt x="306" y="473"/>
                    <a:pt x="306" y="473"/>
                    <a:pt x="306" y="473"/>
                  </a:cubicBezTo>
                  <a:cubicBezTo>
                    <a:pt x="307" y="475"/>
                    <a:pt x="307" y="476"/>
                    <a:pt x="307" y="478"/>
                  </a:cubicBezTo>
                  <a:cubicBezTo>
                    <a:pt x="306" y="479"/>
                    <a:pt x="304" y="480"/>
                    <a:pt x="302" y="481"/>
                  </a:cubicBezTo>
                  <a:cubicBezTo>
                    <a:pt x="298" y="483"/>
                    <a:pt x="295" y="481"/>
                    <a:pt x="294" y="477"/>
                  </a:cubicBezTo>
                  <a:cubicBezTo>
                    <a:pt x="252" y="379"/>
                    <a:pt x="252" y="379"/>
                    <a:pt x="252" y="379"/>
                  </a:cubicBezTo>
                  <a:cubicBezTo>
                    <a:pt x="55" y="379"/>
                    <a:pt x="55" y="379"/>
                    <a:pt x="55" y="379"/>
                  </a:cubicBezTo>
                  <a:cubicBezTo>
                    <a:pt x="14" y="478"/>
                    <a:pt x="14" y="478"/>
                    <a:pt x="14" y="478"/>
                  </a:cubicBezTo>
                  <a:cubicBezTo>
                    <a:pt x="12" y="482"/>
                    <a:pt x="9" y="483"/>
                    <a:pt x="6" y="481"/>
                  </a:cubicBezTo>
                  <a:cubicBezTo>
                    <a:pt x="1" y="479"/>
                    <a:pt x="0" y="476"/>
                    <a:pt x="2" y="472"/>
                  </a:cubicBezTo>
                  <a:lnTo>
                    <a:pt x="147" y="125"/>
                  </a:lnTo>
                  <a:close/>
                  <a:moveTo>
                    <a:pt x="62" y="365"/>
                  </a:moveTo>
                  <a:cubicBezTo>
                    <a:pt x="247" y="365"/>
                    <a:pt x="247" y="365"/>
                    <a:pt x="247" y="365"/>
                  </a:cubicBezTo>
                  <a:cubicBezTo>
                    <a:pt x="154" y="144"/>
                    <a:pt x="154" y="144"/>
                    <a:pt x="154" y="144"/>
                  </a:cubicBezTo>
                  <a:lnTo>
                    <a:pt x="62" y="365"/>
                  </a:lnTo>
                  <a:close/>
                  <a:moveTo>
                    <a:pt x="150" y="2"/>
                  </a:moveTo>
                  <a:cubicBezTo>
                    <a:pt x="152" y="0"/>
                    <a:pt x="154" y="0"/>
                    <a:pt x="156" y="2"/>
                  </a:cubicBezTo>
                  <a:cubicBezTo>
                    <a:pt x="215" y="60"/>
                    <a:pt x="215" y="60"/>
                    <a:pt x="215" y="60"/>
                  </a:cubicBezTo>
                  <a:cubicBezTo>
                    <a:pt x="216" y="62"/>
                    <a:pt x="217" y="63"/>
                    <a:pt x="217" y="64"/>
                  </a:cubicBezTo>
                  <a:cubicBezTo>
                    <a:pt x="217" y="66"/>
                    <a:pt x="216" y="67"/>
                    <a:pt x="215" y="68"/>
                  </a:cubicBezTo>
                  <a:cubicBezTo>
                    <a:pt x="213" y="70"/>
                    <a:pt x="213" y="70"/>
                    <a:pt x="213" y="70"/>
                  </a:cubicBezTo>
                  <a:cubicBezTo>
                    <a:pt x="212" y="71"/>
                    <a:pt x="211" y="72"/>
                    <a:pt x="209" y="72"/>
                  </a:cubicBezTo>
                  <a:cubicBezTo>
                    <a:pt x="208" y="72"/>
                    <a:pt x="206" y="71"/>
                    <a:pt x="205" y="70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0" y="71"/>
                    <a:pt x="98" y="71"/>
                    <a:pt x="97" y="71"/>
                  </a:cubicBezTo>
                  <a:cubicBezTo>
                    <a:pt x="95" y="71"/>
                    <a:pt x="94" y="71"/>
                    <a:pt x="93" y="70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0" y="66"/>
                    <a:pt x="89" y="65"/>
                    <a:pt x="89" y="64"/>
                  </a:cubicBezTo>
                  <a:cubicBezTo>
                    <a:pt x="89" y="62"/>
                    <a:pt x="90" y="61"/>
                    <a:pt x="91" y="60"/>
                  </a:cubicBezTo>
                  <a:lnTo>
                    <a:pt x="15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7" name="Freeform 18"/>
            <p:cNvSpPr>
              <a:spLocks/>
            </p:cNvSpPr>
            <p:nvPr/>
          </p:nvSpPr>
          <p:spPr bwMode="auto">
            <a:xfrm>
              <a:off x="2692" y="1818"/>
              <a:ext cx="404" cy="496"/>
            </a:xfrm>
            <a:custGeom>
              <a:avLst/>
              <a:gdLst>
                <a:gd name="T0" fmla="*/ 280 w 294"/>
                <a:gd name="T1" fmla="*/ 7 h 360"/>
                <a:gd name="T2" fmla="*/ 287 w 294"/>
                <a:gd name="T3" fmla="*/ 0 h 360"/>
                <a:gd name="T4" fmla="*/ 294 w 294"/>
                <a:gd name="T5" fmla="*/ 7 h 360"/>
                <a:gd name="T6" fmla="*/ 294 w 294"/>
                <a:gd name="T7" fmla="*/ 355 h 360"/>
                <a:gd name="T8" fmla="*/ 288 w 294"/>
                <a:gd name="T9" fmla="*/ 360 h 360"/>
                <a:gd name="T10" fmla="*/ 283 w 294"/>
                <a:gd name="T11" fmla="*/ 359 h 360"/>
                <a:gd name="T12" fmla="*/ 281 w 294"/>
                <a:gd name="T13" fmla="*/ 357 h 360"/>
                <a:gd name="T14" fmla="*/ 14 w 294"/>
                <a:gd name="T15" fmla="*/ 28 h 360"/>
                <a:gd name="T16" fmla="*/ 14 w 294"/>
                <a:gd name="T17" fmla="*/ 353 h 360"/>
                <a:gd name="T18" fmla="*/ 7 w 294"/>
                <a:gd name="T19" fmla="*/ 360 h 360"/>
                <a:gd name="T20" fmla="*/ 0 w 294"/>
                <a:gd name="T21" fmla="*/ 353 h 360"/>
                <a:gd name="T22" fmla="*/ 0 w 294"/>
                <a:gd name="T23" fmla="*/ 7 h 360"/>
                <a:gd name="T24" fmla="*/ 1 w 294"/>
                <a:gd name="T25" fmla="*/ 2 h 360"/>
                <a:gd name="T26" fmla="*/ 5 w 294"/>
                <a:gd name="T27" fmla="*/ 0 h 360"/>
                <a:gd name="T28" fmla="*/ 8 w 294"/>
                <a:gd name="T29" fmla="*/ 1 h 360"/>
                <a:gd name="T30" fmla="*/ 11 w 294"/>
                <a:gd name="T31" fmla="*/ 3 h 360"/>
                <a:gd name="T32" fmla="*/ 280 w 294"/>
                <a:gd name="T33" fmla="*/ 332 h 360"/>
                <a:gd name="T34" fmla="*/ 280 w 294"/>
                <a:gd name="T35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4" h="360">
                  <a:moveTo>
                    <a:pt x="280" y="7"/>
                  </a:moveTo>
                  <a:cubicBezTo>
                    <a:pt x="280" y="2"/>
                    <a:pt x="283" y="0"/>
                    <a:pt x="287" y="0"/>
                  </a:cubicBezTo>
                  <a:cubicBezTo>
                    <a:pt x="292" y="0"/>
                    <a:pt x="294" y="2"/>
                    <a:pt x="294" y="7"/>
                  </a:cubicBezTo>
                  <a:cubicBezTo>
                    <a:pt x="294" y="355"/>
                    <a:pt x="294" y="355"/>
                    <a:pt x="294" y="355"/>
                  </a:cubicBezTo>
                  <a:cubicBezTo>
                    <a:pt x="294" y="358"/>
                    <a:pt x="292" y="360"/>
                    <a:pt x="288" y="360"/>
                  </a:cubicBezTo>
                  <a:cubicBezTo>
                    <a:pt x="286" y="360"/>
                    <a:pt x="284" y="360"/>
                    <a:pt x="283" y="359"/>
                  </a:cubicBezTo>
                  <a:cubicBezTo>
                    <a:pt x="282" y="358"/>
                    <a:pt x="282" y="358"/>
                    <a:pt x="281" y="35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1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9" y="1"/>
                    <a:pt x="10" y="2"/>
                    <a:pt x="11" y="3"/>
                  </a:cubicBezTo>
                  <a:cubicBezTo>
                    <a:pt x="280" y="332"/>
                    <a:pt x="280" y="332"/>
                    <a:pt x="280" y="332"/>
                  </a:cubicBezTo>
                  <a:lnTo>
                    <a:pt x="28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auto">
            <a:xfrm>
              <a:off x="3185" y="1814"/>
              <a:ext cx="419" cy="505"/>
            </a:xfrm>
            <a:custGeom>
              <a:avLst/>
              <a:gdLst>
                <a:gd name="T0" fmla="*/ 300 w 305"/>
                <a:gd name="T1" fmla="*/ 42 h 367"/>
                <a:gd name="T2" fmla="*/ 302 w 305"/>
                <a:gd name="T3" fmla="*/ 53 h 367"/>
                <a:gd name="T4" fmla="*/ 297 w 305"/>
                <a:gd name="T5" fmla="*/ 56 h 367"/>
                <a:gd name="T6" fmla="*/ 291 w 305"/>
                <a:gd name="T7" fmla="*/ 54 h 367"/>
                <a:gd name="T8" fmla="*/ 241 w 305"/>
                <a:gd name="T9" fmla="*/ 24 h 367"/>
                <a:gd name="T10" fmla="*/ 183 w 305"/>
                <a:gd name="T11" fmla="*/ 14 h 367"/>
                <a:gd name="T12" fmla="*/ 138 w 305"/>
                <a:gd name="T13" fmla="*/ 20 h 367"/>
                <a:gd name="T14" fmla="*/ 98 w 305"/>
                <a:gd name="T15" fmla="*/ 38 h 367"/>
                <a:gd name="T16" fmla="*/ 63 w 305"/>
                <a:gd name="T17" fmla="*/ 64 h 367"/>
                <a:gd name="T18" fmla="*/ 37 w 305"/>
                <a:gd name="T19" fmla="*/ 98 h 367"/>
                <a:gd name="T20" fmla="*/ 20 w 305"/>
                <a:gd name="T21" fmla="*/ 139 h 367"/>
                <a:gd name="T22" fmla="*/ 14 w 305"/>
                <a:gd name="T23" fmla="*/ 184 h 367"/>
                <a:gd name="T24" fmla="*/ 20 w 305"/>
                <a:gd name="T25" fmla="*/ 228 h 367"/>
                <a:gd name="T26" fmla="*/ 37 w 305"/>
                <a:gd name="T27" fmla="*/ 269 h 367"/>
                <a:gd name="T28" fmla="*/ 63 w 305"/>
                <a:gd name="T29" fmla="*/ 303 h 367"/>
                <a:gd name="T30" fmla="*/ 98 w 305"/>
                <a:gd name="T31" fmla="*/ 329 h 367"/>
                <a:gd name="T32" fmla="*/ 138 w 305"/>
                <a:gd name="T33" fmla="*/ 346 h 367"/>
                <a:gd name="T34" fmla="*/ 183 w 305"/>
                <a:gd name="T35" fmla="*/ 352 h 367"/>
                <a:gd name="T36" fmla="*/ 241 w 305"/>
                <a:gd name="T37" fmla="*/ 342 h 367"/>
                <a:gd name="T38" fmla="*/ 291 w 305"/>
                <a:gd name="T39" fmla="*/ 314 h 367"/>
                <a:gd name="T40" fmla="*/ 302 w 305"/>
                <a:gd name="T41" fmla="*/ 315 h 367"/>
                <a:gd name="T42" fmla="*/ 300 w 305"/>
                <a:gd name="T43" fmla="*/ 325 h 367"/>
                <a:gd name="T44" fmla="*/ 246 w 305"/>
                <a:gd name="T45" fmla="*/ 356 h 367"/>
                <a:gd name="T46" fmla="*/ 183 w 305"/>
                <a:gd name="T47" fmla="*/ 367 h 367"/>
                <a:gd name="T48" fmla="*/ 134 w 305"/>
                <a:gd name="T49" fmla="*/ 361 h 367"/>
                <a:gd name="T50" fmla="*/ 90 w 305"/>
                <a:gd name="T51" fmla="*/ 342 h 367"/>
                <a:gd name="T52" fmla="*/ 53 w 305"/>
                <a:gd name="T53" fmla="*/ 313 h 367"/>
                <a:gd name="T54" fmla="*/ 25 w 305"/>
                <a:gd name="T55" fmla="*/ 276 h 367"/>
                <a:gd name="T56" fmla="*/ 6 w 305"/>
                <a:gd name="T57" fmla="*/ 233 h 367"/>
                <a:gd name="T58" fmla="*/ 0 w 305"/>
                <a:gd name="T59" fmla="*/ 184 h 367"/>
                <a:gd name="T60" fmla="*/ 6 w 305"/>
                <a:gd name="T61" fmla="*/ 135 h 367"/>
                <a:gd name="T62" fmla="*/ 25 w 305"/>
                <a:gd name="T63" fmla="*/ 91 h 367"/>
                <a:gd name="T64" fmla="*/ 53 w 305"/>
                <a:gd name="T65" fmla="*/ 54 h 367"/>
                <a:gd name="T66" fmla="*/ 90 w 305"/>
                <a:gd name="T67" fmla="*/ 25 h 367"/>
                <a:gd name="T68" fmla="*/ 134 w 305"/>
                <a:gd name="T69" fmla="*/ 6 h 367"/>
                <a:gd name="T70" fmla="*/ 183 w 305"/>
                <a:gd name="T71" fmla="*/ 0 h 367"/>
                <a:gd name="T72" fmla="*/ 246 w 305"/>
                <a:gd name="T73" fmla="*/ 11 h 367"/>
                <a:gd name="T74" fmla="*/ 300 w 305"/>
                <a:gd name="T75" fmla="*/ 4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367">
                  <a:moveTo>
                    <a:pt x="300" y="42"/>
                  </a:moveTo>
                  <a:cubicBezTo>
                    <a:pt x="304" y="45"/>
                    <a:pt x="305" y="48"/>
                    <a:pt x="302" y="53"/>
                  </a:cubicBezTo>
                  <a:cubicBezTo>
                    <a:pt x="300" y="55"/>
                    <a:pt x="298" y="56"/>
                    <a:pt x="297" y="56"/>
                  </a:cubicBezTo>
                  <a:cubicBezTo>
                    <a:pt x="295" y="56"/>
                    <a:pt x="293" y="55"/>
                    <a:pt x="291" y="54"/>
                  </a:cubicBezTo>
                  <a:cubicBezTo>
                    <a:pt x="276" y="41"/>
                    <a:pt x="259" y="31"/>
                    <a:pt x="241" y="24"/>
                  </a:cubicBezTo>
                  <a:cubicBezTo>
                    <a:pt x="223" y="18"/>
                    <a:pt x="204" y="14"/>
                    <a:pt x="183" y="14"/>
                  </a:cubicBezTo>
                  <a:cubicBezTo>
                    <a:pt x="167" y="14"/>
                    <a:pt x="152" y="16"/>
                    <a:pt x="138" y="20"/>
                  </a:cubicBezTo>
                  <a:cubicBezTo>
                    <a:pt x="124" y="24"/>
                    <a:pt x="110" y="30"/>
                    <a:pt x="98" y="38"/>
                  </a:cubicBezTo>
                  <a:cubicBezTo>
                    <a:pt x="85" y="45"/>
                    <a:pt x="74" y="54"/>
                    <a:pt x="63" y="64"/>
                  </a:cubicBezTo>
                  <a:cubicBezTo>
                    <a:pt x="53" y="74"/>
                    <a:pt x="44" y="86"/>
                    <a:pt x="37" y="98"/>
                  </a:cubicBezTo>
                  <a:cubicBezTo>
                    <a:pt x="30" y="111"/>
                    <a:pt x="24" y="124"/>
                    <a:pt x="20" y="139"/>
                  </a:cubicBezTo>
                  <a:cubicBezTo>
                    <a:pt x="16" y="153"/>
                    <a:pt x="14" y="168"/>
                    <a:pt x="14" y="184"/>
                  </a:cubicBezTo>
                  <a:cubicBezTo>
                    <a:pt x="14" y="199"/>
                    <a:pt x="16" y="214"/>
                    <a:pt x="20" y="228"/>
                  </a:cubicBezTo>
                  <a:cubicBezTo>
                    <a:pt x="24" y="243"/>
                    <a:pt x="30" y="256"/>
                    <a:pt x="37" y="269"/>
                  </a:cubicBezTo>
                  <a:cubicBezTo>
                    <a:pt x="44" y="281"/>
                    <a:pt x="53" y="293"/>
                    <a:pt x="63" y="303"/>
                  </a:cubicBezTo>
                  <a:cubicBezTo>
                    <a:pt x="74" y="313"/>
                    <a:pt x="85" y="322"/>
                    <a:pt x="98" y="329"/>
                  </a:cubicBezTo>
                  <a:cubicBezTo>
                    <a:pt x="110" y="337"/>
                    <a:pt x="124" y="342"/>
                    <a:pt x="138" y="346"/>
                  </a:cubicBezTo>
                  <a:cubicBezTo>
                    <a:pt x="152" y="350"/>
                    <a:pt x="167" y="352"/>
                    <a:pt x="183" y="352"/>
                  </a:cubicBezTo>
                  <a:cubicBezTo>
                    <a:pt x="204" y="352"/>
                    <a:pt x="223" y="349"/>
                    <a:pt x="241" y="342"/>
                  </a:cubicBezTo>
                  <a:cubicBezTo>
                    <a:pt x="259" y="335"/>
                    <a:pt x="276" y="326"/>
                    <a:pt x="291" y="314"/>
                  </a:cubicBezTo>
                  <a:cubicBezTo>
                    <a:pt x="295" y="310"/>
                    <a:pt x="298" y="310"/>
                    <a:pt x="302" y="315"/>
                  </a:cubicBezTo>
                  <a:cubicBezTo>
                    <a:pt x="305" y="319"/>
                    <a:pt x="304" y="322"/>
                    <a:pt x="300" y="325"/>
                  </a:cubicBezTo>
                  <a:cubicBezTo>
                    <a:pt x="284" y="338"/>
                    <a:pt x="266" y="349"/>
                    <a:pt x="246" y="356"/>
                  </a:cubicBezTo>
                  <a:cubicBezTo>
                    <a:pt x="227" y="363"/>
                    <a:pt x="206" y="367"/>
                    <a:pt x="183" y="367"/>
                  </a:cubicBezTo>
                  <a:cubicBezTo>
                    <a:pt x="166" y="367"/>
                    <a:pt x="150" y="365"/>
                    <a:pt x="134" y="361"/>
                  </a:cubicBezTo>
                  <a:cubicBezTo>
                    <a:pt x="118" y="356"/>
                    <a:pt x="104" y="350"/>
                    <a:pt x="90" y="342"/>
                  </a:cubicBezTo>
                  <a:cubicBezTo>
                    <a:pt x="77" y="334"/>
                    <a:pt x="64" y="325"/>
                    <a:pt x="53" y="313"/>
                  </a:cubicBezTo>
                  <a:cubicBezTo>
                    <a:pt x="42" y="302"/>
                    <a:pt x="33" y="290"/>
                    <a:pt x="25" y="276"/>
                  </a:cubicBezTo>
                  <a:cubicBezTo>
                    <a:pt x="17" y="263"/>
                    <a:pt x="11" y="248"/>
                    <a:pt x="6" y="233"/>
                  </a:cubicBezTo>
                  <a:cubicBezTo>
                    <a:pt x="2" y="217"/>
                    <a:pt x="0" y="201"/>
                    <a:pt x="0" y="184"/>
                  </a:cubicBezTo>
                  <a:cubicBezTo>
                    <a:pt x="0" y="167"/>
                    <a:pt x="2" y="151"/>
                    <a:pt x="6" y="135"/>
                  </a:cubicBezTo>
                  <a:cubicBezTo>
                    <a:pt x="11" y="119"/>
                    <a:pt x="17" y="105"/>
                    <a:pt x="25" y="91"/>
                  </a:cubicBezTo>
                  <a:cubicBezTo>
                    <a:pt x="33" y="77"/>
                    <a:pt x="42" y="65"/>
                    <a:pt x="53" y="54"/>
                  </a:cubicBezTo>
                  <a:cubicBezTo>
                    <a:pt x="64" y="42"/>
                    <a:pt x="77" y="33"/>
                    <a:pt x="90" y="25"/>
                  </a:cubicBezTo>
                  <a:cubicBezTo>
                    <a:pt x="104" y="17"/>
                    <a:pt x="118" y="11"/>
                    <a:pt x="134" y="6"/>
                  </a:cubicBezTo>
                  <a:cubicBezTo>
                    <a:pt x="150" y="2"/>
                    <a:pt x="166" y="0"/>
                    <a:pt x="183" y="0"/>
                  </a:cubicBezTo>
                  <a:cubicBezTo>
                    <a:pt x="206" y="0"/>
                    <a:pt x="227" y="3"/>
                    <a:pt x="246" y="11"/>
                  </a:cubicBezTo>
                  <a:cubicBezTo>
                    <a:pt x="266" y="18"/>
                    <a:pt x="284" y="29"/>
                    <a:pt x="30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89" name="Freeform 20"/>
            <p:cNvSpPr>
              <a:spLocks/>
            </p:cNvSpPr>
            <p:nvPr/>
          </p:nvSpPr>
          <p:spPr bwMode="auto">
            <a:xfrm>
              <a:off x="3700" y="1818"/>
              <a:ext cx="19" cy="496"/>
            </a:xfrm>
            <a:custGeom>
              <a:avLst/>
              <a:gdLst>
                <a:gd name="T0" fmla="*/ 0 w 14"/>
                <a:gd name="T1" fmla="*/ 7 h 360"/>
                <a:gd name="T2" fmla="*/ 7 w 14"/>
                <a:gd name="T3" fmla="*/ 0 h 360"/>
                <a:gd name="T4" fmla="*/ 14 w 14"/>
                <a:gd name="T5" fmla="*/ 7 h 360"/>
                <a:gd name="T6" fmla="*/ 14 w 14"/>
                <a:gd name="T7" fmla="*/ 353 h 360"/>
                <a:gd name="T8" fmla="*/ 7 w 14"/>
                <a:gd name="T9" fmla="*/ 360 h 360"/>
                <a:gd name="T10" fmla="*/ 0 w 14"/>
                <a:gd name="T11" fmla="*/ 353 h 360"/>
                <a:gd name="T12" fmla="*/ 0 w 14"/>
                <a:gd name="T13" fmla="*/ 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60">
                  <a:moveTo>
                    <a:pt x="0" y="7"/>
                  </a:moveTo>
                  <a:cubicBezTo>
                    <a:pt x="0" y="2"/>
                    <a:pt x="2" y="0"/>
                    <a:pt x="7" y="0"/>
                  </a:cubicBezTo>
                  <a:cubicBezTo>
                    <a:pt x="12" y="0"/>
                    <a:pt x="14" y="2"/>
                    <a:pt x="14" y="7"/>
                  </a:cubicBezTo>
                  <a:cubicBezTo>
                    <a:pt x="14" y="353"/>
                    <a:pt x="14" y="353"/>
                    <a:pt x="14" y="353"/>
                  </a:cubicBezTo>
                  <a:cubicBezTo>
                    <a:pt x="14" y="358"/>
                    <a:pt x="12" y="360"/>
                    <a:pt x="7" y="360"/>
                  </a:cubicBezTo>
                  <a:cubicBezTo>
                    <a:pt x="2" y="360"/>
                    <a:pt x="0" y="358"/>
                    <a:pt x="0" y="353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  <p:sp>
          <p:nvSpPr>
            <p:cNvPr id="90" name="Freeform 21"/>
            <p:cNvSpPr>
              <a:spLocks noEditPoints="1"/>
            </p:cNvSpPr>
            <p:nvPr/>
          </p:nvSpPr>
          <p:spPr bwMode="auto">
            <a:xfrm>
              <a:off x="3795" y="1815"/>
              <a:ext cx="422" cy="501"/>
            </a:xfrm>
            <a:custGeom>
              <a:avLst/>
              <a:gdLst>
                <a:gd name="T0" fmla="*/ 147 w 307"/>
                <a:gd name="T1" fmla="*/ 6 h 364"/>
                <a:gd name="T2" fmla="*/ 151 w 307"/>
                <a:gd name="T3" fmla="*/ 1 h 364"/>
                <a:gd name="T4" fmla="*/ 153 w 307"/>
                <a:gd name="T5" fmla="*/ 0 h 364"/>
                <a:gd name="T6" fmla="*/ 157 w 307"/>
                <a:gd name="T7" fmla="*/ 1 h 364"/>
                <a:gd name="T8" fmla="*/ 160 w 307"/>
                <a:gd name="T9" fmla="*/ 5 h 364"/>
                <a:gd name="T10" fmla="*/ 306 w 307"/>
                <a:gd name="T11" fmla="*/ 354 h 364"/>
                <a:gd name="T12" fmla="*/ 307 w 307"/>
                <a:gd name="T13" fmla="*/ 359 h 364"/>
                <a:gd name="T14" fmla="*/ 302 w 307"/>
                <a:gd name="T15" fmla="*/ 362 h 364"/>
                <a:gd name="T16" fmla="*/ 294 w 307"/>
                <a:gd name="T17" fmla="*/ 358 h 364"/>
                <a:gd name="T18" fmla="*/ 252 w 307"/>
                <a:gd name="T19" fmla="*/ 260 h 364"/>
                <a:gd name="T20" fmla="*/ 55 w 307"/>
                <a:gd name="T21" fmla="*/ 260 h 364"/>
                <a:gd name="T22" fmla="*/ 14 w 307"/>
                <a:gd name="T23" fmla="*/ 359 h 364"/>
                <a:gd name="T24" fmla="*/ 6 w 307"/>
                <a:gd name="T25" fmla="*/ 362 h 364"/>
                <a:gd name="T26" fmla="*/ 2 w 307"/>
                <a:gd name="T27" fmla="*/ 353 h 364"/>
                <a:gd name="T28" fmla="*/ 147 w 307"/>
                <a:gd name="T29" fmla="*/ 6 h 364"/>
                <a:gd name="T30" fmla="*/ 61 w 307"/>
                <a:gd name="T31" fmla="*/ 246 h 364"/>
                <a:gd name="T32" fmla="*/ 247 w 307"/>
                <a:gd name="T33" fmla="*/ 246 h 364"/>
                <a:gd name="T34" fmla="*/ 154 w 307"/>
                <a:gd name="T35" fmla="*/ 25 h 364"/>
                <a:gd name="T36" fmla="*/ 61 w 307"/>
                <a:gd name="T37" fmla="*/ 246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7" h="364">
                  <a:moveTo>
                    <a:pt x="147" y="6"/>
                  </a:moveTo>
                  <a:cubicBezTo>
                    <a:pt x="148" y="4"/>
                    <a:pt x="149" y="2"/>
                    <a:pt x="151" y="1"/>
                  </a:cubicBezTo>
                  <a:cubicBezTo>
                    <a:pt x="152" y="0"/>
                    <a:pt x="153" y="0"/>
                    <a:pt x="153" y="0"/>
                  </a:cubicBezTo>
                  <a:cubicBezTo>
                    <a:pt x="155" y="0"/>
                    <a:pt x="156" y="0"/>
                    <a:pt x="157" y="1"/>
                  </a:cubicBezTo>
                  <a:cubicBezTo>
                    <a:pt x="158" y="2"/>
                    <a:pt x="159" y="3"/>
                    <a:pt x="160" y="5"/>
                  </a:cubicBezTo>
                  <a:cubicBezTo>
                    <a:pt x="306" y="354"/>
                    <a:pt x="306" y="354"/>
                    <a:pt x="306" y="354"/>
                  </a:cubicBezTo>
                  <a:cubicBezTo>
                    <a:pt x="307" y="356"/>
                    <a:pt x="307" y="357"/>
                    <a:pt x="307" y="359"/>
                  </a:cubicBezTo>
                  <a:cubicBezTo>
                    <a:pt x="306" y="360"/>
                    <a:pt x="304" y="361"/>
                    <a:pt x="302" y="362"/>
                  </a:cubicBezTo>
                  <a:cubicBezTo>
                    <a:pt x="298" y="364"/>
                    <a:pt x="295" y="362"/>
                    <a:pt x="294" y="358"/>
                  </a:cubicBezTo>
                  <a:cubicBezTo>
                    <a:pt x="252" y="260"/>
                    <a:pt x="252" y="260"/>
                    <a:pt x="252" y="260"/>
                  </a:cubicBezTo>
                  <a:cubicBezTo>
                    <a:pt x="55" y="260"/>
                    <a:pt x="55" y="260"/>
                    <a:pt x="55" y="260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2" y="363"/>
                    <a:pt x="9" y="364"/>
                    <a:pt x="6" y="362"/>
                  </a:cubicBezTo>
                  <a:cubicBezTo>
                    <a:pt x="1" y="360"/>
                    <a:pt x="0" y="357"/>
                    <a:pt x="2" y="353"/>
                  </a:cubicBezTo>
                  <a:lnTo>
                    <a:pt x="147" y="6"/>
                  </a:lnTo>
                  <a:close/>
                  <a:moveTo>
                    <a:pt x="61" y="246"/>
                  </a:moveTo>
                  <a:cubicBezTo>
                    <a:pt x="247" y="246"/>
                    <a:pt x="247" y="246"/>
                    <a:pt x="247" y="246"/>
                  </a:cubicBezTo>
                  <a:cubicBezTo>
                    <a:pt x="154" y="25"/>
                    <a:pt x="154" y="25"/>
                    <a:pt x="154" y="25"/>
                  </a:cubicBezTo>
                  <a:lnTo>
                    <a:pt x="61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00B5AD"/>
                </a:solidFill>
              </a:endParaRPr>
            </a:p>
          </p:txBody>
        </p:sp>
      </p:grpSp>
      <p:grpSp>
        <p:nvGrpSpPr>
          <p:cNvPr id="91" name="Group 24"/>
          <p:cNvGrpSpPr>
            <a:grpSpLocks noChangeAspect="1"/>
          </p:cNvGrpSpPr>
          <p:nvPr/>
        </p:nvGrpSpPr>
        <p:grpSpPr bwMode="auto">
          <a:xfrm>
            <a:off x="3691818" y="4177150"/>
            <a:ext cx="4808365" cy="335861"/>
            <a:chOff x="1151" y="2361"/>
            <a:chExt cx="3121" cy="218"/>
          </a:xfrm>
          <a:solidFill>
            <a:srgbClr val="9A9494">
              <a:alpha val="30000"/>
            </a:srgbClr>
          </a:solidFill>
        </p:grpSpPr>
        <p:sp>
          <p:nvSpPr>
            <p:cNvPr id="92" name="Freeform 25"/>
            <p:cNvSpPr>
              <a:spLocks/>
            </p:cNvSpPr>
            <p:nvPr/>
          </p:nvSpPr>
          <p:spPr bwMode="auto">
            <a:xfrm>
              <a:off x="1151" y="2432"/>
              <a:ext cx="159" cy="144"/>
            </a:xfrm>
            <a:custGeom>
              <a:avLst/>
              <a:gdLst>
                <a:gd name="T0" fmla="*/ 0 w 116"/>
                <a:gd name="T1" fmla="*/ 91 h 103"/>
                <a:gd name="T2" fmla="*/ 16 w 116"/>
                <a:gd name="T3" fmla="*/ 91 h 103"/>
                <a:gd name="T4" fmla="*/ 16 w 116"/>
                <a:gd name="T5" fmla="*/ 13 h 103"/>
                <a:gd name="T6" fmla="*/ 0 w 116"/>
                <a:gd name="T7" fmla="*/ 13 h 103"/>
                <a:gd name="T8" fmla="*/ 0 w 116"/>
                <a:gd name="T9" fmla="*/ 2 h 103"/>
                <a:gd name="T10" fmla="*/ 33 w 116"/>
                <a:gd name="T11" fmla="*/ 2 h 103"/>
                <a:gd name="T12" fmla="*/ 33 w 116"/>
                <a:gd name="T13" fmla="*/ 28 h 103"/>
                <a:gd name="T14" fmla="*/ 72 w 116"/>
                <a:gd name="T15" fmla="*/ 0 h 103"/>
                <a:gd name="T16" fmla="*/ 99 w 116"/>
                <a:gd name="T17" fmla="*/ 32 h 103"/>
                <a:gd name="T18" fmla="*/ 99 w 116"/>
                <a:gd name="T19" fmla="*/ 91 h 103"/>
                <a:gd name="T20" fmla="*/ 116 w 116"/>
                <a:gd name="T21" fmla="*/ 91 h 103"/>
                <a:gd name="T22" fmla="*/ 116 w 116"/>
                <a:gd name="T23" fmla="*/ 103 h 103"/>
                <a:gd name="T24" fmla="*/ 66 w 116"/>
                <a:gd name="T25" fmla="*/ 103 h 103"/>
                <a:gd name="T26" fmla="*/ 66 w 116"/>
                <a:gd name="T27" fmla="*/ 91 h 103"/>
                <a:gd name="T28" fmla="*/ 82 w 116"/>
                <a:gd name="T29" fmla="*/ 91 h 103"/>
                <a:gd name="T30" fmla="*/ 82 w 116"/>
                <a:gd name="T31" fmla="*/ 40 h 103"/>
                <a:gd name="T32" fmla="*/ 76 w 116"/>
                <a:gd name="T33" fmla="*/ 19 h 103"/>
                <a:gd name="T34" fmla="*/ 63 w 116"/>
                <a:gd name="T35" fmla="*/ 14 h 103"/>
                <a:gd name="T36" fmla="*/ 34 w 116"/>
                <a:gd name="T37" fmla="*/ 47 h 103"/>
                <a:gd name="T38" fmla="*/ 34 w 116"/>
                <a:gd name="T39" fmla="*/ 91 h 103"/>
                <a:gd name="T40" fmla="*/ 49 w 116"/>
                <a:gd name="T41" fmla="*/ 91 h 103"/>
                <a:gd name="T42" fmla="*/ 49 w 116"/>
                <a:gd name="T43" fmla="*/ 103 h 103"/>
                <a:gd name="T44" fmla="*/ 0 w 116"/>
                <a:gd name="T45" fmla="*/ 103 h 103"/>
                <a:gd name="T46" fmla="*/ 0 w 116"/>
                <a:gd name="T47" fmla="*/ 9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103">
                  <a:moveTo>
                    <a:pt x="0" y="91"/>
                  </a:moveTo>
                  <a:cubicBezTo>
                    <a:pt x="16" y="91"/>
                    <a:pt x="16" y="91"/>
                    <a:pt x="16" y="91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45" y="7"/>
                    <a:pt x="59" y="0"/>
                    <a:pt x="72" y="0"/>
                  </a:cubicBezTo>
                  <a:cubicBezTo>
                    <a:pt x="89" y="0"/>
                    <a:pt x="99" y="11"/>
                    <a:pt x="99" y="3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30"/>
                    <a:pt x="80" y="23"/>
                    <a:pt x="76" y="19"/>
                  </a:cubicBezTo>
                  <a:cubicBezTo>
                    <a:pt x="73" y="16"/>
                    <a:pt x="68" y="14"/>
                    <a:pt x="63" y="14"/>
                  </a:cubicBezTo>
                  <a:cubicBezTo>
                    <a:pt x="48" y="14"/>
                    <a:pt x="34" y="31"/>
                    <a:pt x="34" y="47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26"/>
            <p:cNvSpPr>
              <a:spLocks noEditPoints="1"/>
            </p:cNvSpPr>
            <p:nvPr/>
          </p:nvSpPr>
          <p:spPr bwMode="auto">
            <a:xfrm>
              <a:off x="1324" y="2432"/>
              <a:ext cx="133" cy="147"/>
            </a:xfrm>
            <a:custGeom>
              <a:avLst/>
              <a:gdLst>
                <a:gd name="T0" fmla="*/ 0 w 97"/>
                <a:gd name="T1" fmla="*/ 53 h 105"/>
                <a:gd name="T2" fmla="*/ 49 w 97"/>
                <a:gd name="T3" fmla="*/ 0 h 105"/>
                <a:gd name="T4" fmla="*/ 97 w 97"/>
                <a:gd name="T5" fmla="*/ 51 h 105"/>
                <a:gd name="T6" fmla="*/ 49 w 97"/>
                <a:gd name="T7" fmla="*/ 105 h 105"/>
                <a:gd name="T8" fmla="*/ 0 w 97"/>
                <a:gd name="T9" fmla="*/ 53 h 105"/>
                <a:gd name="T10" fmla="*/ 78 w 97"/>
                <a:gd name="T11" fmla="*/ 52 h 105"/>
                <a:gd name="T12" fmla="*/ 48 w 97"/>
                <a:gd name="T13" fmla="*/ 10 h 105"/>
                <a:gd name="T14" fmla="*/ 19 w 97"/>
                <a:gd name="T15" fmla="*/ 52 h 105"/>
                <a:gd name="T16" fmla="*/ 50 w 97"/>
                <a:gd name="T17" fmla="*/ 95 h 105"/>
                <a:gd name="T18" fmla="*/ 78 w 97"/>
                <a:gd name="T19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05">
                  <a:moveTo>
                    <a:pt x="0" y="53"/>
                  </a:moveTo>
                  <a:cubicBezTo>
                    <a:pt x="0" y="22"/>
                    <a:pt x="21" y="0"/>
                    <a:pt x="49" y="0"/>
                  </a:cubicBezTo>
                  <a:cubicBezTo>
                    <a:pt x="78" y="0"/>
                    <a:pt x="97" y="21"/>
                    <a:pt x="97" y="51"/>
                  </a:cubicBezTo>
                  <a:cubicBezTo>
                    <a:pt x="97" y="83"/>
                    <a:pt x="76" y="105"/>
                    <a:pt x="49" y="105"/>
                  </a:cubicBezTo>
                  <a:cubicBezTo>
                    <a:pt x="20" y="105"/>
                    <a:pt x="0" y="84"/>
                    <a:pt x="0" y="53"/>
                  </a:cubicBezTo>
                  <a:close/>
                  <a:moveTo>
                    <a:pt x="78" y="52"/>
                  </a:moveTo>
                  <a:cubicBezTo>
                    <a:pt x="78" y="23"/>
                    <a:pt x="65" y="10"/>
                    <a:pt x="48" y="10"/>
                  </a:cubicBezTo>
                  <a:cubicBezTo>
                    <a:pt x="31" y="10"/>
                    <a:pt x="19" y="23"/>
                    <a:pt x="19" y="52"/>
                  </a:cubicBezTo>
                  <a:cubicBezTo>
                    <a:pt x="19" y="81"/>
                    <a:pt x="33" y="95"/>
                    <a:pt x="50" y="95"/>
                  </a:cubicBezTo>
                  <a:cubicBezTo>
                    <a:pt x="66" y="95"/>
                    <a:pt x="78" y="81"/>
                    <a:pt x="7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27"/>
            <p:cNvSpPr>
              <a:spLocks/>
            </p:cNvSpPr>
            <p:nvPr/>
          </p:nvSpPr>
          <p:spPr bwMode="auto">
            <a:xfrm>
              <a:off x="1531" y="2432"/>
              <a:ext cx="124" cy="147"/>
            </a:xfrm>
            <a:custGeom>
              <a:avLst/>
              <a:gdLst>
                <a:gd name="T0" fmla="*/ 0 w 90"/>
                <a:gd name="T1" fmla="*/ 54 h 105"/>
                <a:gd name="T2" fmla="*/ 51 w 90"/>
                <a:gd name="T3" fmla="*/ 0 h 105"/>
                <a:gd name="T4" fmla="*/ 89 w 90"/>
                <a:gd name="T5" fmla="*/ 28 h 105"/>
                <a:gd name="T6" fmla="*/ 76 w 90"/>
                <a:gd name="T7" fmla="*/ 44 h 105"/>
                <a:gd name="T8" fmla="*/ 64 w 90"/>
                <a:gd name="T9" fmla="*/ 32 h 105"/>
                <a:gd name="T10" fmla="*/ 73 w 90"/>
                <a:gd name="T11" fmla="*/ 20 h 105"/>
                <a:gd name="T12" fmla="*/ 50 w 90"/>
                <a:gd name="T13" fmla="*/ 9 h 105"/>
                <a:gd name="T14" fmla="*/ 19 w 90"/>
                <a:gd name="T15" fmla="*/ 52 h 105"/>
                <a:gd name="T16" fmla="*/ 51 w 90"/>
                <a:gd name="T17" fmla="*/ 93 h 105"/>
                <a:gd name="T18" fmla="*/ 81 w 90"/>
                <a:gd name="T19" fmla="*/ 70 h 105"/>
                <a:gd name="T20" fmla="*/ 90 w 90"/>
                <a:gd name="T21" fmla="*/ 70 h 105"/>
                <a:gd name="T22" fmla="*/ 47 w 90"/>
                <a:gd name="T23" fmla="*/ 105 h 105"/>
                <a:gd name="T24" fmla="*/ 0 w 90"/>
                <a:gd name="T25" fmla="*/ 5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05">
                  <a:moveTo>
                    <a:pt x="0" y="54"/>
                  </a:moveTo>
                  <a:cubicBezTo>
                    <a:pt x="0" y="22"/>
                    <a:pt x="21" y="0"/>
                    <a:pt x="51" y="0"/>
                  </a:cubicBezTo>
                  <a:cubicBezTo>
                    <a:pt x="73" y="0"/>
                    <a:pt x="89" y="15"/>
                    <a:pt x="89" y="28"/>
                  </a:cubicBezTo>
                  <a:cubicBezTo>
                    <a:pt x="89" y="37"/>
                    <a:pt x="84" y="44"/>
                    <a:pt x="76" y="44"/>
                  </a:cubicBezTo>
                  <a:cubicBezTo>
                    <a:pt x="69" y="44"/>
                    <a:pt x="64" y="38"/>
                    <a:pt x="64" y="32"/>
                  </a:cubicBezTo>
                  <a:cubicBezTo>
                    <a:pt x="64" y="26"/>
                    <a:pt x="68" y="21"/>
                    <a:pt x="73" y="20"/>
                  </a:cubicBezTo>
                  <a:cubicBezTo>
                    <a:pt x="69" y="14"/>
                    <a:pt x="62" y="9"/>
                    <a:pt x="50" y="9"/>
                  </a:cubicBezTo>
                  <a:cubicBezTo>
                    <a:pt x="32" y="9"/>
                    <a:pt x="19" y="26"/>
                    <a:pt x="19" y="52"/>
                  </a:cubicBezTo>
                  <a:cubicBezTo>
                    <a:pt x="19" y="77"/>
                    <a:pt x="31" y="93"/>
                    <a:pt x="51" y="93"/>
                  </a:cubicBezTo>
                  <a:cubicBezTo>
                    <a:pt x="65" y="93"/>
                    <a:pt x="75" y="85"/>
                    <a:pt x="81" y="70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85" y="92"/>
                    <a:pt x="69" y="105"/>
                    <a:pt x="47" y="105"/>
                  </a:cubicBezTo>
                  <a:cubicBezTo>
                    <a:pt x="19" y="105"/>
                    <a:pt x="0" y="83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5" name="Freeform 28"/>
            <p:cNvSpPr>
              <a:spLocks noEditPoints="1"/>
            </p:cNvSpPr>
            <p:nvPr/>
          </p:nvSpPr>
          <p:spPr bwMode="auto">
            <a:xfrm>
              <a:off x="1674" y="2432"/>
              <a:ext cx="124" cy="147"/>
            </a:xfrm>
            <a:custGeom>
              <a:avLst/>
              <a:gdLst>
                <a:gd name="T0" fmla="*/ 19 w 90"/>
                <a:gd name="T1" fmla="*/ 53 h 105"/>
                <a:gd name="T2" fmla="*/ 51 w 90"/>
                <a:gd name="T3" fmla="*/ 93 h 105"/>
                <a:gd name="T4" fmla="*/ 80 w 90"/>
                <a:gd name="T5" fmla="*/ 73 h 105"/>
                <a:gd name="T6" fmla="*/ 89 w 90"/>
                <a:gd name="T7" fmla="*/ 73 h 105"/>
                <a:gd name="T8" fmla="*/ 47 w 90"/>
                <a:gd name="T9" fmla="*/ 105 h 105"/>
                <a:gd name="T10" fmla="*/ 0 w 90"/>
                <a:gd name="T11" fmla="*/ 53 h 105"/>
                <a:gd name="T12" fmla="*/ 48 w 90"/>
                <a:gd name="T13" fmla="*/ 0 h 105"/>
                <a:gd name="T14" fmla="*/ 90 w 90"/>
                <a:gd name="T15" fmla="*/ 53 h 105"/>
                <a:gd name="T16" fmla="*/ 19 w 90"/>
                <a:gd name="T17" fmla="*/ 53 h 105"/>
                <a:gd name="T18" fmla="*/ 19 w 90"/>
                <a:gd name="T19" fmla="*/ 43 h 105"/>
                <a:gd name="T20" fmla="*/ 72 w 90"/>
                <a:gd name="T21" fmla="*/ 43 h 105"/>
                <a:gd name="T22" fmla="*/ 47 w 90"/>
                <a:gd name="T23" fmla="*/ 10 h 105"/>
                <a:gd name="T24" fmla="*/ 19 w 90"/>
                <a:gd name="T25" fmla="*/ 4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05">
                  <a:moveTo>
                    <a:pt x="19" y="53"/>
                  </a:moveTo>
                  <a:cubicBezTo>
                    <a:pt x="19" y="79"/>
                    <a:pt x="32" y="93"/>
                    <a:pt x="51" y="93"/>
                  </a:cubicBezTo>
                  <a:cubicBezTo>
                    <a:pt x="64" y="93"/>
                    <a:pt x="74" y="88"/>
                    <a:pt x="80" y="7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3" y="94"/>
                    <a:pt x="68" y="105"/>
                    <a:pt x="47" y="105"/>
                  </a:cubicBezTo>
                  <a:cubicBezTo>
                    <a:pt x="18" y="105"/>
                    <a:pt x="0" y="83"/>
                    <a:pt x="0" y="53"/>
                  </a:cubicBezTo>
                  <a:cubicBezTo>
                    <a:pt x="0" y="23"/>
                    <a:pt x="21" y="0"/>
                    <a:pt x="48" y="0"/>
                  </a:cubicBezTo>
                  <a:cubicBezTo>
                    <a:pt x="77" y="0"/>
                    <a:pt x="90" y="26"/>
                    <a:pt x="90" y="53"/>
                  </a:cubicBezTo>
                  <a:lnTo>
                    <a:pt x="19" y="53"/>
                  </a:lnTo>
                  <a:close/>
                  <a:moveTo>
                    <a:pt x="19" y="43"/>
                  </a:moveTo>
                  <a:cubicBezTo>
                    <a:pt x="72" y="43"/>
                    <a:pt x="72" y="43"/>
                    <a:pt x="72" y="43"/>
                  </a:cubicBezTo>
                  <a:cubicBezTo>
                    <a:pt x="70" y="22"/>
                    <a:pt x="62" y="10"/>
                    <a:pt x="47" y="10"/>
                  </a:cubicBezTo>
                  <a:cubicBezTo>
                    <a:pt x="32" y="10"/>
                    <a:pt x="21" y="21"/>
                    <a:pt x="1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6" name="Freeform 29"/>
            <p:cNvSpPr>
              <a:spLocks/>
            </p:cNvSpPr>
            <p:nvPr/>
          </p:nvSpPr>
          <p:spPr bwMode="auto">
            <a:xfrm>
              <a:off x="1817" y="2432"/>
              <a:ext cx="159" cy="144"/>
            </a:xfrm>
            <a:custGeom>
              <a:avLst/>
              <a:gdLst>
                <a:gd name="T0" fmla="*/ 0 w 116"/>
                <a:gd name="T1" fmla="*/ 91 h 103"/>
                <a:gd name="T2" fmla="*/ 17 w 116"/>
                <a:gd name="T3" fmla="*/ 91 h 103"/>
                <a:gd name="T4" fmla="*/ 17 w 116"/>
                <a:gd name="T5" fmla="*/ 13 h 103"/>
                <a:gd name="T6" fmla="*/ 0 w 116"/>
                <a:gd name="T7" fmla="*/ 13 h 103"/>
                <a:gd name="T8" fmla="*/ 0 w 116"/>
                <a:gd name="T9" fmla="*/ 2 h 103"/>
                <a:gd name="T10" fmla="*/ 34 w 116"/>
                <a:gd name="T11" fmla="*/ 2 h 103"/>
                <a:gd name="T12" fmla="*/ 34 w 116"/>
                <a:gd name="T13" fmla="*/ 28 h 103"/>
                <a:gd name="T14" fmla="*/ 72 w 116"/>
                <a:gd name="T15" fmla="*/ 0 h 103"/>
                <a:gd name="T16" fmla="*/ 99 w 116"/>
                <a:gd name="T17" fmla="*/ 32 h 103"/>
                <a:gd name="T18" fmla="*/ 99 w 116"/>
                <a:gd name="T19" fmla="*/ 91 h 103"/>
                <a:gd name="T20" fmla="*/ 116 w 116"/>
                <a:gd name="T21" fmla="*/ 91 h 103"/>
                <a:gd name="T22" fmla="*/ 116 w 116"/>
                <a:gd name="T23" fmla="*/ 103 h 103"/>
                <a:gd name="T24" fmla="*/ 66 w 116"/>
                <a:gd name="T25" fmla="*/ 103 h 103"/>
                <a:gd name="T26" fmla="*/ 66 w 116"/>
                <a:gd name="T27" fmla="*/ 91 h 103"/>
                <a:gd name="T28" fmla="*/ 82 w 116"/>
                <a:gd name="T29" fmla="*/ 91 h 103"/>
                <a:gd name="T30" fmla="*/ 82 w 116"/>
                <a:gd name="T31" fmla="*/ 40 h 103"/>
                <a:gd name="T32" fmla="*/ 76 w 116"/>
                <a:gd name="T33" fmla="*/ 19 h 103"/>
                <a:gd name="T34" fmla="*/ 63 w 116"/>
                <a:gd name="T35" fmla="*/ 14 h 103"/>
                <a:gd name="T36" fmla="*/ 34 w 116"/>
                <a:gd name="T37" fmla="*/ 47 h 103"/>
                <a:gd name="T38" fmla="*/ 34 w 116"/>
                <a:gd name="T39" fmla="*/ 91 h 103"/>
                <a:gd name="T40" fmla="*/ 49 w 116"/>
                <a:gd name="T41" fmla="*/ 91 h 103"/>
                <a:gd name="T42" fmla="*/ 49 w 116"/>
                <a:gd name="T43" fmla="*/ 103 h 103"/>
                <a:gd name="T44" fmla="*/ 0 w 116"/>
                <a:gd name="T45" fmla="*/ 103 h 103"/>
                <a:gd name="T46" fmla="*/ 0 w 116"/>
                <a:gd name="T47" fmla="*/ 9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103">
                  <a:moveTo>
                    <a:pt x="0" y="91"/>
                  </a:moveTo>
                  <a:cubicBezTo>
                    <a:pt x="17" y="91"/>
                    <a:pt x="17" y="91"/>
                    <a:pt x="17" y="9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6" y="7"/>
                    <a:pt x="59" y="0"/>
                    <a:pt x="72" y="0"/>
                  </a:cubicBezTo>
                  <a:cubicBezTo>
                    <a:pt x="89" y="0"/>
                    <a:pt x="99" y="11"/>
                    <a:pt x="99" y="3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16" y="103"/>
                    <a:pt x="116" y="103"/>
                    <a:pt x="116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30"/>
                    <a:pt x="80" y="23"/>
                    <a:pt x="76" y="19"/>
                  </a:cubicBezTo>
                  <a:cubicBezTo>
                    <a:pt x="73" y="16"/>
                    <a:pt x="68" y="14"/>
                    <a:pt x="63" y="14"/>
                  </a:cubicBezTo>
                  <a:cubicBezTo>
                    <a:pt x="48" y="14"/>
                    <a:pt x="34" y="31"/>
                    <a:pt x="34" y="47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30"/>
            <p:cNvSpPr>
              <a:spLocks/>
            </p:cNvSpPr>
            <p:nvPr/>
          </p:nvSpPr>
          <p:spPr bwMode="auto">
            <a:xfrm>
              <a:off x="1979" y="2395"/>
              <a:ext cx="103" cy="184"/>
            </a:xfrm>
            <a:custGeom>
              <a:avLst/>
              <a:gdLst>
                <a:gd name="T0" fmla="*/ 38 w 75"/>
                <a:gd name="T1" fmla="*/ 0 h 132"/>
                <a:gd name="T2" fmla="*/ 38 w 75"/>
                <a:gd name="T3" fmla="*/ 29 h 132"/>
                <a:gd name="T4" fmla="*/ 71 w 75"/>
                <a:gd name="T5" fmla="*/ 29 h 132"/>
                <a:gd name="T6" fmla="*/ 71 w 75"/>
                <a:gd name="T7" fmla="*/ 40 h 132"/>
                <a:gd name="T8" fmla="*/ 38 w 75"/>
                <a:gd name="T9" fmla="*/ 40 h 132"/>
                <a:gd name="T10" fmla="*/ 38 w 75"/>
                <a:gd name="T11" fmla="*/ 104 h 132"/>
                <a:gd name="T12" fmla="*/ 51 w 75"/>
                <a:gd name="T13" fmla="*/ 119 h 132"/>
                <a:gd name="T14" fmla="*/ 67 w 75"/>
                <a:gd name="T15" fmla="*/ 102 h 132"/>
                <a:gd name="T16" fmla="*/ 75 w 75"/>
                <a:gd name="T17" fmla="*/ 105 h 132"/>
                <a:gd name="T18" fmla="*/ 46 w 75"/>
                <a:gd name="T19" fmla="*/ 132 h 132"/>
                <a:gd name="T20" fmla="*/ 21 w 75"/>
                <a:gd name="T21" fmla="*/ 104 h 132"/>
                <a:gd name="T22" fmla="*/ 21 w 75"/>
                <a:gd name="T23" fmla="*/ 40 h 132"/>
                <a:gd name="T24" fmla="*/ 0 w 75"/>
                <a:gd name="T25" fmla="*/ 40 h 132"/>
                <a:gd name="T26" fmla="*/ 0 w 75"/>
                <a:gd name="T27" fmla="*/ 29 h 132"/>
                <a:gd name="T28" fmla="*/ 21 w 75"/>
                <a:gd name="T29" fmla="*/ 29 h 132"/>
                <a:gd name="T30" fmla="*/ 21 w 75"/>
                <a:gd name="T31" fmla="*/ 3 h 132"/>
                <a:gd name="T32" fmla="*/ 38 w 75"/>
                <a:gd name="T3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32">
                  <a:moveTo>
                    <a:pt x="38" y="0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14"/>
                    <a:pt x="42" y="119"/>
                    <a:pt x="51" y="119"/>
                  </a:cubicBezTo>
                  <a:cubicBezTo>
                    <a:pt x="58" y="119"/>
                    <a:pt x="63" y="114"/>
                    <a:pt x="67" y="102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0" y="124"/>
                    <a:pt x="59" y="132"/>
                    <a:pt x="46" y="132"/>
                  </a:cubicBezTo>
                  <a:cubicBezTo>
                    <a:pt x="29" y="132"/>
                    <a:pt x="21" y="121"/>
                    <a:pt x="21" y="104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3"/>
                    <a:pt x="21" y="3"/>
                    <a:pt x="21" y="3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31"/>
            <p:cNvSpPr>
              <a:spLocks/>
            </p:cNvSpPr>
            <p:nvPr/>
          </p:nvSpPr>
          <p:spPr bwMode="auto">
            <a:xfrm>
              <a:off x="2093" y="2432"/>
              <a:ext cx="110" cy="144"/>
            </a:xfrm>
            <a:custGeom>
              <a:avLst/>
              <a:gdLst>
                <a:gd name="T0" fmla="*/ 0 w 80"/>
                <a:gd name="T1" fmla="*/ 91 h 103"/>
                <a:gd name="T2" fmla="*/ 17 w 80"/>
                <a:gd name="T3" fmla="*/ 91 h 103"/>
                <a:gd name="T4" fmla="*/ 17 w 80"/>
                <a:gd name="T5" fmla="*/ 13 h 103"/>
                <a:gd name="T6" fmla="*/ 0 w 80"/>
                <a:gd name="T7" fmla="*/ 13 h 103"/>
                <a:gd name="T8" fmla="*/ 0 w 80"/>
                <a:gd name="T9" fmla="*/ 2 h 103"/>
                <a:gd name="T10" fmla="*/ 34 w 80"/>
                <a:gd name="T11" fmla="*/ 2 h 103"/>
                <a:gd name="T12" fmla="*/ 34 w 80"/>
                <a:gd name="T13" fmla="*/ 25 h 103"/>
                <a:gd name="T14" fmla="*/ 64 w 80"/>
                <a:gd name="T15" fmla="*/ 0 h 103"/>
                <a:gd name="T16" fmla="*/ 80 w 80"/>
                <a:gd name="T17" fmla="*/ 16 h 103"/>
                <a:gd name="T18" fmla="*/ 68 w 80"/>
                <a:gd name="T19" fmla="*/ 29 h 103"/>
                <a:gd name="T20" fmla="*/ 56 w 80"/>
                <a:gd name="T21" fmla="*/ 17 h 103"/>
                <a:gd name="T22" fmla="*/ 57 w 80"/>
                <a:gd name="T23" fmla="*/ 13 h 103"/>
                <a:gd name="T24" fmla="*/ 34 w 80"/>
                <a:gd name="T25" fmla="*/ 36 h 103"/>
                <a:gd name="T26" fmla="*/ 34 w 80"/>
                <a:gd name="T27" fmla="*/ 91 h 103"/>
                <a:gd name="T28" fmla="*/ 54 w 80"/>
                <a:gd name="T29" fmla="*/ 91 h 103"/>
                <a:gd name="T30" fmla="*/ 54 w 80"/>
                <a:gd name="T31" fmla="*/ 103 h 103"/>
                <a:gd name="T32" fmla="*/ 0 w 80"/>
                <a:gd name="T33" fmla="*/ 103 h 103"/>
                <a:gd name="T34" fmla="*/ 0 w 80"/>
                <a:gd name="T35" fmla="*/ 9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03">
                  <a:moveTo>
                    <a:pt x="0" y="91"/>
                  </a:moveTo>
                  <a:cubicBezTo>
                    <a:pt x="17" y="91"/>
                    <a:pt x="17" y="91"/>
                    <a:pt x="17" y="91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40" y="8"/>
                    <a:pt x="52" y="0"/>
                    <a:pt x="64" y="0"/>
                  </a:cubicBezTo>
                  <a:cubicBezTo>
                    <a:pt x="74" y="0"/>
                    <a:pt x="80" y="7"/>
                    <a:pt x="80" y="16"/>
                  </a:cubicBezTo>
                  <a:cubicBezTo>
                    <a:pt x="80" y="23"/>
                    <a:pt x="75" y="29"/>
                    <a:pt x="68" y="29"/>
                  </a:cubicBezTo>
                  <a:cubicBezTo>
                    <a:pt x="62" y="29"/>
                    <a:pt x="56" y="24"/>
                    <a:pt x="56" y="17"/>
                  </a:cubicBezTo>
                  <a:cubicBezTo>
                    <a:pt x="56" y="16"/>
                    <a:pt x="56" y="14"/>
                    <a:pt x="57" y="13"/>
                  </a:cubicBezTo>
                  <a:cubicBezTo>
                    <a:pt x="46" y="12"/>
                    <a:pt x="37" y="26"/>
                    <a:pt x="34" y="36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" name="Freeform 32"/>
            <p:cNvSpPr>
              <a:spLocks noEditPoints="1"/>
            </p:cNvSpPr>
            <p:nvPr/>
          </p:nvSpPr>
          <p:spPr bwMode="auto">
            <a:xfrm>
              <a:off x="2214" y="2432"/>
              <a:ext cx="133" cy="147"/>
            </a:xfrm>
            <a:custGeom>
              <a:avLst/>
              <a:gdLst>
                <a:gd name="T0" fmla="*/ 0 w 97"/>
                <a:gd name="T1" fmla="*/ 53 h 105"/>
                <a:gd name="T2" fmla="*/ 49 w 97"/>
                <a:gd name="T3" fmla="*/ 0 h 105"/>
                <a:gd name="T4" fmla="*/ 97 w 97"/>
                <a:gd name="T5" fmla="*/ 51 h 105"/>
                <a:gd name="T6" fmla="*/ 49 w 97"/>
                <a:gd name="T7" fmla="*/ 105 h 105"/>
                <a:gd name="T8" fmla="*/ 0 w 97"/>
                <a:gd name="T9" fmla="*/ 53 h 105"/>
                <a:gd name="T10" fmla="*/ 78 w 97"/>
                <a:gd name="T11" fmla="*/ 52 h 105"/>
                <a:gd name="T12" fmla="*/ 48 w 97"/>
                <a:gd name="T13" fmla="*/ 10 h 105"/>
                <a:gd name="T14" fmla="*/ 19 w 97"/>
                <a:gd name="T15" fmla="*/ 52 h 105"/>
                <a:gd name="T16" fmla="*/ 50 w 97"/>
                <a:gd name="T17" fmla="*/ 95 h 105"/>
                <a:gd name="T18" fmla="*/ 78 w 97"/>
                <a:gd name="T19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05">
                  <a:moveTo>
                    <a:pt x="0" y="53"/>
                  </a:moveTo>
                  <a:cubicBezTo>
                    <a:pt x="0" y="22"/>
                    <a:pt x="21" y="0"/>
                    <a:pt x="49" y="0"/>
                  </a:cubicBezTo>
                  <a:cubicBezTo>
                    <a:pt x="78" y="0"/>
                    <a:pt x="97" y="21"/>
                    <a:pt x="97" y="51"/>
                  </a:cubicBezTo>
                  <a:cubicBezTo>
                    <a:pt x="97" y="83"/>
                    <a:pt x="76" y="105"/>
                    <a:pt x="49" y="105"/>
                  </a:cubicBezTo>
                  <a:cubicBezTo>
                    <a:pt x="20" y="105"/>
                    <a:pt x="0" y="84"/>
                    <a:pt x="0" y="53"/>
                  </a:cubicBezTo>
                  <a:close/>
                  <a:moveTo>
                    <a:pt x="78" y="52"/>
                  </a:moveTo>
                  <a:cubicBezTo>
                    <a:pt x="78" y="23"/>
                    <a:pt x="65" y="10"/>
                    <a:pt x="48" y="10"/>
                  </a:cubicBezTo>
                  <a:cubicBezTo>
                    <a:pt x="31" y="10"/>
                    <a:pt x="19" y="23"/>
                    <a:pt x="19" y="52"/>
                  </a:cubicBezTo>
                  <a:cubicBezTo>
                    <a:pt x="19" y="81"/>
                    <a:pt x="33" y="95"/>
                    <a:pt x="50" y="95"/>
                  </a:cubicBezTo>
                  <a:cubicBezTo>
                    <a:pt x="66" y="95"/>
                    <a:pt x="78" y="81"/>
                    <a:pt x="7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" name="Freeform 33"/>
            <p:cNvSpPr>
              <a:spLocks noEditPoints="1"/>
            </p:cNvSpPr>
            <p:nvPr/>
          </p:nvSpPr>
          <p:spPr bwMode="auto">
            <a:xfrm>
              <a:off x="2422" y="2361"/>
              <a:ext cx="146" cy="217"/>
            </a:xfrm>
            <a:custGeom>
              <a:avLst/>
              <a:gdLst>
                <a:gd name="T0" fmla="*/ 14 w 106"/>
                <a:gd name="T1" fmla="*/ 145 h 155"/>
                <a:gd name="T2" fmla="*/ 0 w 106"/>
                <a:gd name="T3" fmla="*/ 104 h 155"/>
                <a:gd name="T4" fmla="*/ 15 w 106"/>
                <a:gd name="T5" fmla="*/ 62 h 155"/>
                <a:gd name="T6" fmla="*/ 41 w 106"/>
                <a:gd name="T7" fmla="*/ 51 h 155"/>
                <a:gd name="T8" fmla="*/ 73 w 106"/>
                <a:gd name="T9" fmla="*/ 70 h 155"/>
                <a:gd name="T10" fmla="*/ 73 w 106"/>
                <a:gd name="T11" fmla="*/ 12 h 155"/>
                <a:gd name="T12" fmla="*/ 56 w 106"/>
                <a:gd name="T13" fmla="*/ 12 h 155"/>
                <a:gd name="T14" fmla="*/ 56 w 106"/>
                <a:gd name="T15" fmla="*/ 0 h 155"/>
                <a:gd name="T16" fmla="*/ 90 w 106"/>
                <a:gd name="T17" fmla="*/ 0 h 155"/>
                <a:gd name="T18" fmla="*/ 90 w 106"/>
                <a:gd name="T19" fmla="*/ 142 h 155"/>
                <a:gd name="T20" fmla="*/ 106 w 106"/>
                <a:gd name="T21" fmla="*/ 142 h 155"/>
                <a:gd name="T22" fmla="*/ 106 w 106"/>
                <a:gd name="T23" fmla="*/ 154 h 155"/>
                <a:gd name="T24" fmla="*/ 73 w 106"/>
                <a:gd name="T25" fmla="*/ 154 h 155"/>
                <a:gd name="T26" fmla="*/ 73 w 106"/>
                <a:gd name="T27" fmla="*/ 132 h 155"/>
                <a:gd name="T28" fmla="*/ 39 w 106"/>
                <a:gd name="T29" fmla="*/ 155 h 155"/>
                <a:gd name="T30" fmla="*/ 14 w 106"/>
                <a:gd name="T31" fmla="*/ 145 h 155"/>
                <a:gd name="T32" fmla="*/ 73 w 106"/>
                <a:gd name="T33" fmla="*/ 102 h 155"/>
                <a:gd name="T34" fmla="*/ 46 w 106"/>
                <a:gd name="T35" fmla="*/ 63 h 155"/>
                <a:gd name="T36" fmla="*/ 19 w 106"/>
                <a:gd name="T37" fmla="*/ 103 h 155"/>
                <a:gd name="T38" fmla="*/ 45 w 106"/>
                <a:gd name="T39" fmla="*/ 144 h 155"/>
                <a:gd name="T40" fmla="*/ 73 w 106"/>
                <a:gd name="T41" fmla="*/ 10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55">
                  <a:moveTo>
                    <a:pt x="14" y="145"/>
                  </a:moveTo>
                  <a:cubicBezTo>
                    <a:pt x="5" y="136"/>
                    <a:pt x="0" y="121"/>
                    <a:pt x="0" y="104"/>
                  </a:cubicBezTo>
                  <a:cubicBezTo>
                    <a:pt x="0" y="87"/>
                    <a:pt x="6" y="71"/>
                    <a:pt x="15" y="62"/>
                  </a:cubicBezTo>
                  <a:cubicBezTo>
                    <a:pt x="22" y="55"/>
                    <a:pt x="31" y="51"/>
                    <a:pt x="41" y="51"/>
                  </a:cubicBezTo>
                  <a:cubicBezTo>
                    <a:pt x="55" y="51"/>
                    <a:pt x="66" y="58"/>
                    <a:pt x="73" y="7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142"/>
                    <a:pt x="90" y="142"/>
                    <a:pt x="9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5" y="147"/>
                    <a:pt x="53" y="155"/>
                    <a:pt x="39" y="155"/>
                  </a:cubicBezTo>
                  <a:cubicBezTo>
                    <a:pt x="29" y="155"/>
                    <a:pt x="21" y="152"/>
                    <a:pt x="14" y="145"/>
                  </a:cubicBezTo>
                  <a:close/>
                  <a:moveTo>
                    <a:pt x="73" y="102"/>
                  </a:moveTo>
                  <a:cubicBezTo>
                    <a:pt x="73" y="78"/>
                    <a:pt x="62" y="63"/>
                    <a:pt x="46" y="63"/>
                  </a:cubicBezTo>
                  <a:cubicBezTo>
                    <a:pt x="29" y="63"/>
                    <a:pt x="19" y="78"/>
                    <a:pt x="19" y="103"/>
                  </a:cubicBezTo>
                  <a:cubicBezTo>
                    <a:pt x="19" y="129"/>
                    <a:pt x="30" y="144"/>
                    <a:pt x="45" y="144"/>
                  </a:cubicBezTo>
                  <a:cubicBezTo>
                    <a:pt x="60" y="144"/>
                    <a:pt x="73" y="127"/>
                    <a:pt x="73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34"/>
            <p:cNvSpPr>
              <a:spLocks noEditPoints="1"/>
            </p:cNvSpPr>
            <p:nvPr/>
          </p:nvSpPr>
          <p:spPr bwMode="auto">
            <a:xfrm>
              <a:off x="2586" y="2432"/>
              <a:ext cx="138" cy="146"/>
            </a:xfrm>
            <a:custGeom>
              <a:avLst/>
              <a:gdLst>
                <a:gd name="T0" fmla="*/ 0 w 101"/>
                <a:gd name="T1" fmla="*/ 78 h 104"/>
                <a:gd name="T2" fmla="*/ 7 w 101"/>
                <a:gd name="T3" fmla="*/ 60 h 104"/>
                <a:gd name="T4" fmla="*/ 45 w 101"/>
                <a:gd name="T5" fmla="*/ 46 h 104"/>
                <a:gd name="T6" fmla="*/ 61 w 101"/>
                <a:gd name="T7" fmla="*/ 40 h 104"/>
                <a:gd name="T8" fmla="*/ 61 w 101"/>
                <a:gd name="T9" fmla="*/ 30 h 104"/>
                <a:gd name="T10" fmla="*/ 40 w 101"/>
                <a:gd name="T11" fmla="*/ 10 h 104"/>
                <a:gd name="T12" fmla="*/ 21 w 101"/>
                <a:gd name="T13" fmla="*/ 15 h 104"/>
                <a:gd name="T14" fmla="*/ 27 w 101"/>
                <a:gd name="T15" fmla="*/ 26 h 104"/>
                <a:gd name="T16" fmla="*/ 15 w 101"/>
                <a:gd name="T17" fmla="*/ 37 h 104"/>
                <a:gd name="T18" fmla="*/ 3 w 101"/>
                <a:gd name="T19" fmla="*/ 25 h 104"/>
                <a:gd name="T20" fmla="*/ 43 w 101"/>
                <a:gd name="T21" fmla="*/ 0 h 104"/>
                <a:gd name="T22" fmla="*/ 78 w 101"/>
                <a:gd name="T23" fmla="*/ 30 h 104"/>
                <a:gd name="T24" fmla="*/ 78 w 101"/>
                <a:gd name="T25" fmla="*/ 83 h 104"/>
                <a:gd name="T26" fmla="*/ 85 w 101"/>
                <a:gd name="T27" fmla="*/ 92 h 104"/>
                <a:gd name="T28" fmla="*/ 94 w 101"/>
                <a:gd name="T29" fmla="*/ 83 h 104"/>
                <a:gd name="T30" fmla="*/ 101 w 101"/>
                <a:gd name="T31" fmla="*/ 87 h 104"/>
                <a:gd name="T32" fmla="*/ 80 w 101"/>
                <a:gd name="T33" fmla="*/ 104 h 104"/>
                <a:gd name="T34" fmla="*/ 63 w 101"/>
                <a:gd name="T35" fmla="*/ 85 h 104"/>
                <a:gd name="T36" fmla="*/ 62 w 101"/>
                <a:gd name="T37" fmla="*/ 85 h 104"/>
                <a:gd name="T38" fmla="*/ 29 w 101"/>
                <a:gd name="T39" fmla="*/ 104 h 104"/>
                <a:gd name="T40" fmla="*/ 0 w 101"/>
                <a:gd name="T41" fmla="*/ 78 h 104"/>
                <a:gd name="T42" fmla="*/ 61 w 101"/>
                <a:gd name="T43" fmla="*/ 71 h 104"/>
                <a:gd name="T44" fmla="*/ 61 w 101"/>
                <a:gd name="T45" fmla="*/ 51 h 104"/>
                <a:gd name="T46" fmla="*/ 50 w 101"/>
                <a:gd name="T47" fmla="*/ 53 h 104"/>
                <a:gd name="T48" fmla="*/ 19 w 101"/>
                <a:gd name="T49" fmla="*/ 75 h 104"/>
                <a:gd name="T50" fmla="*/ 36 w 101"/>
                <a:gd name="T51" fmla="*/ 92 h 104"/>
                <a:gd name="T52" fmla="*/ 61 w 101"/>
                <a:gd name="T53" fmla="*/ 7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1" h="104">
                  <a:moveTo>
                    <a:pt x="0" y="78"/>
                  </a:moveTo>
                  <a:cubicBezTo>
                    <a:pt x="0" y="71"/>
                    <a:pt x="2" y="65"/>
                    <a:pt x="7" y="60"/>
                  </a:cubicBezTo>
                  <a:cubicBezTo>
                    <a:pt x="15" y="52"/>
                    <a:pt x="25" y="49"/>
                    <a:pt x="45" y="46"/>
                  </a:cubicBezTo>
                  <a:cubicBezTo>
                    <a:pt x="59" y="44"/>
                    <a:pt x="61" y="43"/>
                    <a:pt x="61" y="4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15"/>
                    <a:pt x="54" y="10"/>
                    <a:pt x="40" y="10"/>
                  </a:cubicBezTo>
                  <a:cubicBezTo>
                    <a:pt x="32" y="10"/>
                    <a:pt x="26" y="12"/>
                    <a:pt x="21" y="15"/>
                  </a:cubicBezTo>
                  <a:cubicBezTo>
                    <a:pt x="25" y="17"/>
                    <a:pt x="27" y="21"/>
                    <a:pt x="27" y="26"/>
                  </a:cubicBezTo>
                  <a:cubicBezTo>
                    <a:pt x="27" y="32"/>
                    <a:pt x="22" y="37"/>
                    <a:pt x="15" y="37"/>
                  </a:cubicBezTo>
                  <a:cubicBezTo>
                    <a:pt x="8" y="37"/>
                    <a:pt x="3" y="32"/>
                    <a:pt x="3" y="25"/>
                  </a:cubicBezTo>
                  <a:cubicBezTo>
                    <a:pt x="3" y="10"/>
                    <a:pt x="22" y="0"/>
                    <a:pt x="43" y="0"/>
                  </a:cubicBezTo>
                  <a:cubicBezTo>
                    <a:pt x="66" y="0"/>
                    <a:pt x="78" y="10"/>
                    <a:pt x="78" y="30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90"/>
                    <a:pt x="81" y="92"/>
                    <a:pt x="85" y="92"/>
                  </a:cubicBezTo>
                  <a:cubicBezTo>
                    <a:pt x="89" y="92"/>
                    <a:pt x="92" y="89"/>
                    <a:pt x="94" y="83"/>
                  </a:cubicBezTo>
                  <a:cubicBezTo>
                    <a:pt x="101" y="87"/>
                    <a:pt x="101" y="87"/>
                    <a:pt x="101" y="87"/>
                  </a:cubicBezTo>
                  <a:cubicBezTo>
                    <a:pt x="96" y="98"/>
                    <a:pt x="90" y="104"/>
                    <a:pt x="80" y="104"/>
                  </a:cubicBezTo>
                  <a:cubicBezTo>
                    <a:pt x="71" y="104"/>
                    <a:pt x="63" y="98"/>
                    <a:pt x="63" y="85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56" y="96"/>
                    <a:pt x="42" y="104"/>
                    <a:pt x="29" y="104"/>
                  </a:cubicBezTo>
                  <a:cubicBezTo>
                    <a:pt x="10" y="104"/>
                    <a:pt x="0" y="94"/>
                    <a:pt x="0" y="78"/>
                  </a:cubicBezTo>
                  <a:close/>
                  <a:moveTo>
                    <a:pt x="61" y="71"/>
                  </a:moveTo>
                  <a:cubicBezTo>
                    <a:pt x="61" y="51"/>
                    <a:pt x="61" y="51"/>
                    <a:pt x="61" y="51"/>
                  </a:cubicBezTo>
                  <a:cubicBezTo>
                    <a:pt x="59" y="51"/>
                    <a:pt x="55" y="52"/>
                    <a:pt x="50" y="53"/>
                  </a:cubicBezTo>
                  <a:cubicBezTo>
                    <a:pt x="27" y="57"/>
                    <a:pt x="19" y="61"/>
                    <a:pt x="19" y="75"/>
                  </a:cubicBezTo>
                  <a:cubicBezTo>
                    <a:pt x="19" y="86"/>
                    <a:pt x="25" y="92"/>
                    <a:pt x="36" y="92"/>
                  </a:cubicBezTo>
                  <a:cubicBezTo>
                    <a:pt x="48" y="92"/>
                    <a:pt x="61" y="82"/>
                    <a:pt x="61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35"/>
            <p:cNvSpPr>
              <a:spLocks/>
            </p:cNvSpPr>
            <p:nvPr/>
          </p:nvSpPr>
          <p:spPr bwMode="auto">
            <a:xfrm>
              <a:off x="2731" y="2432"/>
              <a:ext cx="109" cy="147"/>
            </a:xfrm>
            <a:custGeom>
              <a:avLst/>
              <a:gdLst>
                <a:gd name="T0" fmla="*/ 0 w 79"/>
                <a:gd name="T1" fmla="*/ 66 h 105"/>
                <a:gd name="T2" fmla="*/ 10 w 79"/>
                <a:gd name="T3" fmla="*/ 66 h 105"/>
                <a:gd name="T4" fmla="*/ 44 w 79"/>
                <a:gd name="T5" fmla="*/ 95 h 105"/>
                <a:gd name="T6" fmla="*/ 63 w 79"/>
                <a:gd name="T7" fmla="*/ 80 h 105"/>
                <a:gd name="T8" fmla="*/ 36 w 79"/>
                <a:gd name="T9" fmla="*/ 60 h 105"/>
                <a:gd name="T10" fmla="*/ 2 w 79"/>
                <a:gd name="T11" fmla="*/ 29 h 105"/>
                <a:gd name="T12" fmla="*/ 36 w 79"/>
                <a:gd name="T13" fmla="*/ 0 h 105"/>
                <a:gd name="T14" fmla="*/ 62 w 79"/>
                <a:gd name="T15" fmla="*/ 12 h 105"/>
                <a:gd name="T16" fmla="*/ 64 w 79"/>
                <a:gd name="T17" fmla="*/ 0 h 105"/>
                <a:gd name="T18" fmla="*/ 74 w 79"/>
                <a:gd name="T19" fmla="*/ 0 h 105"/>
                <a:gd name="T20" fmla="*/ 74 w 79"/>
                <a:gd name="T21" fmla="*/ 34 h 105"/>
                <a:gd name="T22" fmla="*/ 64 w 79"/>
                <a:gd name="T23" fmla="*/ 34 h 105"/>
                <a:gd name="T24" fmla="*/ 35 w 79"/>
                <a:gd name="T25" fmla="*/ 9 h 105"/>
                <a:gd name="T26" fmla="*/ 17 w 79"/>
                <a:gd name="T27" fmla="*/ 24 h 105"/>
                <a:gd name="T28" fmla="*/ 44 w 79"/>
                <a:gd name="T29" fmla="*/ 43 h 105"/>
                <a:gd name="T30" fmla="*/ 79 w 79"/>
                <a:gd name="T31" fmla="*/ 74 h 105"/>
                <a:gd name="T32" fmla="*/ 44 w 79"/>
                <a:gd name="T33" fmla="*/ 105 h 105"/>
                <a:gd name="T34" fmla="*/ 12 w 79"/>
                <a:gd name="T35" fmla="*/ 90 h 105"/>
                <a:gd name="T36" fmla="*/ 10 w 79"/>
                <a:gd name="T37" fmla="*/ 105 h 105"/>
                <a:gd name="T38" fmla="*/ 0 w 79"/>
                <a:gd name="T39" fmla="*/ 105 h 105"/>
                <a:gd name="T40" fmla="*/ 0 w 79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6" y="84"/>
                    <a:pt x="28" y="95"/>
                    <a:pt x="44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2" y="45"/>
                    <a:pt x="2" y="29"/>
                  </a:cubicBezTo>
                  <a:cubicBezTo>
                    <a:pt x="2" y="14"/>
                    <a:pt x="15" y="0"/>
                    <a:pt x="36" y="0"/>
                  </a:cubicBezTo>
                  <a:cubicBezTo>
                    <a:pt x="47" y="0"/>
                    <a:pt x="57" y="4"/>
                    <a:pt x="62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6" y="38"/>
                    <a:pt x="44" y="43"/>
                  </a:cubicBezTo>
                  <a:cubicBezTo>
                    <a:pt x="69" y="50"/>
                    <a:pt x="79" y="57"/>
                    <a:pt x="79" y="74"/>
                  </a:cubicBezTo>
                  <a:cubicBezTo>
                    <a:pt x="79" y="89"/>
                    <a:pt x="65" y="105"/>
                    <a:pt x="44" y="105"/>
                  </a:cubicBezTo>
                  <a:cubicBezTo>
                    <a:pt x="30" y="105"/>
                    <a:pt x="19" y="99"/>
                    <a:pt x="12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" name="Freeform 36"/>
            <p:cNvSpPr>
              <a:spLocks noEditPoints="1"/>
            </p:cNvSpPr>
            <p:nvPr/>
          </p:nvSpPr>
          <p:spPr bwMode="auto">
            <a:xfrm>
              <a:off x="2914" y="2361"/>
              <a:ext cx="145" cy="217"/>
            </a:xfrm>
            <a:custGeom>
              <a:avLst/>
              <a:gdLst>
                <a:gd name="T0" fmla="*/ 14 w 106"/>
                <a:gd name="T1" fmla="*/ 145 h 155"/>
                <a:gd name="T2" fmla="*/ 0 w 106"/>
                <a:gd name="T3" fmla="*/ 104 h 155"/>
                <a:gd name="T4" fmla="*/ 15 w 106"/>
                <a:gd name="T5" fmla="*/ 62 h 155"/>
                <a:gd name="T6" fmla="*/ 41 w 106"/>
                <a:gd name="T7" fmla="*/ 51 h 155"/>
                <a:gd name="T8" fmla="*/ 72 w 106"/>
                <a:gd name="T9" fmla="*/ 70 h 155"/>
                <a:gd name="T10" fmla="*/ 72 w 106"/>
                <a:gd name="T11" fmla="*/ 12 h 155"/>
                <a:gd name="T12" fmla="*/ 55 w 106"/>
                <a:gd name="T13" fmla="*/ 12 h 155"/>
                <a:gd name="T14" fmla="*/ 55 w 106"/>
                <a:gd name="T15" fmla="*/ 0 h 155"/>
                <a:gd name="T16" fmla="*/ 90 w 106"/>
                <a:gd name="T17" fmla="*/ 0 h 155"/>
                <a:gd name="T18" fmla="*/ 90 w 106"/>
                <a:gd name="T19" fmla="*/ 142 h 155"/>
                <a:gd name="T20" fmla="*/ 106 w 106"/>
                <a:gd name="T21" fmla="*/ 142 h 155"/>
                <a:gd name="T22" fmla="*/ 106 w 106"/>
                <a:gd name="T23" fmla="*/ 154 h 155"/>
                <a:gd name="T24" fmla="*/ 73 w 106"/>
                <a:gd name="T25" fmla="*/ 154 h 155"/>
                <a:gd name="T26" fmla="*/ 73 w 106"/>
                <a:gd name="T27" fmla="*/ 132 h 155"/>
                <a:gd name="T28" fmla="*/ 39 w 106"/>
                <a:gd name="T29" fmla="*/ 155 h 155"/>
                <a:gd name="T30" fmla="*/ 14 w 106"/>
                <a:gd name="T31" fmla="*/ 145 h 155"/>
                <a:gd name="T32" fmla="*/ 73 w 106"/>
                <a:gd name="T33" fmla="*/ 102 h 155"/>
                <a:gd name="T34" fmla="*/ 45 w 106"/>
                <a:gd name="T35" fmla="*/ 63 h 155"/>
                <a:gd name="T36" fmla="*/ 19 w 106"/>
                <a:gd name="T37" fmla="*/ 103 h 155"/>
                <a:gd name="T38" fmla="*/ 45 w 106"/>
                <a:gd name="T39" fmla="*/ 144 h 155"/>
                <a:gd name="T40" fmla="*/ 73 w 106"/>
                <a:gd name="T41" fmla="*/ 10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55">
                  <a:moveTo>
                    <a:pt x="14" y="145"/>
                  </a:moveTo>
                  <a:cubicBezTo>
                    <a:pt x="4" y="136"/>
                    <a:pt x="0" y="121"/>
                    <a:pt x="0" y="104"/>
                  </a:cubicBezTo>
                  <a:cubicBezTo>
                    <a:pt x="0" y="87"/>
                    <a:pt x="5" y="71"/>
                    <a:pt x="15" y="62"/>
                  </a:cubicBezTo>
                  <a:cubicBezTo>
                    <a:pt x="22" y="55"/>
                    <a:pt x="30" y="51"/>
                    <a:pt x="41" y="51"/>
                  </a:cubicBezTo>
                  <a:cubicBezTo>
                    <a:pt x="55" y="51"/>
                    <a:pt x="66" y="58"/>
                    <a:pt x="72" y="70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142"/>
                    <a:pt x="90" y="142"/>
                    <a:pt x="9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5" y="147"/>
                    <a:pt x="53" y="155"/>
                    <a:pt x="39" y="155"/>
                  </a:cubicBezTo>
                  <a:cubicBezTo>
                    <a:pt x="29" y="155"/>
                    <a:pt x="20" y="152"/>
                    <a:pt x="14" y="145"/>
                  </a:cubicBezTo>
                  <a:close/>
                  <a:moveTo>
                    <a:pt x="73" y="102"/>
                  </a:moveTo>
                  <a:cubicBezTo>
                    <a:pt x="73" y="78"/>
                    <a:pt x="62" y="63"/>
                    <a:pt x="45" y="63"/>
                  </a:cubicBezTo>
                  <a:cubicBezTo>
                    <a:pt x="29" y="63"/>
                    <a:pt x="19" y="78"/>
                    <a:pt x="19" y="103"/>
                  </a:cubicBezTo>
                  <a:cubicBezTo>
                    <a:pt x="19" y="129"/>
                    <a:pt x="30" y="144"/>
                    <a:pt x="45" y="144"/>
                  </a:cubicBezTo>
                  <a:cubicBezTo>
                    <a:pt x="60" y="144"/>
                    <a:pt x="73" y="127"/>
                    <a:pt x="73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" name="Freeform 37"/>
            <p:cNvSpPr>
              <a:spLocks noEditPoints="1"/>
            </p:cNvSpPr>
            <p:nvPr/>
          </p:nvSpPr>
          <p:spPr bwMode="auto">
            <a:xfrm>
              <a:off x="3073" y="2367"/>
              <a:ext cx="77" cy="209"/>
            </a:xfrm>
            <a:custGeom>
              <a:avLst/>
              <a:gdLst>
                <a:gd name="T0" fmla="*/ 0 w 56"/>
                <a:gd name="T1" fmla="*/ 138 h 150"/>
                <a:gd name="T2" fmla="*/ 19 w 56"/>
                <a:gd name="T3" fmla="*/ 138 h 150"/>
                <a:gd name="T4" fmla="*/ 19 w 56"/>
                <a:gd name="T5" fmla="*/ 60 h 150"/>
                <a:gd name="T6" fmla="*/ 0 w 56"/>
                <a:gd name="T7" fmla="*/ 60 h 150"/>
                <a:gd name="T8" fmla="*/ 0 w 56"/>
                <a:gd name="T9" fmla="*/ 49 h 150"/>
                <a:gd name="T10" fmla="*/ 37 w 56"/>
                <a:gd name="T11" fmla="*/ 49 h 150"/>
                <a:gd name="T12" fmla="*/ 37 w 56"/>
                <a:gd name="T13" fmla="*/ 138 h 150"/>
                <a:gd name="T14" fmla="*/ 56 w 56"/>
                <a:gd name="T15" fmla="*/ 138 h 150"/>
                <a:gd name="T16" fmla="*/ 56 w 56"/>
                <a:gd name="T17" fmla="*/ 150 h 150"/>
                <a:gd name="T18" fmla="*/ 0 w 56"/>
                <a:gd name="T19" fmla="*/ 150 h 150"/>
                <a:gd name="T20" fmla="*/ 0 w 56"/>
                <a:gd name="T21" fmla="*/ 138 h 150"/>
                <a:gd name="T22" fmla="*/ 14 w 56"/>
                <a:gd name="T23" fmla="*/ 13 h 150"/>
                <a:gd name="T24" fmla="*/ 27 w 56"/>
                <a:gd name="T25" fmla="*/ 0 h 150"/>
                <a:gd name="T26" fmla="*/ 39 w 56"/>
                <a:gd name="T27" fmla="*/ 13 h 150"/>
                <a:gd name="T28" fmla="*/ 27 w 56"/>
                <a:gd name="T29" fmla="*/ 26 h 150"/>
                <a:gd name="T30" fmla="*/ 14 w 56"/>
                <a:gd name="T31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150">
                  <a:moveTo>
                    <a:pt x="0" y="138"/>
                  </a:moveTo>
                  <a:cubicBezTo>
                    <a:pt x="19" y="138"/>
                    <a:pt x="19" y="138"/>
                    <a:pt x="19" y="138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138"/>
                    <a:pt x="37" y="138"/>
                    <a:pt x="37" y="138"/>
                  </a:cubicBezTo>
                  <a:cubicBezTo>
                    <a:pt x="56" y="138"/>
                    <a:pt x="56" y="138"/>
                    <a:pt x="56" y="138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0" y="150"/>
                    <a:pt x="0" y="150"/>
                    <a:pt x="0" y="150"/>
                  </a:cubicBezTo>
                  <a:lnTo>
                    <a:pt x="0" y="138"/>
                  </a:lnTo>
                  <a:close/>
                  <a:moveTo>
                    <a:pt x="14" y="13"/>
                  </a:moveTo>
                  <a:cubicBezTo>
                    <a:pt x="14" y="6"/>
                    <a:pt x="19" y="0"/>
                    <a:pt x="27" y="0"/>
                  </a:cubicBezTo>
                  <a:cubicBezTo>
                    <a:pt x="34" y="0"/>
                    <a:pt x="39" y="5"/>
                    <a:pt x="39" y="13"/>
                  </a:cubicBezTo>
                  <a:cubicBezTo>
                    <a:pt x="39" y="21"/>
                    <a:pt x="34" y="26"/>
                    <a:pt x="27" y="26"/>
                  </a:cubicBezTo>
                  <a:cubicBezTo>
                    <a:pt x="19" y="26"/>
                    <a:pt x="14" y="21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Freeform 38"/>
            <p:cNvSpPr>
              <a:spLocks/>
            </p:cNvSpPr>
            <p:nvPr/>
          </p:nvSpPr>
          <p:spPr bwMode="auto">
            <a:xfrm>
              <a:off x="3166" y="2432"/>
              <a:ext cx="108" cy="147"/>
            </a:xfrm>
            <a:custGeom>
              <a:avLst/>
              <a:gdLst>
                <a:gd name="T0" fmla="*/ 0 w 78"/>
                <a:gd name="T1" fmla="*/ 66 h 105"/>
                <a:gd name="T2" fmla="*/ 10 w 78"/>
                <a:gd name="T3" fmla="*/ 66 h 105"/>
                <a:gd name="T4" fmla="*/ 43 w 78"/>
                <a:gd name="T5" fmla="*/ 95 h 105"/>
                <a:gd name="T6" fmla="*/ 63 w 78"/>
                <a:gd name="T7" fmla="*/ 80 h 105"/>
                <a:gd name="T8" fmla="*/ 36 w 78"/>
                <a:gd name="T9" fmla="*/ 60 h 105"/>
                <a:gd name="T10" fmla="*/ 2 w 78"/>
                <a:gd name="T11" fmla="*/ 29 h 105"/>
                <a:gd name="T12" fmla="*/ 35 w 78"/>
                <a:gd name="T13" fmla="*/ 0 h 105"/>
                <a:gd name="T14" fmla="*/ 62 w 78"/>
                <a:gd name="T15" fmla="*/ 12 h 105"/>
                <a:gd name="T16" fmla="*/ 64 w 78"/>
                <a:gd name="T17" fmla="*/ 0 h 105"/>
                <a:gd name="T18" fmla="*/ 74 w 78"/>
                <a:gd name="T19" fmla="*/ 0 h 105"/>
                <a:gd name="T20" fmla="*/ 74 w 78"/>
                <a:gd name="T21" fmla="*/ 34 h 105"/>
                <a:gd name="T22" fmla="*/ 64 w 78"/>
                <a:gd name="T23" fmla="*/ 34 h 105"/>
                <a:gd name="T24" fmla="*/ 35 w 78"/>
                <a:gd name="T25" fmla="*/ 9 h 105"/>
                <a:gd name="T26" fmla="*/ 17 w 78"/>
                <a:gd name="T27" fmla="*/ 24 h 105"/>
                <a:gd name="T28" fmla="*/ 44 w 78"/>
                <a:gd name="T29" fmla="*/ 43 h 105"/>
                <a:gd name="T30" fmla="*/ 78 w 78"/>
                <a:gd name="T31" fmla="*/ 74 h 105"/>
                <a:gd name="T32" fmla="*/ 43 w 78"/>
                <a:gd name="T33" fmla="*/ 105 h 105"/>
                <a:gd name="T34" fmla="*/ 12 w 78"/>
                <a:gd name="T35" fmla="*/ 90 h 105"/>
                <a:gd name="T36" fmla="*/ 10 w 78"/>
                <a:gd name="T37" fmla="*/ 105 h 105"/>
                <a:gd name="T38" fmla="*/ 0 w 78"/>
                <a:gd name="T39" fmla="*/ 105 h 105"/>
                <a:gd name="T40" fmla="*/ 0 w 78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5" y="84"/>
                    <a:pt x="28" y="95"/>
                    <a:pt x="43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2" y="45"/>
                    <a:pt x="2" y="29"/>
                  </a:cubicBezTo>
                  <a:cubicBezTo>
                    <a:pt x="2" y="14"/>
                    <a:pt x="15" y="0"/>
                    <a:pt x="35" y="0"/>
                  </a:cubicBezTo>
                  <a:cubicBezTo>
                    <a:pt x="47" y="0"/>
                    <a:pt x="56" y="4"/>
                    <a:pt x="62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5" y="38"/>
                    <a:pt x="44" y="43"/>
                  </a:cubicBezTo>
                  <a:cubicBezTo>
                    <a:pt x="68" y="50"/>
                    <a:pt x="78" y="57"/>
                    <a:pt x="78" y="74"/>
                  </a:cubicBezTo>
                  <a:cubicBezTo>
                    <a:pt x="78" y="89"/>
                    <a:pt x="65" y="105"/>
                    <a:pt x="43" y="105"/>
                  </a:cubicBezTo>
                  <a:cubicBezTo>
                    <a:pt x="30" y="105"/>
                    <a:pt x="19" y="99"/>
                    <a:pt x="12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Freeform 39"/>
            <p:cNvSpPr>
              <a:spLocks/>
            </p:cNvSpPr>
            <p:nvPr/>
          </p:nvSpPr>
          <p:spPr bwMode="auto">
            <a:xfrm>
              <a:off x="3294" y="2432"/>
              <a:ext cx="124" cy="147"/>
            </a:xfrm>
            <a:custGeom>
              <a:avLst/>
              <a:gdLst>
                <a:gd name="T0" fmla="*/ 0 w 90"/>
                <a:gd name="T1" fmla="*/ 54 h 105"/>
                <a:gd name="T2" fmla="*/ 51 w 90"/>
                <a:gd name="T3" fmla="*/ 0 h 105"/>
                <a:gd name="T4" fmla="*/ 89 w 90"/>
                <a:gd name="T5" fmla="*/ 28 h 105"/>
                <a:gd name="T6" fmla="*/ 76 w 90"/>
                <a:gd name="T7" fmla="*/ 44 h 105"/>
                <a:gd name="T8" fmla="*/ 64 w 90"/>
                <a:gd name="T9" fmla="*/ 32 h 105"/>
                <a:gd name="T10" fmla="*/ 72 w 90"/>
                <a:gd name="T11" fmla="*/ 20 h 105"/>
                <a:gd name="T12" fmla="*/ 50 w 90"/>
                <a:gd name="T13" fmla="*/ 9 h 105"/>
                <a:gd name="T14" fmla="*/ 19 w 90"/>
                <a:gd name="T15" fmla="*/ 52 h 105"/>
                <a:gd name="T16" fmla="*/ 51 w 90"/>
                <a:gd name="T17" fmla="*/ 93 h 105"/>
                <a:gd name="T18" fmla="*/ 81 w 90"/>
                <a:gd name="T19" fmla="*/ 70 h 105"/>
                <a:gd name="T20" fmla="*/ 90 w 90"/>
                <a:gd name="T21" fmla="*/ 70 h 105"/>
                <a:gd name="T22" fmla="*/ 47 w 90"/>
                <a:gd name="T23" fmla="*/ 105 h 105"/>
                <a:gd name="T24" fmla="*/ 0 w 90"/>
                <a:gd name="T25" fmla="*/ 5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05">
                  <a:moveTo>
                    <a:pt x="0" y="54"/>
                  </a:moveTo>
                  <a:cubicBezTo>
                    <a:pt x="0" y="22"/>
                    <a:pt x="21" y="0"/>
                    <a:pt x="51" y="0"/>
                  </a:cubicBezTo>
                  <a:cubicBezTo>
                    <a:pt x="73" y="0"/>
                    <a:pt x="89" y="15"/>
                    <a:pt x="89" y="28"/>
                  </a:cubicBezTo>
                  <a:cubicBezTo>
                    <a:pt x="89" y="37"/>
                    <a:pt x="84" y="44"/>
                    <a:pt x="76" y="44"/>
                  </a:cubicBezTo>
                  <a:cubicBezTo>
                    <a:pt x="68" y="44"/>
                    <a:pt x="64" y="38"/>
                    <a:pt x="64" y="32"/>
                  </a:cubicBezTo>
                  <a:cubicBezTo>
                    <a:pt x="64" y="26"/>
                    <a:pt x="67" y="21"/>
                    <a:pt x="72" y="20"/>
                  </a:cubicBezTo>
                  <a:cubicBezTo>
                    <a:pt x="69" y="14"/>
                    <a:pt x="62" y="9"/>
                    <a:pt x="50" y="9"/>
                  </a:cubicBezTo>
                  <a:cubicBezTo>
                    <a:pt x="32" y="9"/>
                    <a:pt x="19" y="26"/>
                    <a:pt x="19" y="52"/>
                  </a:cubicBezTo>
                  <a:cubicBezTo>
                    <a:pt x="19" y="77"/>
                    <a:pt x="31" y="93"/>
                    <a:pt x="51" y="93"/>
                  </a:cubicBezTo>
                  <a:cubicBezTo>
                    <a:pt x="65" y="93"/>
                    <a:pt x="75" y="85"/>
                    <a:pt x="81" y="70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84" y="92"/>
                    <a:pt x="68" y="105"/>
                    <a:pt x="47" y="105"/>
                  </a:cubicBezTo>
                  <a:cubicBezTo>
                    <a:pt x="19" y="105"/>
                    <a:pt x="0" y="83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" name="Freeform 40"/>
            <p:cNvSpPr>
              <a:spLocks/>
            </p:cNvSpPr>
            <p:nvPr/>
          </p:nvSpPr>
          <p:spPr bwMode="auto">
            <a:xfrm>
              <a:off x="3430" y="2435"/>
              <a:ext cx="158" cy="143"/>
            </a:xfrm>
            <a:custGeom>
              <a:avLst/>
              <a:gdLst>
                <a:gd name="T0" fmla="*/ 17 w 115"/>
                <a:gd name="T1" fmla="*/ 70 h 102"/>
                <a:gd name="T2" fmla="*/ 17 w 115"/>
                <a:gd name="T3" fmla="*/ 11 h 102"/>
                <a:gd name="T4" fmla="*/ 0 w 115"/>
                <a:gd name="T5" fmla="*/ 11 h 102"/>
                <a:gd name="T6" fmla="*/ 0 w 115"/>
                <a:gd name="T7" fmla="*/ 0 h 102"/>
                <a:gd name="T8" fmla="*/ 34 w 115"/>
                <a:gd name="T9" fmla="*/ 0 h 102"/>
                <a:gd name="T10" fmla="*/ 34 w 115"/>
                <a:gd name="T11" fmla="*/ 62 h 102"/>
                <a:gd name="T12" fmla="*/ 40 w 115"/>
                <a:gd name="T13" fmla="*/ 84 h 102"/>
                <a:gd name="T14" fmla="*/ 52 w 115"/>
                <a:gd name="T15" fmla="*/ 88 h 102"/>
                <a:gd name="T16" fmla="*/ 81 w 115"/>
                <a:gd name="T17" fmla="*/ 56 h 102"/>
                <a:gd name="T18" fmla="*/ 81 w 115"/>
                <a:gd name="T19" fmla="*/ 11 h 102"/>
                <a:gd name="T20" fmla="*/ 64 w 115"/>
                <a:gd name="T21" fmla="*/ 11 h 102"/>
                <a:gd name="T22" fmla="*/ 64 w 115"/>
                <a:gd name="T23" fmla="*/ 0 h 102"/>
                <a:gd name="T24" fmla="*/ 98 w 115"/>
                <a:gd name="T25" fmla="*/ 0 h 102"/>
                <a:gd name="T26" fmla="*/ 98 w 115"/>
                <a:gd name="T27" fmla="*/ 89 h 102"/>
                <a:gd name="T28" fmla="*/ 115 w 115"/>
                <a:gd name="T29" fmla="*/ 89 h 102"/>
                <a:gd name="T30" fmla="*/ 115 w 115"/>
                <a:gd name="T31" fmla="*/ 101 h 102"/>
                <a:gd name="T32" fmla="*/ 81 w 115"/>
                <a:gd name="T33" fmla="*/ 101 h 102"/>
                <a:gd name="T34" fmla="*/ 81 w 115"/>
                <a:gd name="T35" fmla="*/ 75 h 102"/>
                <a:gd name="T36" fmla="*/ 44 w 115"/>
                <a:gd name="T37" fmla="*/ 102 h 102"/>
                <a:gd name="T38" fmla="*/ 17 w 115"/>
                <a:gd name="T39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102">
                  <a:moveTo>
                    <a:pt x="17" y="70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4" y="72"/>
                    <a:pt x="35" y="79"/>
                    <a:pt x="40" y="84"/>
                  </a:cubicBezTo>
                  <a:cubicBezTo>
                    <a:pt x="43" y="87"/>
                    <a:pt x="47" y="88"/>
                    <a:pt x="52" y="88"/>
                  </a:cubicBezTo>
                  <a:cubicBezTo>
                    <a:pt x="67" y="88"/>
                    <a:pt x="81" y="72"/>
                    <a:pt x="81" y="56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115" y="89"/>
                    <a:pt x="115" y="89"/>
                    <a:pt x="115" y="89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70" y="95"/>
                    <a:pt x="57" y="102"/>
                    <a:pt x="44" y="102"/>
                  </a:cubicBezTo>
                  <a:cubicBezTo>
                    <a:pt x="27" y="102"/>
                    <a:pt x="17" y="91"/>
                    <a:pt x="1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" name="Freeform 41"/>
            <p:cNvSpPr>
              <a:spLocks/>
            </p:cNvSpPr>
            <p:nvPr/>
          </p:nvSpPr>
          <p:spPr bwMode="auto">
            <a:xfrm>
              <a:off x="3606" y="2432"/>
              <a:ext cx="107" cy="147"/>
            </a:xfrm>
            <a:custGeom>
              <a:avLst/>
              <a:gdLst>
                <a:gd name="T0" fmla="*/ 0 w 78"/>
                <a:gd name="T1" fmla="*/ 66 h 105"/>
                <a:gd name="T2" fmla="*/ 10 w 78"/>
                <a:gd name="T3" fmla="*/ 66 h 105"/>
                <a:gd name="T4" fmla="*/ 44 w 78"/>
                <a:gd name="T5" fmla="*/ 95 h 105"/>
                <a:gd name="T6" fmla="*/ 63 w 78"/>
                <a:gd name="T7" fmla="*/ 80 h 105"/>
                <a:gd name="T8" fmla="*/ 36 w 78"/>
                <a:gd name="T9" fmla="*/ 60 h 105"/>
                <a:gd name="T10" fmla="*/ 2 w 78"/>
                <a:gd name="T11" fmla="*/ 29 h 105"/>
                <a:gd name="T12" fmla="*/ 35 w 78"/>
                <a:gd name="T13" fmla="*/ 0 h 105"/>
                <a:gd name="T14" fmla="*/ 62 w 78"/>
                <a:gd name="T15" fmla="*/ 12 h 105"/>
                <a:gd name="T16" fmla="*/ 64 w 78"/>
                <a:gd name="T17" fmla="*/ 0 h 105"/>
                <a:gd name="T18" fmla="*/ 74 w 78"/>
                <a:gd name="T19" fmla="*/ 0 h 105"/>
                <a:gd name="T20" fmla="*/ 74 w 78"/>
                <a:gd name="T21" fmla="*/ 34 h 105"/>
                <a:gd name="T22" fmla="*/ 64 w 78"/>
                <a:gd name="T23" fmla="*/ 34 h 105"/>
                <a:gd name="T24" fmla="*/ 35 w 78"/>
                <a:gd name="T25" fmla="*/ 9 h 105"/>
                <a:gd name="T26" fmla="*/ 17 w 78"/>
                <a:gd name="T27" fmla="*/ 24 h 105"/>
                <a:gd name="T28" fmla="*/ 44 w 78"/>
                <a:gd name="T29" fmla="*/ 43 h 105"/>
                <a:gd name="T30" fmla="*/ 78 w 78"/>
                <a:gd name="T31" fmla="*/ 74 h 105"/>
                <a:gd name="T32" fmla="*/ 44 w 78"/>
                <a:gd name="T33" fmla="*/ 105 h 105"/>
                <a:gd name="T34" fmla="*/ 12 w 78"/>
                <a:gd name="T35" fmla="*/ 90 h 105"/>
                <a:gd name="T36" fmla="*/ 10 w 78"/>
                <a:gd name="T37" fmla="*/ 105 h 105"/>
                <a:gd name="T38" fmla="*/ 0 w 78"/>
                <a:gd name="T39" fmla="*/ 105 h 105"/>
                <a:gd name="T40" fmla="*/ 0 w 78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6" y="84"/>
                    <a:pt x="28" y="95"/>
                    <a:pt x="44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2" y="45"/>
                    <a:pt x="2" y="29"/>
                  </a:cubicBezTo>
                  <a:cubicBezTo>
                    <a:pt x="2" y="14"/>
                    <a:pt x="15" y="0"/>
                    <a:pt x="35" y="0"/>
                  </a:cubicBezTo>
                  <a:cubicBezTo>
                    <a:pt x="47" y="0"/>
                    <a:pt x="57" y="4"/>
                    <a:pt x="62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5" y="38"/>
                    <a:pt x="44" y="43"/>
                  </a:cubicBezTo>
                  <a:cubicBezTo>
                    <a:pt x="68" y="50"/>
                    <a:pt x="78" y="57"/>
                    <a:pt x="78" y="74"/>
                  </a:cubicBezTo>
                  <a:cubicBezTo>
                    <a:pt x="78" y="89"/>
                    <a:pt x="65" y="105"/>
                    <a:pt x="44" y="105"/>
                  </a:cubicBezTo>
                  <a:cubicBezTo>
                    <a:pt x="30" y="105"/>
                    <a:pt x="19" y="99"/>
                    <a:pt x="12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Freeform 42"/>
            <p:cNvSpPr>
              <a:spLocks/>
            </p:cNvSpPr>
            <p:nvPr/>
          </p:nvSpPr>
          <p:spPr bwMode="auto">
            <a:xfrm>
              <a:off x="3735" y="2432"/>
              <a:ext cx="108" cy="147"/>
            </a:xfrm>
            <a:custGeom>
              <a:avLst/>
              <a:gdLst>
                <a:gd name="T0" fmla="*/ 0 w 79"/>
                <a:gd name="T1" fmla="*/ 66 h 105"/>
                <a:gd name="T2" fmla="*/ 11 w 79"/>
                <a:gd name="T3" fmla="*/ 66 h 105"/>
                <a:gd name="T4" fmla="*/ 44 w 79"/>
                <a:gd name="T5" fmla="*/ 95 h 105"/>
                <a:gd name="T6" fmla="*/ 64 w 79"/>
                <a:gd name="T7" fmla="*/ 80 h 105"/>
                <a:gd name="T8" fmla="*/ 36 w 79"/>
                <a:gd name="T9" fmla="*/ 60 h 105"/>
                <a:gd name="T10" fmla="*/ 2 w 79"/>
                <a:gd name="T11" fmla="*/ 29 h 105"/>
                <a:gd name="T12" fmla="*/ 36 w 79"/>
                <a:gd name="T13" fmla="*/ 0 h 105"/>
                <a:gd name="T14" fmla="*/ 62 w 79"/>
                <a:gd name="T15" fmla="*/ 12 h 105"/>
                <a:gd name="T16" fmla="*/ 65 w 79"/>
                <a:gd name="T17" fmla="*/ 0 h 105"/>
                <a:gd name="T18" fmla="*/ 75 w 79"/>
                <a:gd name="T19" fmla="*/ 0 h 105"/>
                <a:gd name="T20" fmla="*/ 75 w 79"/>
                <a:gd name="T21" fmla="*/ 34 h 105"/>
                <a:gd name="T22" fmla="*/ 65 w 79"/>
                <a:gd name="T23" fmla="*/ 34 h 105"/>
                <a:gd name="T24" fmla="*/ 36 w 79"/>
                <a:gd name="T25" fmla="*/ 9 h 105"/>
                <a:gd name="T26" fmla="*/ 18 w 79"/>
                <a:gd name="T27" fmla="*/ 24 h 105"/>
                <a:gd name="T28" fmla="*/ 44 w 79"/>
                <a:gd name="T29" fmla="*/ 43 h 105"/>
                <a:gd name="T30" fmla="*/ 79 w 79"/>
                <a:gd name="T31" fmla="*/ 74 h 105"/>
                <a:gd name="T32" fmla="*/ 44 w 79"/>
                <a:gd name="T33" fmla="*/ 105 h 105"/>
                <a:gd name="T34" fmla="*/ 13 w 79"/>
                <a:gd name="T35" fmla="*/ 90 h 105"/>
                <a:gd name="T36" fmla="*/ 10 w 79"/>
                <a:gd name="T37" fmla="*/ 105 h 105"/>
                <a:gd name="T38" fmla="*/ 0 w 79"/>
                <a:gd name="T39" fmla="*/ 105 h 105"/>
                <a:gd name="T40" fmla="*/ 0 w 79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" h="105">
                  <a:moveTo>
                    <a:pt x="0" y="66"/>
                  </a:moveTo>
                  <a:cubicBezTo>
                    <a:pt x="11" y="66"/>
                    <a:pt x="11" y="66"/>
                    <a:pt x="11" y="66"/>
                  </a:cubicBezTo>
                  <a:cubicBezTo>
                    <a:pt x="16" y="84"/>
                    <a:pt x="28" y="95"/>
                    <a:pt x="44" y="95"/>
                  </a:cubicBezTo>
                  <a:cubicBezTo>
                    <a:pt x="57" y="95"/>
                    <a:pt x="64" y="89"/>
                    <a:pt x="64" y="80"/>
                  </a:cubicBezTo>
                  <a:cubicBezTo>
                    <a:pt x="64" y="70"/>
                    <a:pt x="57" y="65"/>
                    <a:pt x="36" y="60"/>
                  </a:cubicBezTo>
                  <a:cubicBezTo>
                    <a:pt x="12" y="53"/>
                    <a:pt x="2" y="45"/>
                    <a:pt x="2" y="29"/>
                  </a:cubicBezTo>
                  <a:cubicBezTo>
                    <a:pt x="2" y="14"/>
                    <a:pt x="16" y="0"/>
                    <a:pt x="36" y="0"/>
                  </a:cubicBezTo>
                  <a:cubicBezTo>
                    <a:pt x="47" y="0"/>
                    <a:pt x="57" y="4"/>
                    <a:pt x="62" y="12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8" y="18"/>
                    <a:pt x="51" y="9"/>
                    <a:pt x="36" y="9"/>
                  </a:cubicBezTo>
                  <a:cubicBezTo>
                    <a:pt x="26" y="9"/>
                    <a:pt x="18" y="14"/>
                    <a:pt x="18" y="24"/>
                  </a:cubicBezTo>
                  <a:cubicBezTo>
                    <a:pt x="18" y="33"/>
                    <a:pt x="26" y="38"/>
                    <a:pt x="44" y="43"/>
                  </a:cubicBezTo>
                  <a:cubicBezTo>
                    <a:pt x="69" y="50"/>
                    <a:pt x="79" y="57"/>
                    <a:pt x="79" y="74"/>
                  </a:cubicBezTo>
                  <a:cubicBezTo>
                    <a:pt x="79" y="89"/>
                    <a:pt x="66" y="105"/>
                    <a:pt x="44" y="105"/>
                  </a:cubicBezTo>
                  <a:cubicBezTo>
                    <a:pt x="30" y="105"/>
                    <a:pt x="19" y="99"/>
                    <a:pt x="13" y="90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6" name="Freeform 43"/>
            <p:cNvSpPr>
              <a:spLocks noEditPoints="1"/>
            </p:cNvSpPr>
            <p:nvPr/>
          </p:nvSpPr>
          <p:spPr bwMode="auto">
            <a:xfrm>
              <a:off x="3864" y="2368"/>
              <a:ext cx="133" cy="211"/>
            </a:xfrm>
            <a:custGeom>
              <a:avLst/>
              <a:gdLst>
                <a:gd name="T0" fmla="*/ 0 w 97"/>
                <a:gd name="T1" fmla="*/ 99 h 151"/>
                <a:gd name="T2" fmla="*/ 48 w 97"/>
                <a:gd name="T3" fmla="*/ 46 h 151"/>
                <a:gd name="T4" fmla="*/ 97 w 97"/>
                <a:gd name="T5" fmla="*/ 97 h 151"/>
                <a:gd name="T6" fmla="*/ 48 w 97"/>
                <a:gd name="T7" fmla="*/ 151 h 151"/>
                <a:gd name="T8" fmla="*/ 0 w 97"/>
                <a:gd name="T9" fmla="*/ 99 h 151"/>
                <a:gd name="T10" fmla="*/ 35 w 97"/>
                <a:gd name="T11" fmla="*/ 2 h 151"/>
                <a:gd name="T12" fmla="*/ 63 w 97"/>
                <a:gd name="T13" fmla="*/ 15 h 151"/>
                <a:gd name="T14" fmla="*/ 73 w 97"/>
                <a:gd name="T15" fmla="*/ 0 h 151"/>
                <a:gd name="T16" fmla="*/ 81 w 97"/>
                <a:gd name="T17" fmla="*/ 0 h 151"/>
                <a:gd name="T18" fmla="*/ 61 w 97"/>
                <a:gd name="T19" fmla="*/ 28 h 151"/>
                <a:gd name="T20" fmla="*/ 33 w 97"/>
                <a:gd name="T21" fmla="*/ 15 h 151"/>
                <a:gd name="T22" fmla="*/ 24 w 97"/>
                <a:gd name="T23" fmla="*/ 29 h 151"/>
                <a:gd name="T24" fmla="*/ 15 w 97"/>
                <a:gd name="T25" fmla="*/ 29 h 151"/>
                <a:gd name="T26" fmla="*/ 35 w 97"/>
                <a:gd name="T27" fmla="*/ 2 h 151"/>
                <a:gd name="T28" fmla="*/ 78 w 97"/>
                <a:gd name="T29" fmla="*/ 98 h 151"/>
                <a:gd name="T30" fmla="*/ 47 w 97"/>
                <a:gd name="T31" fmla="*/ 56 h 151"/>
                <a:gd name="T32" fmla="*/ 18 w 97"/>
                <a:gd name="T33" fmla="*/ 98 h 151"/>
                <a:gd name="T34" fmla="*/ 49 w 97"/>
                <a:gd name="T35" fmla="*/ 141 h 151"/>
                <a:gd name="T36" fmla="*/ 78 w 97"/>
                <a:gd name="T37" fmla="*/ 9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51">
                  <a:moveTo>
                    <a:pt x="0" y="99"/>
                  </a:moveTo>
                  <a:cubicBezTo>
                    <a:pt x="0" y="68"/>
                    <a:pt x="21" y="46"/>
                    <a:pt x="48" y="46"/>
                  </a:cubicBezTo>
                  <a:cubicBezTo>
                    <a:pt x="77" y="46"/>
                    <a:pt x="97" y="67"/>
                    <a:pt x="97" y="97"/>
                  </a:cubicBezTo>
                  <a:cubicBezTo>
                    <a:pt x="97" y="129"/>
                    <a:pt x="76" y="151"/>
                    <a:pt x="48" y="151"/>
                  </a:cubicBezTo>
                  <a:cubicBezTo>
                    <a:pt x="19" y="151"/>
                    <a:pt x="0" y="130"/>
                    <a:pt x="0" y="99"/>
                  </a:cubicBezTo>
                  <a:close/>
                  <a:moveTo>
                    <a:pt x="35" y="2"/>
                  </a:moveTo>
                  <a:cubicBezTo>
                    <a:pt x="47" y="2"/>
                    <a:pt x="56" y="15"/>
                    <a:pt x="63" y="15"/>
                  </a:cubicBezTo>
                  <a:cubicBezTo>
                    <a:pt x="69" y="15"/>
                    <a:pt x="71" y="9"/>
                    <a:pt x="73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8" y="21"/>
                    <a:pt x="72" y="28"/>
                    <a:pt x="61" y="28"/>
                  </a:cubicBezTo>
                  <a:cubicBezTo>
                    <a:pt x="49" y="28"/>
                    <a:pt x="40" y="15"/>
                    <a:pt x="33" y="15"/>
                  </a:cubicBezTo>
                  <a:cubicBezTo>
                    <a:pt x="27" y="15"/>
                    <a:pt x="25" y="20"/>
                    <a:pt x="24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8" y="9"/>
                    <a:pt x="24" y="2"/>
                    <a:pt x="35" y="2"/>
                  </a:cubicBezTo>
                  <a:close/>
                  <a:moveTo>
                    <a:pt x="78" y="98"/>
                  </a:moveTo>
                  <a:cubicBezTo>
                    <a:pt x="78" y="69"/>
                    <a:pt x="64" y="56"/>
                    <a:pt x="47" y="56"/>
                  </a:cubicBezTo>
                  <a:cubicBezTo>
                    <a:pt x="31" y="56"/>
                    <a:pt x="18" y="69"/>
                    <a:pt x="18" y="98"/>
                  </a:cubicBezTo>
                  <a:cubicBezTo>
                    <a:pt x="18" y="127"/>
                    <a:pt x="32" y="141"/>
                    <a:pt x="49" y="141"/>
                  </a:cubicBezTo>
                  <a:cubicBezTo>
                    <a:pt x="66" y="141"/>
                    <a:pt x="78" y="127"/>
                    <a:pt x="78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" name="Freeform 44"/>
            <p:cNvSpPr>
              <a:spLocks noEditPoints="1"/>
            </p:cNvSpPr>
            <p:nvPr/>
          </p:nvSpPr>
          <p:spPr bwMode="auto">
            <a:xfrm>
              <a:off x="4018" y="2432"/>
              <a:ext cx="125" cy="147"/>
            </a:xfrm>
            <a:custGeom>
              <a:avLst/>
              <a:gdLst>
                <a:gd name="T0" fmla="*/ 19 w 91"/>
                <a:gd name="T1" fmla="*/ 53 h 105"/>
                <a:gd name="T2" fmla="*/ 52 w 91"/>
                <a:gd name="T3" fmla="*/ 93 h 105"/>
                <a:gd name="T4" fmla="*/ 80 w 91"/>
                <a:gd name="T5" fmla="*/ 73 h 105"/>
                <a:gd name="T6" fmla="*/ 90 w 91"/>
                <a:gd name="T7" fmla="*/ 73 h 105"/>
                <a:gd name="T8" fmla="*/ 48 w 91"/>
                <a:gd name="T9" fmla="*/ 105 h 105"/>
                <a:gd name="T10" fmla="*/ 0 w 91"/>
                <a:gd name="T11" fmla="*/ 53 h 105"/>
                <a:gd name="T12" fmla="*/ 48 w 91"/>
                <a:gd name="T13" fmla="*/ 0 h 105"/>
                <a:gd name="T14" fmla="*/ 90 w 91"/>
                <a:gd name="T15" fmla="*/ 53 h 105"/>
                <a:gd name="T16" fmla="*/ 19 w 91"/>
                <a:gd name="T17" fmla="*/ 53 h 105"/>
                <a:gd name="T18" fmla="*/ 19 w 91"/>
                <a:gd name="T19" fmla="*/ 43 h 105"/>
                <a:gd name="T20" fmla="*/ 72 w 91"/>
                <a:gd name="T21" fmla="*/ 43 h 105"/>
                <a:gd name="T22" fmla="*/ 47 w 91"/>
                <a:gd name="T23" fmla="*/ 10 h 105"/>
                <a:gd name="T24" fmla="*/ 19 w 91"/>
                <a:gd name="T25" fmla="*/ 4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05">
                  <a:moveTo>
                    <a:pt x="19" y="53"/>
                  </a:moveTo>
                  <a:cubicBezTo>
                    <a:pt x="20" y="79"/>
                    <a:pt x="32" y="93"/>
                    <a:pt x="52" y="93"/>
                  </a:cubicBezTo>
                  <a:cubicBezTo>
                    <a:pt x="64" y="93"/>
                    <a:pt x="74" y="88"/>
                    <a:pt x="8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4" y="94"/>
                    <a:pt x="69" y="105"/>
                    <a:pt x="48" y="105"/>
                  </a:cubicBezTo>
                  <a:cubicBezTo>
                    <a:pt x="18" y="105"/>
                    <a:pt x="0" y="83"/>
                    <a:pt x="0" y="53"/>
                  </a:cubicBezTo>
                  <a:cubicBezTo>
                    <a:pt x="0" y="23"/>
                    <a:pt x="22" y="0"/>
                    <a:pt x="48" y="0"/>
                  </a:cubicBezTo>
                  <a:cubicBezTo>
                    <a:pt x="78" y="0"/>
                    <a:pt x="91" y="26"/>
                    <a:pt x="90" y="53"/>
                  </a:cubicBezTo>
                  <a:lnTo>
                    <a:pt x="19" y="53"/>
                  </a:lnTo>
                  <a:close/>
                  <a:moveTo>
                    <a:pt x="19" y="43"/>
                  </a:moveTo>
                  <a:cubicBezTo>
                    <a:pt x="72" y="43"/>
                    <a:pt x="72" y="43"/>
                    <a:pt x="72" y="43"/>
                  </a:cubicBezTo>
                  <a:cubicBezTo>
                    <a:pt x="71" y="22"/>
                    <a:pt x="63" y="10"/>
                    <a:pt x="47" y="10"/>
                  </a:cubicBezTo>
                  <a:cubicBezTo>
                    <a:pt x="32" y="10"/>
                    <a:pt x="22" y="21"/>
                    <a:pt x="1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Freeform 45"/>
            <p:cNvSpPr>
              <a:spLocks/>
            </p:cNvSpPr>
            <p:nvPr/>
          </p:nvSpPr>
          <p:spPr bwMode="auto">
            <a:xfrm>
              <a:off x="4165" y="2432"/>
              <a:ext cx="107" cy="147"/>
            </a:xfrm>
            <a:custGeom>
              <a:avLst/>
              <a:gdLst>
                <a:gd name="T0" fmla="*/ 0 w 78"/>
                <a:gd name="T1" fmla="*/ 66 h 105"/>
                <a:gd name="T2" fmla="*/ 10 w 78"/>
                <a:gd name="T3" fmla="*/ 66 h 105"/>
                <a:gd name="T4" fmla="*/ 43 w 78"/>
                <a:gd name="T5" fmla="*/ 95 h 105"/>
                <a:gd name="T6" fmla="*/ 63 w 78"/>
                <a:gd name="T7" fmla="*/ 80 h 105"/>
                <a:gd name="T8" fmla="*/ 36 w 78"/>
                <a:gd name="T9" fmla="*/ 60 h 105"/>
                <a:gd name="T10" fmla="*/ 1 w 78"/>
                <a:gd name="T11" fmla="*/ 29 h 105"/>
                <a:gd name="T12" fmla="*/ 35 w 78"/>
                <a:gd name="T13" fmla="*/ 0 h 105"/>
                <a:gd name="T14" fmla="*/ 61 w 78"/>
                <a:gd name="T15" fmla="*/ 12 h 105"/>
                <a:gd name="T16" fmla="*/ 64 w 78"/>
                <a:gd name="T17" fmla="*/ 0 h 105"/>
                <a:gd name="T18" fmla="*/ 74 w 78"/>
                <a:gd name="T19" fmla="*/ 0 h 105"/>
                <a:gd name="T20" fmla="*/ 74 w 78"/>
                <a:gd name="T21" fmla="*/ 34 h 105"/>
                <a:gd name="T22" fmla="*/ 64 w 78"/>
                <a:gd name="T23" fmla="*/ 34 h 105"/>
                <a:gd name="T24" fmla="*/ 35 w 78"/>
                <a:gd name="T25" fmla="*/ 9 h 105"/>
                <a:gd name="T26" fmla="*/ 17 w 78"/>
                <a:gd name="T27" fmla="*/ 24 h 105"/>
                <a:gd name="T28" fmla="*/ 44 w 78"/>
                <a:gd name="T29" fmla="*/ 43 h 105"/>
                <a:gd name="T30" fmla="*/ 78 w 78"/>
                <a:gd name="T31" fmla="*/ 74 h 105"/>
                <a:gd name="T32" fmla="*/ 43 w 78"/>
                <a:gd name="T33" fmla="*/ 105 h 105"/>
                <a:gd name="T34" fmla="*/ 12 w 78"/>
                <a:gd name="T35" fmla="*/ 90 h 105"/>
                <a:gd name="T36" fmla="*/ 9 w 78"/>
                <a:gd name="T37" fmla="*/ 105 h 105"/>
                <a:gd name="T38" fmla="*/ 0 w 78"/>
                <a:gd name="T39" fmla="*/ 105 h 105"/>
                <a:gd name="T40" fmla="*/ 0 w 78"/>
                <a:gd name="T41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05">
                  <a:moveTo>
                    <a:pt x="0" y="66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5" y="84"/>
                    <a:pt x="27" y="95"/>
                    <a:pt x="43" y="95"/>
                  </a:cubicBezTo>
                  <a:cubicBezTo>
                    <a:pt x="56" y="95"/>
                    <a:pt x="63" y="89"/>
                    <a:pt x="63" y="80"/>
                  </a:cubicBezTo>
                  <a:cubicBezTo>
                    <a:pt x="63" y="70"/>
                    <a:pt x="56" y="65"/>
                    <a:pt x="36" y="60"/>
                  </a:cubicBezTo>
                  <a:cubicBezTo>
                    <a:pt x="11" y="53"/>
                    <a:pt x="1" y="45"/>
                    <a:pt x="1" y="29"/>
                  </a:cubicBezTo>
                  <a:cubicBezTo>
                    <a:pt x="1" y="14"/>
                    <a:pt x="15" y="0"/>
                    <a:pt x="35" y="0"/>
                  </a:cubicBezTo>
                  <a:cubicBezTo>
                    <a:pt x="47" y="0"/>
                    <a:pt x="56" y="4"/>
                    <a:pt x="61" y="12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57" y="18"/>
                    <a:pt x="50" y="9"/>
                    <a:pt x="35" y="9"/>
                  </a:cubicBezTo>
                  <a:cubicBezTo>
                    <a:pt x="26" y="9"/>
                    <a:pt x="17" y="14"/>
                    <a:pt x="17" y="24"/>
                  </a:cubicBezTo>
                  <a:cubicBezTo>
                    <a:pt x="17" y="33"/>
                    <a:pt x="25" y="38"/>
                    <a:pt x="44" y="43"/>
                  </a:cubicBezTo>
                  <a:cubicBezTo>
                    <a:pt x="68" y="50"/>
                    <a:pt x="78" y="57"/>
                    <a:pt x="78" y="74"/>
                  </a:cubicBezTo>
                  <a:cubicBezTo>
                    <a:pt x="78" y="89"/>
                    <a:pt x="65" y="105"/>
                    <a:pt x="43" y="105"/>
                  </a:cubicBezTo>
                  <a:cubicBezTo>
                    <a:pt x="29" y="105"/>
                    <a:pt x="19" y="99"/>
                    <a:pt x="12" y="90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0" y="105"/>
                    <a:pt x="0" y="105"/>
                    <a:pt x="0" y="105"/>
                  </a:cubicBez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48" name="Freeform 57"/>
          <p:cNvSpPr>
            <a:spLocks/>
          </p:cNvSpPr>
          <p:nvPr/>
        </p:nvSpPr>
        <p:spPr bwMode="auto">
          <a:xfrm>
            <a:off x="536893" y="1789162"/>
            <a:ext cx="4538184" cy="3242970"/>
          </a:xfrm>
          <a:custGeom>
            <a:avLst/>
            <a:gdLst>
              <a:gd name="T0" fmla="*/ 649 w 1554"/>
              <a:gd name="T1" fmla="*/ 0 h 1110"/>
              <a:gd name="T2" fmla="*/ 622 w 1554"/>
              <a:gd name="T3" fmla="*/ 0 h 1110"/>
              <a:gd name="T4" fmla="*/ 300 w 1554"/>
              <a:gd name="T5" fmla="*/ 858 h 1110"/>
              <a:gd name="T6" fmla="*/ 1316 w 1554"/>
              <a:gd name="T7" fmla="*/ 1061 h 1110"/>
              <a:gd name="T8" fmla="*/ 1340 w 1554"/>
              <a:gd name="T9" fmla="*/ 1065 h 1110"/>
              <a:gd name="T10" fmla="*/ 1495 w 1554"/>
              <a:gd name="T11" fmla="*/ 533 h 1110"/>
              <a:gd name="T12" fmla="*/ 649 w 1554"/>
              <a:gd name="T13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54" h="1110">
                <a:moveTo>
                  <a:pt x="649" y="0"/>
                </a:moveTo>
                <a:cubicBezTo>
                  <a:pt x="640" y="0"/>
                  <a:pt x="631" y="0"/>
                  <a:pt x="622" y="0"/>
                </a:cubicBezTo>
                <a:cubicBezTo>
                  <a:pt x="210" y="7"/>
                  <a:pt x="0" y="606"/>
                  <a:pt x="300" y="858"/>
                </a:cubicBezTo>
                <a:cubicBezTo>
                  <a:pt x="600" y="1110"/>
                  <a:pt x="1094" y="977"/>
                  <a:pt x="1316" y="1061"/>
                </a:cubicBezTo>
                <a:cubicBezTo>
                  <a:pt x="1324" y="1064"/>
                  <a:pt x="1332" y="1065"/>
                  <a:pt x="1340" y="1065"/>
                </a:cubicBezTo>
                <a:cubicBezTo>
                  <a:pt x="1447" y="1065"/>
                  <a:pt x="1554" y="799"/>
                  <a:pt x="1495" y="533"/>
                </a:cubicBezTo>
                <a:cubicBezTo>
                  <a:pt x="1435" y="266"/>
                  <a:pt x="1209" y="0"/>
                  <a:pt x="649" y="0"/>
                </a:cubicBezTo>
              </a:path>
            </a:pathLst>
          </a:custGeom>
          <a:gradFill>
            <a:gsLst>
              <a:gs pos="81739">
                <a:srgbClr val="D6C557">
                  <a:alpha val="80000"/>
                </a:srgbClr>
              </a:gs>
              <a:gs pos="0">
                <a:srgbClr val="D6C557">
                  <a:alpha val="45000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0" name="Freeform 69"/>
          <p:cNvSpPr>
            <a:spLocks/>
          </p:cNvSpPr>
          <p:nvPr/>
        </p:nvSpPr>
        <p:spPr bwMode="auto">
          <a:xfrm rot="10354979">
            <a:off x="6177192" y="2509269"/>
            <a:ext cx="2810165" cy="2258513"/>
          </a:xfrm>
          <a:custGeom>
            <a:avLst/>
            <a:gdLst>
              <a:gd name="T0" fmla="*/ 528 w 1215"/>
              <a:gd name="T1" fmla="*/ 12 h 921"/>
              <a:gd name="T2" fmla="*/ 173 w 1215"/>
              <a:gd name="T3" fmla="*/ 669 h 921"/>
              <a:gd name="T4" fmla="*/ 706 w 1215"/>
              <a:gd name="T5" fmla="*/ 861 h 921"/>
              <a:gd name="T6" fmla="*/ 1035 w 1215"/>
              <a:gd name="T7" fmla="*/ 437 h 921"/>
              <a:gd name="T8" fmla="*/ 528 w 1215"/>
              <a:gd name="T9" fmla="*/ 12 h 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5" h="921">
                <a:moveTo>
                  <a:pt x="528" y="12"/>
                </a:moveTo>
                <a:cubicBezTo>
                  <a:pt x="113" y="0"/>
                  <a:pt x="0" y="465"/>
                  <a:pt x="173" y="669"/>
                </a:cubicBezTo>
                <a:cubicBezTo>
                  <a:pt x="345" y="873"/>
                  <a:pt x="484" y="801"/>
                  <a:pt x="706" y="861"/>
                </a:cubicBezTo>
                <a:cubicBezTo>
                  <a:pt x="927" y="921"/>
                  <a:pt x="1215" y="600"/>
                  <a:pt x="1035" y="437"/>
                </a:cubicBezTo>
                <a:cubicBezTo>
                  <a:pt x="855" y="273"/>
                  <a:pt x="824" y="20"/>
                  <a:pt x="528" y="12"/>
                </a:cubicBezTo>
                <a:close/>
              </a:path>
            </a:pathLst>
          </a:custGeom>
          <a:gradFill>
            <a:gsLst>
              <a:gs pos="27000">
                <a:srgbClr val="AF99CB">
                  <a:alpha val="88000"/>
                </a:srgbClr>
              </a:gs>
              <a:gs pos="93000">
                <a:srgbClr val="C08BC4">
                  <a:alpha val="86000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7" name="Freeform 53"/>
          <p:cNvSpPr>
            <a:spLocks/>
          </p:cNvSpPr>
          <p:nvPr/>
        </p:nvSpPr>
        <p:spPr bwMode="auto">
          <a:xfrm>
            <a:off x="810858" y="1913057"/>
            <a:ext cx="5122881" cy="2847004"/>
          </a:xfrm>
          <a:custGeom>
            <a:avLst/>
            <a:gdLst>
              <a:gd name="T0" fmla="*/ 1158 w 1754"/>
              <a:gd name="T1" fmla="*/ 0 h 974"/>
              <a:gd name="T2" fmla="*/ 619 w 1754"/>
              <a:gd name="T3" fmla="*/ 57 h 974"/>
              <a:gd name="T4" fmla="*/ 931 w 1754"/>
              <a:gd name="T5" fmla="*/ 969 h 974"/>
              <a:gd name="T6" fmla="*/ 1079 w 1754"/>
              <a:gd name="T7" fmla="*/ 974 h 974"/>
              <a:gd name="T8" fmla="*/ 1584 w 1754"/>
              <a:gd name="T9" fmla="*/ 407 h 974"/>
              <a:gd name="T10" fmla="*/ 1158 w 1754"/>
              <a:gd name="T11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4" h="974">
                <a:moveTo>
                  <a:pt x="1158" y="0"/>
                </a:moveTo>
                <a:cubicBezTo>
                  <a:pt x="1000" y="0"/>
                  <a:pt x="815" y="20"/>
                  <a:pt x="619" y="57"/>
                </a:cubicBezTo>
                <a:cubicBezTo>
                  <a:pt x="0" y="172"/>
                  <a:pt x="180" y="915"/>
                  <a:pt x="931" y="969"/>
                </a:cubicBezTo>
                <a:cubicBezTo>
                  <a:pt x="985" y="973"/>
                  <a:pt x="1034" y="974"/>
                  <a:pt x="1079" y="974"/>
                </a:cubicBezTo>
                <a:cubicBezTo>
                  <a:pt x="1647" y="974"/>
                  <a:pt x="1432" y="667"/>
                  <a:pt x="1584" y="407"/>
                </a:cubicBezTo>
                <a:cubicBezTo>
                  <a:pt x="1754" y="117"/>
                  <a:pt x="1536" y="0"/>
                  <a:pt x="1158" y="0"/>
                </a:cubicBezTo>
              </a:path>
            </a:pathLst>
          </a:custGeom>
          <a:gradFill>
            <a:gsLst>
              <a:gs pos="45000">
                <a:srgbClr val="70A763">
                  <a:alpha val="80000"/>
                </a:srgbClr>
              </a:gs>
              <a:gs pos="100000">
                <a:srgbClr val="83AC6F">
                  <a:alpha val="35000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8" name="Imagem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06" y="2716825"/>
            <a:ext cx="1123971" cy="1656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rupo 58"/>
          <p:cNvGrpSpPr/>
          <p:nvPr/>
        </p:nvGrpSpPr>
        <p:grpSpPr>
          <a:xfrm>
            <a:off x="2099056" y="4653703"/>
            <a:ext cx="2819400" cy="979644"/>
            <a:chOff x="2794000" y="5347240"/>
            <a:chExt cx="2819400" cy="979644"/>
          </a:xfrm>
        </p:grpSpPr>
        <p:sp>
          <p:nvSpPr>
            <p:cNvPr id="60" name="Rectangle 3"/>
            <p:cNvSpPr/>
            <p:nvPr/>
          </p:nvSpPr>
          <p:spPr>
            <a:xfrm>
              <a:off x="2805066" y="5461006"/>
              <a:ext cx="2808334" cy="86587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pt-BR" sz="2200" b="1" dirty="0">
                  <a:solidFill>
                    <a:srgbClr val="1E1D36"/>
                  </a:solidFill>
                  <a:latin typeface="Corbel" pitchFamily="34" charset="0"/>
                </a:rPr>
                <a:t>Pouco conhecimento </a:t>
              </a:r>
              <a:r>
                <a:rPr lang="pt-BR" sz="2200" dirty="0">
                  <a:solidFill>
                    <a:srgbClr val="1E1D36"/>
                  </a:solidFill>
                  <a:latin typeface="Corbel" pitchFamily="34" charset="0"/>
                </a:rPr>
                <a:t>da sociedade e gestores públicos</a:t>
              </a:r>
            </a:p>
          </p:txBody>
        </p:sp>
        <p:cxnSp>
          <p:nvCxnSpPr>
            <p:cNvPr id="61" name="Conector reto 60"/>
            <p:cNvCxnSpPr/>
            <p:nvPr/>
          </p:nvCxnSpPr>
          <p:spPr>
            <a:xfrm>
              <a:off x="2794000" y="5347240"/>
              <a:ext cx="2809132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3"/>
          <p:cNvSpPr/>
          <p:nvPr/>
        </p:nvSpPr>
        <p:spPr>
          <a:xfrm>
            <a:off x="1213338" y="2572412"/>
            <a:ext cx="2008017" cy="14388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r">
              <a:lnSpc>
                <a:spcPct val="85000"/>
              </a:lnSpc>
            </a:pPr>
            <a:r>
              <a:rPr lang="pt-BR" sz="2200" b="1" dirty="0">
                <a:solidFill>
                  <a:srgbClr val="1E1D36"/>
                </a:solidFill>
                <a:latin typeface="Corbel" pitchFamily="34" charset="0"/>
              </a:rPr>
              <a:t>Buscar consenso científico </a:t>
            </a:r>
            <a:r>
              <a:rPr lang="pt-BR" sz="2200" dirty="0">
                <a:solidFill>
                  <a:srgbClr val="1E1D36"/>
                </a:solidFill>
                <a:latin typeface="Corbel" pitchFamily="34" charset="0"/>
              </a:rPr>
              <a:t>sobre o </a:t>
            </a:r>
            <a:r>
              <a:rPr lang="pt-BR" sz="2200" dirty="0" smtClean="0">
                <a:solidFill>
                  <a:srgbClr val="1E1D36"/>
                </a:solidFill>
                <a:latin typeface="Corbel" pitchFamily="34" charset="0"/>
              </a:rPr>
              <a:t>tema, traduzir e disseminar </a:t>
            </a:r>
            <a:r>
              <a:rPr lang="pt-BR" sz="2200" dirty="0">
                <a:solidFill>
                  <a:srgbClr val="1E1D36"/>
                </a:solidFill>
                <a:latin typeface="Corbel" pitchFamily="34" charset="0"/>
              </a:rPr>
              <a:t>conhecimentos</a:t>
            </a:r>
          </a:p>
        </p:txBody>
      </p:sp>
      <p:sp>
        <p:nvSpPr>
          <p:cNvPr id="69" name="Rectangle 4"/>
          <p:cNvSpPr/>
          <p:nvPr/>
        </p:nvSpPr>
        <p:spPr>
          <a:xfrm>
            <a:off x="9026631" y="2563947"/>
            <a:ext cx="2880405" cy="15696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400" b="1" spc="-50" dirty="0" smtClean="0">
                <a:solidFill>
                  <a:srgbClr val="1E1D36"/>
                </a:solidFill>
                <a:latin typeface="Corbel" pitchFamily="34" charset="0"/>
              </a:rPr>
              <a:t>Preparar lideranças </a:t>
            </a:r>
            <a:r>
              <a:rPr lang="pt-BR" sz="2400" dirty="0" smtClean="0">
                <a:solidFill>
                  <a:srgbClr val="1E1D36"/>
                </a:solidFill>
                <a:latin typeface="Corbel" pitchFamily="34" charset="0"/>
              </a:rPr>
              <a:t>para  a criação </a:t>
            </a:r>
            <a:br>
              <a:rPr lang="pt-BR" sz="2400" dirty="0" smtClean="0">
                <a:solidFill>
                  <a:srgbClr val="1E1D36"/>
                </a:solidFill>
                <a:latin typeface="Corbel" pitchFamily="34" charset="0"/>
              </a:rPr>
            </a:br>
            <a:r>
              <a:rPr lang="pt-BR" sz="2400" dirty="0" smtClean="0">
                <a:solidFill>
                  <a:srgbClr val="1E1D36"/>
                </a:solidFill>
                <a:latin typeface="Corbel" pitchFamily="34" charset="0"/>
              </a:rPr>
              <a:t>e qualificação</a:t>
            </a:r>
            <a:br>
              <a:rPr lang="pt-BR" sz="2400" dirty="0" smtClean="0">
                <a:solidFill>
                  <a:srgbClr val="1E1D36"/>
                </a:solidFill>
                <a:latin typeface="Corbel" pitchFamily="34" charset="0"/>
              </a:rPr>
            </a:br>
            <a:r>
              <a:rPr lang="pt-BR" sz="2400" dirty="0" smtClean="0">
                <a:solidFill>
                  <a:srgbClr val="1E1D36"/>
                </a:solidFill>
                <a:latin typeface="Corbel" pitchFamily="34" charset="0"/>
              </a:rPr>
              <a:t>de projetos e </a:t>
            </a:r>
            <a:br>
              <a:rPr lang="pt-BR" sz="2400" dirty="0" smtClean="0">
                <a:solidFill>
                  <a:srgbClr val="1E1D36"/>
                </a:solidFill>
                <a:latin typeface="Corbel" pitchFamily="34" charset="0"/>
              </a:rPr>
            </a:br>
            <a:r>
              <a:rPr lang="pt-BR" sz="2400" dirty="0" smtClean="0">
                <a:solidFill>
                  <a:srgbClr val="1E1D36"/>
                </a:solidFill>
                <a:latin typeface="Corbel" pitchFamily="34" charset="0"/>
              </a:rPr>
              <a:t>políticas públicas </a:t>
            </a:r>
          </a:p>
        </p:txBody>
      </p:sp>
      <p:sp>
        <p:nvSpPr>
          <p:cNvPr id="49" name="Freeform 61"/>
          <p:cNvSpPr>
            <a:spLocks/>
          </p:cNvSpPr>
          <p:nvPr/>
        </p:nvSpPr>
        <p:spPr bwMode="auto">
          <a:xfrm>
            <a:off x="5769076" y="814128"/>
            <a:ext cx="3105318" cy="2968692"/>
          </a:xfrm>
          <a:custGeom>
            <a:avLst/>
            <a:gdLst>
              <a:gd name="T0" fmla="*/ 1380 w 1737"/>
              <a:gd name="T1" fmla="*/ 962 h 1447"/>
              <a:gd name="T2" fmla="*/ 414 w 1737"/>
              <a:gd name="T3" fmla="*/ 457 h 1447"/>
              <a:gd name="T4" fmla="*/ 640 w 1737"/>
              <a:gd name="T5" fmla="*/ 1373 h 1447"/>
              <a:gd name="T6" fmla="*/ 1380 w 1737"/>
              <a:gd name="T7" fmla="*/ 962 h 1447"/>
              <a:gd name="connsiteX0" fmla="*/ 7095 w 7507"/>
              <a:gd name="connsiteY0" fmla="*/ 4614 h 7502"/>
              <a:gd name="connsiteX1" fmla="*/ 1533 w 7507"/>
              <a:gd name="connsiteY1" fmla="*/ 1124 h 7502"/>
              <a:gd name="connsiteX2" fmla="*/ 2835 w 7507"/>
              <a:gd name="connsiteY2" fmla="*/ 7455 h 7502"/>
              <a:gd name="connsiteX3" fmla="*/ 7095 w 7507"/>
              <a:gd name="connsiteY3" fmla="*/ 4614 h 7502"/>
              <a:gd name="connsiteX0" fmla="*/ 9503 w 10052"/>
              <a:gd name="connsiteY0" fmla="*/ 6150 h 10000"/>
              <a:gd name="connsiteX1" fmla="*/ 2094 w 10052"/>
              <a:gd name="connsiteY1" fmla="*/ 1498 h 10000"/>
              <a:gd name="connsiteX2" fmla="*/ 3828 w 10052"/>
              <a:gd name="connsiteY2" fmla="*/ 9937 h 10000"/>
              <a:gd name="connsiteX3" fmla="*/ 9503 w 10052"/>
              <a:gd name="connsiteY3" fmla="*/ 6150 h 10000"/>
              <a:gd name="connsiteX0" fmla="*/ 8467 w 9028"/>
              <a:gd name="connsiteY0" fmla="*/ 6331 h 10032"/>
              <a:gd name="connsiteX1" fmla="*/ 1255 w 9028"/>
              <a:gd name="connsiteY1" fmla="*/ 1465 h 10032"/>
              <a:gd name="connsiteX2" fmla="*/ 2989 w 9028"/>
              <a:gd name="connsiteY2" fmla="*/ 9904 h 10032"/>
              <a:gd name="connsiteX3" fmla="*/ 8467 w 9028"/>
              <a:gd name="connsiteY3" fmla="*/ 6331 h 10032"/>
              <a:gd name="connsiteX0" fmla="*/ 10048 w 10669"/>
              <a:gd name="connsiteY0" fmla="*/ 6311 h 9975"/>
              <a:gd name="connsiteX1" fmla="*/ 2059 w 10669"/>
              <a:gd name="connsiteY1" fmla="*/ 1460 h 9975"/>
              <a:gd name="connsiteX2" fmla="*/ 3980 w 10669"/>
              <a:gd name="connsiteY2" fmla="*/ 9872 h 9975"/>
              <a:gd name="connsiteX3" fmla="*/ 10048 w 10669"/>
              <a:gd name="connsiteY3" fmla="*/ 6311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69" h="9975">
                <a:moveTo>
                  <a:pt x="10048" y="6311"/>
                </a:moveTo>
                <a:cubicBezTo>
                  <a:pt x="12831" y="3129"/>
                  <a:pt x="5577" y="-2735"/>
                  <a:pt x="2059" y="1460"/>
                </a:cubicBezTo>
                <a:cubicBezTo>
                  <a:pt x="-1457" y="5649"/>
                  <a:pt x="-245" y="10768"/>
                  <a:pt x="3980" y="9872"/>
                </a:cubicBezTo>
                <a:cubicBezTo>
                  <a:pt x="8205" y="8976"/>
                  <a:pt x="8773" y="7450"/>
                  <a:pt x="10048" y="6311"/>
                </a:cubicBezTo>
                <a:close/>
              </a:path>
            </a:pathLst>
          </a:custGeom>
          <a:solidFill>
            <a:srgbClr val="00B5AD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1" name="Freeform 65"/>
          <p:cNvSpPr>
            <a:spLocks/>
          </p:cNvSpPr>
          <p:nvPr/>
        </p:nvSpPr>
        <p:spPr bwMode="auto">
          <a:xfrm>
            <a:off x="5635672" y="261153"/>
            <a:ext cx="4220654" cy="3119030"/>
          </a:xfrm>
          <a:custGeom>
            <a:avLst/>
            <a:gdLst>
              <a:gd name="T0" fmla="*/ 701 w 1820"/>
              <a:gd name="T1" fmla="*/ 282 h 1140"/>
              <a:gd name="T2" fmla="*/ 835 w 1820"/>
              <a:gd name="T3" fmla="*/ 971 h 1140"/>
              <a:gd name="T4" fmla="*/ 701 w 1820"/>
              <a:gd name="T5" fmla="*/ 282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0" h="1140">
                <a:moveTo>
                  <a:pt x="701" y="282"/>
                </a:moveTo>
                <a:cubicBezTo>
                  <a:pt x="0" y="604"/>
                  <a:pt x="161" y="1140"/>
                  <a:pt x="835" y="971"/>
                </a:cubicBezTo>
                <a:cubicBezTo>
                  <a:pt x="1820" y="724"/>
                  <a:pt x="1315" y="0"/>
                  <a:pt x="701" y="282"/>
                </a:cubicBezTo>
                <a:close/>
              </a:path>
            </a:pathLst>
          </a:custGeom>
          <a:gradFill>
            <a:gsLst>
              <a:gs pos="9000">
                <a:srgbClr val="726290">
                  <a:alpha val="62745"/>
                </a:srgbClr>
              </a:gs>
              <a:gs pos="91000">
                <a:srgbClr val="81628F">
                  <a:alpha val="78000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91" y="1480501"/>
            <a:ext cx="1238347" cy="1029390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22" y="3328777"/>
            <a:ext cx="736850" cy="1128370"/>
          </a:xfrm>
          <a:prstGeom prst="rect">
            <a:avLst/>
          </a:prstGeom>
        </p:spPr>
      </p:pic>
      <p:grpSp>
        <p:nvGrpSpPr>
          <p:cNvPr id="54" name="Grupo 53"/>
          <p:cNvGrpSpPr/>
          <p:nvPr/>
        </p:nvGrpSpPr>
        <p:grpSpPr>
          <a:xfrm>
            <a:off x="8677530" y="1713744"/>
            <a:ext cx="2991689" cy="1258486"/>
            <a:chOff x="8614156" y="1713744"/>
            <a:chExt cx="2991689" cy="1258486"/>
          </a:xfrm>
        </p:grpSpPr>
        <p:cxnSp>
          <p:nvCxnSpPr>
            <p:cNvPr id="55" name="Conector reto 54"/>
            <p:cNvCxnSpPr/>
            <p:nvPr/>
          </p:nvCxnSpPr>
          <p:spPr>
            <a:xfrm flipV="1">
              <a:off x="8614156" y="1714500"/>
              <a:ext cx="0" cy="1134208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3"/>
            <p:cNvSpPr/>
            <p:nvPr/>
          </p:nvSpPr>
          <p:spPr>
            <a:xfrm>
              <a:off x="8887004" y="1713744"/>
              <a:ext cx="2718841" cy="125848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pt-BR" sz="2400" dirty="0">
                  <a:solidFill>
                    <a:srgbClr val="1E1D36"/>
                  </a:solidFill>
                  <a:latin typeface="Corbel" pitchFamily="34" charset="0"/>
                </a:rPr>
                <a:t>Foco dos programas governamentais em </a:t>
              </a:r>
              <a:r>
                <a:rPr lang="pt-BR" sz="2400" b="1" dirty="0">
                  <a:solidFill>
                    <a:srgbClr val="1E1D36"/>
                  </a:solidFill>
                  <a:latin typeface="Corbel" pitchFamily="34" charset="0"/>
                </a:rPr>
                <a:t>“sobrevivência”</a:t>
              </a:r>
            </a:p>
            <a:p>
              <a:pPr lvl="0">
                <a:lnSpc>
                  <a:spcPct val="85000"/>
                </a:lnSpc>
              </a:pPr>
              <a:r>
                <a:rPr lang="pt-BR" sz="2400" b="1" dirty="0">
                  <a:solidFill>
                    <a:srgbClr val="1E1D36"/>
                  </a:solidFill>
                  <a:latin typeface="Corbel" pitchFamily="34" charset="0"/>
                </a:rPr>
                <a:t>e “cuidado”</a:t>
              </a:r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8677530" y="3509010"/>
            <a:ext cx="3116632" cy="658234"/>
            <a:chOff x="8614156" y="3509010"/>
            <a:chExt cx="3116632" cy="658234"/>
          </a:xfrm>
        </p:grpSpPr>
        <p:sp>
          <p:nvSpPr>
            <p:cNvPr id="63" name="Rectangle 3"/>
            <p:cNvSpPr/>
            <p:nvPr/>
          </p:nvSpPr>
          <p:spPr>
            <a:xfrm>
              <a:off x="8887005" y="3536622"/>
              <a:ext cx="2843783" cy="63062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pt-BR" sz="2400" dirty="0">
                  <a:solidFill>
                    <a:srgbClr val="1E1D36"/>
                  </a:solidFill>
                  <a:latin typeface="Corbel" pitchFamily="34" charset="0"/>
                </a:rPr>
                <a:t>Políticas públicas </a:t>
              </a:r>
              <a:r>
                <a:rPr lang="pt-BR" sz="2400" b="1" dirty="0">
                  <a:solidFill>
                    <a:srgbClr val="1E1D36"/>
                  </a:solidFill>
                  <a:latin typeface="Corbel" pitchFamily="34" charset="0"/>
                </a:rPr>
                <a:t>setorizadas</a:t>
              </a:r>
              <a:r>
                <a:rPr lang="pt-BR" sz="2400" dirty="0">
                  <a:solidFill>
                    <a:srgbClr val="1E1D36"/>
                  </a:solidFill>
                  <a:latin typeface="Corbel" pitchFamily="34" charset="0"/>
                </a:rPr>
                <a:t> </a:t>
              </a:r>
            </a:p>
          </p:txBody>
        </p:sp>
        <p:cxnSp>
          <p:nvCxnSpPr>
            <p:cNvPr id="64" name="Conector reto 63"/>
            <p:cNvCxnSpPr/>
            <p:nvPr/>
          </p:nvCxnSpPr>
          <p:spPr>
            <a:xfrm flipV="1">
              <a:off x="8614156" y="3509010"/>
              <a:ext cx="0" cy="59400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Oval 8">
            <a:extLst/>
          </p:cNvPr>
          <p:cNvSpPr/>
          <p:nvPr/>
        </p:nvSpPr>
        <p:spPr>
          <a:xfrm>
            <a:off x="733795" y="-2642782"/>
            <a:ext cx="640454" cy="895340"/>
          </a:xfrm>
          <a:prstGeom prst="ellipse">
            <a:avLst/>
          </a:prstGeom>
          <a:solidFill>
            <a:srgbClr val="1E1D3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0" name="Oval 9">
            <a:extLst/>
          </p:cNvPr>
          <p:cNvSpPr/>
          <p:nvPr/>
        </p:nvSpPr>
        <p:spPr>
          <a:xfrm>
            <a:off x="1805139" y="-2677790"/>
            <a:ext cx="640454" cy="895340"/>
          </a:xfrm>
          <a:prstGeom prst="ellipse">
            <a:avLst/>
          </a:prstGeom>
          <a:solidFill>
            <a:srgbClr val="D06A6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1" name="Oval 10">
            <a:extLst/>
          </p:cNvPr>
          <p:cNvSpPr/>
          <p:nvPr/>
        </p:nvSpPr>
        <p:spPr>
          <a:xfrm>
            <a:off x="2876483" y="-2677790"/>
            <a:ext cx="640454" cy="895340"/>
          </a:xfrm>
          <a:prstGeom prst="ellipse">
            <a:avLst/>
          </a:prstGeom>
          <a:solidFill>
            <a:srgbClr val="70A7A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2" name="Oval 11">
            <a:extLst/>
          </p:cNvPr>
          <p:cNvSpPr/>
          <p:nvPr/>
        </p:nvSpPr>
        <p:spPr>
          <a:xfrm>
            <a:off x="3947827" y="-2715040"/>
            <a:ext cx="640454" cy="895340"/>
          </a:xfrm>
          <a:prstGeom prst="ellipse">
            <a:avLst/>
          </a:prstGeom>
          <a:solidFill>
            <a:srgbClr val="FDD1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3" name="Oval 13">
            <a:extLst/>
          </p:cNvPr>
          <p:cNvSpPr/>
          <p:nvPr/>
        </p:nvSpPr>
        <p:spPr>
          <a:xfrm>
            <a:off x="1805139" y="-3566640"/>
            <a:ext cx="640454" cy="895340"/>
          </a:xfrm>
          <a:prstGeom prst="ellipse">
            <a:avLst/>
          </a:prstGeom>
          <a:solidFill>
            <a:srgbClr val="D3D0C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4" name="Oval 14">
            <a:extLst/>
          </p:cNvPr>
          <p:cNvSpPr/>
          <p:nvPr/>
        </p:nvSpPr>
        <p:spPr>
          <a:xfrm>
            <a:off x="2876483" y="-3566640"/>
            <a:ext cx="640454" cy="895340"/>
          </a:xfrm>
          <a:prstGeom prst="ellipse">
            <a:avLst/>
          </a:prstGeom>
          <a:solidFill>
            <a:srgbClr val="C2BD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9" name="Oval 15">
            <a:extLst/>
          </p:cNvPr>
          <p:cNvSpPr/>
          <p:nvPr/>
        </p:nvSpPr>
        <p:spPr>
          <a:xfrm>
            <a:off x="3947827" y="-3566640"/>
            <a:ext cx="640454" cy="895340"/>
          </a:xfrm>
          <a:prstGeom prst="ellipse">
            <a:avLst/>
          </a:prstGeom>
          <a:solidFill>
            <a:srgbClr val="E6E4E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0" name="Oval 16">
            <a:extLst/>
          </p:cNvPr>
          <p:cNvSpPr/>
          <p:nvPr/>
        </p:nvSpPr>
        <p:spPr>
          <a:xfrm>
            <a:off x="1805139" y="-1788938"/>
            <a:ext cx="640454" cy="895340"/>
          </a:xfrm>
          <a:prstGeom prst="ellipse">
            <a:avLst/>
          </a:prstGeom>
          <a:solidFill>
            <a:srgbClr val="E1A49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1" name="Oval 17">
            <a:extLst/>
          </p:cNvPr>
          <p:cNvSpPr/>
          <p:nvPr/>
        </p:nvSpPr>
        <p:spPr>
          <a:xfrm>
            <a:off x="2876483" y="-1788938"/>
            <a:ext cx="640454" cy="895340"/>
          </a:xfrm>
          <a:prstGeom prst="ellipse">
            <a:avLst/>
          </a:prstGeom>
          <a:solidFill>
            <a:srgbClr val="A7D1D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2" name="Oval 18">
            <a:extLst/>
          </p:cNvPr>
          <p:cNvSpPr/>
          <p:nvPr/>
        </p:nvSpPr>
        <p:spPr>
          <a:xfrm>
            <a:off x="3947827" y="-1772594"/>
            <a:ext cx="640454" cy="895340"/>
          </a:xfrm>
          <a:prstGeom prst="ellipse">
            <a:avLst/>
          </a:prstGeom>
          <a:solidFill>
            <a:srgbClr val="FFE4B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3" name="Oval 19">
            <a:extLst/>
          </p:cNvPr>
          <p:cNvSpPr/>
          <p:nvPr/>
        </p:nvSpPr>
        <p:spPr>
          <a:xfrm>
            <a:off x="1805137" y="-900088"/>
            <a:ext cx="640454" cy="895340"/>
          </a:xfrm>
          <a:prstGeom prst="ellipse">
            <a:avLst/>
          </a:prstGeom>
          <a:solidFill>
            <a:srgbClr val="EECEC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4" name="Oval 20">
            <a:extLst/>
          </p:cNvPr>
          <p:cNvSpPr/>
          <p:nvPr/>
        </p:nvSpPr>
        <p:spPr>
          <a:xfrm>
            <a:off x="2876483" y="-930068"/>
            <a:ext cx="640454" cy="895340"/>
          </a:xfrm>
          <a:prstGeom prst="ellipse">
            <a:avLst/>
          </a:prstGeom>
          <a:solidFill>
            <a:srgbClr val="D6E2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25" name="Oval 21">
            <a:extLst/>
          </p:cNvPr>
          <p:cNvSpPr/>
          <p:nvPr/>
        </p:nvSpPr>
        <p:spPr>
          <a:xfrm>
            <a:off x="3947827" y="-885948"/>
            <a:ext cx="640454" cy="895340"/>
          </a:xfrm>
          <a:prstGeom prst="ellipse">
            <a:avLst/>
          </a:prstGeom>
          <a:solidFill>
            <a:srgbClr val="FED88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646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0324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03581 -2.59259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06015 -2.22222E-6 " pathEditMode="relative" rAng="0" ptsTypes="AA">
                                      <p:cBhvr>
                                        <p:cTn id="25" dur="16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685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6921 " pathEditMode="relative" rAng="0" ptsTypes="AA">
                                      <p:cBhvr>
                                        <p:cTn id="56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5E-6 0.05046 " pathEditMode="relative" rAng="0" ptsTypes="AA">
                                      <p:cBhvr>
                                        <p:cTn id="70" dur="17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50" grpId="0" animBg="1"/>
      <p:bldP spid="50" grpId="1" animBg="1"/>
      <p:bldP spid="50" grpId="2" animBg="1"/>
      <p:bldP spid="57" grpId="0" animBg="1"/>
      <p:bldP spid="57" grpId="1" animBg="1"/>
      <p:bldP spid="57" grpId="2" animBg="1"/>
      <p:bldP spid="67" grpId="0"/>
      <p:bldP spid="69" grpId="0"/>
      <p:bldP spid="49" grpId="0" animBg="1"/>
      <p:bldP spid="49" grpId="1" animBg="1"/>
      <p:bldP spid="49" grpId="2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91" y="1378856"/>
            <a:ext cx="2329019" cy="1590788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5147771" y="4495519"/>
            <a:ext cx="2606292" cy="2055812"/>
            <a:chOff x="3487412" y="4543645"/>
            <a:chExt cx="2606292" cy="2055812"/>
          </a:xfrm>
        </p:grpSpPr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5F4BC081-6092-8B4D-AE93-241237CA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262308" flipV="1">
              <a:off x="3487412" y="4543645"/>
              <a:ext cx="2606292" cy="2055812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999" y="5070667"/>
              <a:ext cx="704959" cy="953876"/>
            </a:xfrm>
            <a:prstGeom prst="rect">
              <a:avLst/>
            </a:prstGeom>
          </p:spPr>
        </p:pic>
      </p:grpSp>
      <p:grpSp>
        <p:nvGrpSpPr>
          <p:cNvPr id="34" name="Grupo 33"/>
          <p:cNvGrpSpPr/>
          <p:nvPr/>
        </p:nvGrpSpPr>
        <p:grpSpPr>
          <a:xfrm>
            <a:off x="5096009" y="2526148"/>
            <a:ext cx="2592325" cy="2044796"/>
            <a:chOff x="5096009" y="2526148"/>
            <a:chExt cx="2592325" cy="2044796"/>
          </a:xfrm>
        </p:grpSpPr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BB140926-D319-B446-98E5-8575E7598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262308" flipH="1">
              <a:off x="5096009" y="2526148"/>
              <a:ext cx="2592325" cy="2044796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104" y="2978181"/>
              <a:ext cx="1224000" cy="1058400"/>
            </a:xfrm>
            <a:prstGeom prst="rect">
              <a:avLst/>
            </a:prstGeom>
          </p:spPr>
        </p:pic>
      </p:grpSp>
      <p:grpSp>
        <p:nvGrpSpPr>
          <p:cNvPr id="43" name="Grupo 42"/>
          <p:cNvGrpSpPr/>
          <p:nvPr/>
        </p:nvGrpSpPr>
        <p:grpSpPr>
          <a:xfrm>
            <a:off x="7457708" y="1498591"/>
            <a:ext cx="3080287" cy="627864"/>
            <a:chOff x="8614156" y="1713744"/>
            <a:chExt cx="3080287" cy="627864"/>
          </a:xfrm>
        </p:grpSpPr>
        <p:cxnSp>
          <p:nvCxnSpPr>
            <p:cNvPr id="44" name="Conector reto 43"/>
            <p:cNvCxnSpPr/>
            <p:nvPr/>
          </p:nvCxnSpPr>
          <p:spPr>
            <a:xfrm flipV="1">
              <a:off x="8614156" y="1714500"/>
              <a:ext cx="0" cy="59436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3"/>
            <p:cNvSpPr/>
            <p:nvPr/>
          </p:nvSpPr>
          <p:spPr>
            <a:xfrm>
              <a:off x="9027685" y="1713744"/>
              <a:ext cx="2666758" cy="6278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pt-BR" sz="2400" dirty="0">
                  <a:solidFill>
                    <a:srgbClr val="1E1D36"/>
                  </a:solidFill>
                  <a:latin typeface="Corbel" pitchFamily="34" charset="0"/>
                </a:rPr>
                <a:t>Lideranças fazendo </a:t>
              </a:r>
              <a:r>
                <a:rPr lang="pt-BR" sz="2400" dirty="0" smtClean="0">
                  <a:solidFill>
                    <a:srgbClr val="1E1D36"/>
                  </a:solidFill>
                  <a:latin typeface="Corbel" pitchFamily="34" charset="0"/>
                </a:rPr>
                <a:t/>
              </a:r>
              <a:br>
                <a:rPr lang="pt-BR" sz="2400" dirty="0" smtClean="0">
                  <a:solidFill>
                    <a:srgbClr val="1E1D36"/>
                  </a:solidFill>
                  <a:latin typeface="Corbel" pitchFamily="34" charset="0"/>
                </a:rPr>
              </a:br>
              <a:r>
                <a:rPr lang="pt-BR" sz="2400" dirty="0" smtClean="0">
                  <a:solidFill>
                    <a:srgbClr val="1E1D36"/>
                  </a:solidFill>
                  <a:latin typeface="Corbel" pitchFamily="34" charset="0"/>
                </a:rPr>
                <a:t>a </a:t>
              </a:r>
              <a:r>
                <a:rPr lang="pt-BR" sz="2400" dirty="0">
                  <a:solidFill>
                    <a:srgbClr val="1E1D36"/>
                  </a:solidFill>
                  <a:latin typeface="Corbel" pitchFamily="34" charset="0"/>
                </a:rPr>
                <a:t>diferença</a:t>
              </a:r>
              <a:endParaRPr lang="en-US" sz="2400" b="1" dirty="0">
                <a:solidFill>
                  <a:srgbClr val="1E1D36"/>
                </a:solidFill>
                <a:latin typeface="Corbel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7457708" y="3179473"/>
            <a:ext cx="3080287" cy="627864"/>
            <a:chOff x="8614156" y="1713744"/>
            <a:chExt cx="3080287" cy="627864"/>
          </a:xfrm>
        </p:grpSpPr>
        <p:cxnSp>
          <p:nvCxnSpPr>
            <p:cNvPr id="47" name="Conector reto 46"/>
            <p:cNvCxnSpPr/>
            <p:nvPr/>
          </p:nvCxnSpPr>
          <p:spPr>
            <a:xfrm flipV="1">
              <a:off x="8614156" y="1714500"/>
              <a:ext cx="0" cy="59436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3"/>
            <p:cNvSpPr/>
            <p:nvPr/>
          </p:nvSpPr>
          <p:spPr>
            <a:xfrm>
              <a:off x="9027685" y="1713744"/>
              <a:ext cx="2666758" cy="6278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pt-BR" sz="2400" dirty="0">
                  <a:solidFill>
                    <a:srgbClr val="1E1D36"/>
                  </a:solidFill>
                  <a:latin typeface="Corbel" pitchFamily="34" charset="0"/>
                </a:rPr>
                <a:t>Muito conhecimento gerado</a:t>
              </a: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7457708" y="4981379"/>
            <a:ext cx="3628877" cy="627864"/>
            <a:chOff x="8614156" y="1713744"/>
            <a:chExt cx="3628877" cy="627864"/>
          </a:xfrm>
        </p:grpSpPr>
        <p:cxnSp>
          <p:nvCxnSpPr>
            <p:cNvPr id="50" name="Conector reto 49"/>
            <p:cNvCxnSpPr/>
            <p:nvPr/>
          </p:nvCxnSpPr>
          <p:spPr>
            <a:xfrm flipV="1">
              <a:off x="8614156" y="1714500"/>
              <a:ext cx="0" cy="59436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3"/>
            <p:cNvSpPr/>
            <p:nvPr/>
          </p:nvSpPr>
          <p:spPr>
            <a:xfrm>
              <a:off x="9027685" y="1713744"/>
              <a:ext cx="3215348" cy="6278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85000"/>
                </a:lnSpc>
              </a:pPr>
              <a:r>
                <a:rPr lang="pt-BR" sz="2400" dirty="0">
                  <a:solidFill>
                    <a:srgbClr val="1E1D36"/>
                  </a:solidFill>
                  <a:latin typeface="Corbel" pitchFamily="34" charset="0"/>
                </a:rPr>
                <a:t>Atenções voltadas para </a:t>
              </a:r>
              <a:r>
                <a:rPr lang="pt-BR" sz="2400" b="1" dirty="0">
                  <a:solidFill>
                    <a:srgbClr val="1E1D36"/>
                  </a:solidFill>
                  <a:latin typeface="Corbel" pitchFamily="34" charset="0"/>
                </a:rPr>
                <a:t>Primeira Infância</a:t>
              </a:r>
            </a:p>
          </p:txBody>
        </p:sp>
      </p:grpSp>
      <p:sp>
        <p:nvSpPr>
          <p:cNvPr id="42" name="Oval 8">
            <a:extLst/>
          </p:cNvPr>
          <p:cNvSpPr/>
          <p:nvPr/>
        </p:nvSpPr>
        <p:spPr>
          <a:xfrm>
            <a:off x="733795" y="-2642782"/>
            <a:ext cx="640454" cy="895340"/>
          </a:xfrm>
          <a:prstGeom prst="ellipse">
            <a:avLst/>
          </a:prstGeom>
          <a:solidFill>
            <a:srgbClr val="1E1D3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2" name="Oval 9">
            <a:extLst/>
          </p:cNvPr>
          <p:cNvSpPr/>
          <p:nvPr/>
        </p:nvSpPr>
        <p:spPr>
          <a:xfrm>
            <a:off x="1805139" y="-2677790"/>
            <a:ext cx="640454" cy="895340"/>
          </a:xfrm>
          <a:prstGeom prst="ellipse">
            <a:avLst/>
          </a:prstGeom>
          <a:solidFill>
            <a:srgbClr val="D06A6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3" name="Oval 10">
            <a:extLst/>
          </p:cNvPr>
          <p:cNvSpPr/>
          <p:nvPr/>
        </p:nvSpPr>
        <p:spPr>
          <a:xfrm>
            <a:off x="2876483" y="-2677790"/>
            <a:ext cx="640454" cy="895340"/>
          </a:xfrm>
          <a:prstGeom prst="ellipse">
            <a:avLst/>
          </a:prstGeom>
          <a:solidFill>
            <a:srgbClr val="70A7A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4" name="Oval 11">
            <a:extLst/>
          </p:cNvPr>
          <p:cNvSpPr/>
          <p:nvPr/>
        </p:nvSpPr>
        <p:spPr>
          <a:xfrm>
            <a:off x="3947827" y="-2715040"/>
            <a:ext cx="640454" cy="895340"/>
          </a:xfrm>
          <a:prstGeom prst="ellipse">
            <a:avLst/>
          </a:prstGeom>
          <a:solidFill>
            <a:srgbClr val="FDD1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5" name="Oval 13">
            <a:extLst/>
          </p:cNvPr>
          <p:cNvSpPr/>
          <p:nvPr/>
        </p:nvSpPr>
        <p:spPr>
          <a:xfrm>
            <a:off x="1805139" y="-3566640"/>
            <a:ext cx="640454" cy="895340"/>
          </a:xfrm>
          <a:prstGeom prst="ellipse">
            <a:avLst/>
          </a:prstGeom>
          <a:solidFill>
            <a:srgbClr val="D3D0C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6" name="Oval 14">
            <a:extLst/>
          </p:cNvPr>
          <p:cNvSpPr/>
          <p:nvPr/>
        </p:nvSpPr>
        <p:spPr>
          <a:xfrm>
            <a:off x="2876483" y="-3566640"/>
            <a:ext cx="640454" cy="895340"/>
          </a:xfrm>
          <a:prstGeom prst="ellipse">
            <a:avLst/>
          </a:prstGeom>
          <a:solidFill>
            <a:srgbClr val="C2BDB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7" name="Oval 15">
            <a:extLst/>
          </p:cNvPr>
          <p:cNvSpPr/>
          <p:nvPr/>
        </p:nvSpPr>
        <p:spPr>
          <a:xfrm>
            <a:off x="3947827" y="-3566640"/>
            <a:ext cx="640454" cy="895340"/>
          </a:xfrm>
          <a:prstGeom prst="ellipse">
            <a:avLst/>
          </a:prstGeom>
          <a:solidFill>
            <a:srgbClr val="E6E4E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8" name="Oval 16">
            <a:extLst/>
          </p:cNvPr>
          <p:cNvSpPr/>
          <p:nvPr/>
        </p:nvSpPr>
        <p:spPr>
          <a:xfrm>
            <a:off x="1805139" y="-1788938"/>
            <a:ext cx="640454" cy="895340"/>
          </a:xfrm>
          <a:prstGeom prst="ellipse">
            <a:avLst/>
          </a:prstGeom>
          <a:solidFill>
            <a:srgbClr val="E1A49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9" name="Oval 17">
            <a:extLst/>
          </p:cNvPr>
          <p:cNvSpPr/>
          <p:nvPr/>
        </p:nvSpPr>
        <p:spPr>
          <a:xfrm>
            <a:off x="2876483" y="-1788938"/>
            <a:ext cx="640454" cy="895340"/>
          </a:xfrm>
          <a:prstGeom prst="ellipse">
            <a:avLst/>
          </a:prstGeom>
          <a:solidFill>
            <a:srgbClr val="A7D1D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0" name="Oval 18">
            <a:extLst/>
          </p:cNvPr>
          <p:cNvSpPr/>
          <p:nvPr/>
        </p:nvSpPr>
        <p:spPr>
          <a:xfrm>
            <a:off x="3947827" y="-1772594"/>
            <a:ext cx="640454" cy="895340"/>
          </a:xfrm>
          <a:prstGeom prst="ellipse">
            <a:avLst/>
          </a:prstGeom>
          <a:solidFill>
            <a:srgbClr val="FFE4B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1" name="Oval 19">
            <a:extLst/>
          </p:cNvPr>
          <p:cNvSpPr/>
          <p:nvPr/>
        </p:nvSpPr>
        <p:spPr>
          <a:xfrm>
            <a:off x="1805137" y="-900088"/>
            <a:ext cx="640454" cy="895340"/>
          </a:xfrm>
          <a:prstGeom prst="ellipse">
            <a:avLst/>
          </a:prstGeom>
          <a:solidFill>
            <a:srgbClr val="EECEC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2" name="Oval 20">
            <a:extLst/>
          </p:cNvPr>
          <p:cNvSpPr/>
          <p:nvPr/>
        </p:nvSpPr>
        <p:spPr>
          <a:xfrm>
            <a:off x="2876483" y="-930068"/>
            <a:ext cx="640454" cy="895340"/>
          </a:xfrm>
          <a:prstGeom prst="ellipse">
            <a:avLst/>
          </a:prstGeom>
          <a:solidFill>
            <a:srgbClr val="D6E2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3" name="Oval 21">
            <a:extLst/>
          </p:cNvPr>
          <p:cNvSpPr/>
          <p:nvPr/>
        </p:nvSpPr>
        <p:spPr>
          <a:xfrm>
            <a:off x="3947827" y="-885948"/>
            <a:ext cx="640454" cy="895340"/>
          </a:xfrm>
          <a:prstGeom prst="ellipse">
            <a:avLst/>
          </a:prstGeom>
          <a:solidFill>
            <a:srgbClr val="FED88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8" tIns="71438" rIns="71438" bIns="71438" spcCol="38100" anchor="ctr">
            <a:spAutoFit/>
          </a:bodyPr>
          <a:lstStyle/>
          <a:p>
            <a:pPr defTabSz="821532">
              <a:defRPr/>
            </a:pPr>
            <a:endParaRPr lang="pt-BR" sz="32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4" name="Rectangle 13">
            <a:extLst>
              <a:ext uri="{FF2B5EF4-FFF2-40B4-BE49-F238E27FC236}">
                <a16:creationId xmlns:a16="http://schemas.microsoft.com/office/drawing/2014/main" id="{665D4F53-6C4F-994A-9263-3BA423E88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556" y="3229589"/>
            <a:ext cx="4221676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1pPr>
            <a:lvl2pPr marL="742950" indent="-285750" algn="ctr">
              <a:buChar char="–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2pPr>
            <a:lvl3pPr marL="1143000" indent="-228600" algn="ctr">
              <a:buChar char="•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3pPr>
            <a:lvl4pPr marL="1600200" indent="-228600" algn="ctr">
              <a:buChar char="–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4pPr>
            <a:lvl5pPr marL="2057400" indent="-228600" algn="ctr"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Tuffy" pitchFamily="34" charset="0"/>
                <a:ea typeface="ヒラギノ角ゴ ProN W3" charset="-128"/>
                <a:cs typeface="Tuffy" pitchFamily="34" charset="0"/>
                <a:sym typeface="Gill Sans" charset="0"/>
              </a:defRPr>
            </a:lvl9pPr>
          </a:lstStyle>
          <a:p>
            <a:pPr algn="l">
              <a:lnSpc>
                <a:spcPct val="85000"/>
              </a:lnSpc>
              <a:buNone/>
            </a:pPr>
            <a:r>
              <a:rPr lang="pt-BR" altLang="pt-BR" spc="144" dirty="0">
                <a:solidFill>
                  <a:srgbClr val="2D2D50"/>
                </a:solidFill>
                <a:latin typeface="Century Gothic"/>
              </a:rPr>
              <a:t>d</a:t>
            </a:r>
            <a:r>
              <a:rPr lang="pt-BR" altLang="pt-BR" spc="144" dirty="0" smtClean="0">
                <a:solidFill>
                  <a:srgbClr val="2D2D50"/>
                </a:solidFill>
                <a:latin typeface="Century Gothic"/>
              </a:rPr>
              <a:t>o conhecimento</a:t>
            </a:r>
          </a:p>
          <a:p>
            <a:pPr algn="l">
              <a:lnSpc>
                <a:spcPct val="85000"/>
              </a:lnSpc>
              <a:buNone/>
            </a:pPr>
            <a:r>
              <a:rPr lang="pt-BR" altLang="pt-BR" spc="144" dirty="0" smtClean="0">
                <a:solidFill>
                  <a:srgbClr val="2D2D50"/>
                </a:solidFill>
                <a:latin typeface="Century Gothic"/>
              </a:rPr>
              <a:t>à prática</a:t>
            </a:r>
            <a:endParaRPr lang="pt-BR" altLang="pt-BR" spc="144" dirty="0">
              <a:solidFill>
                <a:srgbClr val="2D2D50"/>
              </a:solidFill>
              <a:latin typeface="Century Gothic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342257" y="494030"/>
            <a:ext cx="2497950" cy="1970354"/>
            <a:chOff x="3477361" y="457935"/>
            <a:chExt cx="2497950" cy="1970354"/>
          </a:xfrm>
        </p:grpSpPr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921BA95F-0820-C748-B61E-4C8FFAC33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337692">
              <a:off x="3477361" y="457935"/>
              <a:ext cx="2497950" cy="1970354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934" y="1050026"/>
              <a:ext cx="712125" cy="915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9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2135 3.7037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26992 2.59259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BF13834F-6022-6C48-91F6-FFC681331E2A}"/>
              </a:ext>
            </a:extLst>
          </p:cNvPr>
          <p:cNvCxnSpPr>
            <a:cxnSpLocks/>
          </p:cNvCxnSpPr>
          <p:nvPr/>
        </p:nvCxnSpPr>
        <p:spPr bwMode="auto">
          <a:xfrm>
            <a:off x="3999694" y="3446568"/>
            <a:ext cx="3096511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rgbClr val="2D2D5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B75CCCBC-1FB8-904F-A4C4-FB6841B0552A}"/>
              </a:ext>
            </a:extLst>
          </p:cNvPr>
          <p:cNvCxnSpPr>
            <a:cxnSpLocks/>
          </p:cNvCxnSpPr>
          <p:nvPr/>
        </p:nvCxnSpPr>
        <p:spPr bwMode="auto">
          <a:xfrm>
            <a:off x="11168136" y="3210236"/>
            <a:ext cx="592064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rgbClr val="70A7A5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50" name="Imagem 49">
            <a:extLst>
              <a:ext uri="{FF2B5EF4-FFF2-40B4-BE49-F238E27FC236}">
                <a16:creationId xmlns:a16="http://schemas.microsoft.com/office/drawing/2014/main" id="{7752FBF7-0665-3F49-899B-D395E732DD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5787" y="2496316"/>
            <a:ext cx="5071830" cy="507183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18DEC7-882C-4946-A5D9-0FDCCDC13F25}"/>
              </a:ext>
            </a:extLst>
          </p:cNvPr>
          <p:cNvSpPr txBox="1"/>
          <p:nvPr/>
        </p:nvSpPr>
        <p:spPr>
          <a:xfrm>
            <a:off x="687124" y="611325"/>
            <a:ext cx="5714288" cy="195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821531">
              <a:defRPr sz="3200">
                <a:solidFill>
                  <a:srgbClr val="FFFFFF"/>
                </a:solidFill>
              </a:defRPr>
            </a:lvl1pPr>
          </a:lstStyle>
          <a:p>
            <a:pPr lvl="0" algn="l">
              <a:defRPr/>
            </a:pPr>
            <a:r>
              <a:rPr lang="pt-BR" sz="800" b="1">
                <a:solidFill>
                  <a:srgbClr val="2D2D50"/>
                </a:solidFill>
                <a:latin typeface="Century Gothic" panose="020B0502020202020204" pitchFamily="34" charset="0"/>
                <a:sym typeface="Helvetica Light"/>
              </a:rPr>
              <a:t>fundação maria cecilia souto vidigal &gt; núcleo ciência pela infância &gt; programa de liderança executiva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6B26AE5E-DA29-6046-B85B-16286213AF1E}"/>
              </a:ext>
            </a:extLst>
          </p:cNvPr>
          <p:cNvSpPr/>
          <p:nvPr/>
        </p:nvSpPr>
        <p:spPr bwMode="auto">
          <a:xfrm>
            <a:off x="4577686" y="2015006"/>
            <a:ext cx="3052763" cy="36933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defTabSz="685809" eaLnBrk="0">
              <a:spcBef>
                <a:spcPts val="451"/>
              </a:spcBef>
              <a:spcAft>
                <a:spcPts val="1800"/>
              </a:spcAft>
              <a:defRPr/>
            </a:pPr>
            <a:r>
              <a:rPr lang="pt-BR" i="1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lideranças públicas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95C0E4A4-3833-4B44-9C86-A7EEAA5A5A56}"/>
              </a:ext>
            </a:extLst>
          </p:cNvPr>
          <p:cNvSpPr/>
          <p:nvPr/>
        </p:nvSpPr>
        <p:spPr bwMode="auto">
          <a:xfrm>
            <a:off x="4593198" y="2449189"/>
            <a:ext cx="3052763" cy="36933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defTabSz="685809" eaLnBrk="0">
              <a:spcBef>
                <a:spcPts val="451"/>
              </a:spcBef>
              <a:spcAft>
                <a:spcPts val="1800"/>
              </a:spcAft>
              <a:defRPr/>
            </a:pPr>
            <a:r>
              <a:rPr lang="pt-BR" i="1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profissionais</a:t>
            </a:r>
            <a:endParaRPr lang="pt-BR" sz="2100" i="1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A1E0F5DD-C578-754C-83EF-3AE303B25663}"/>
              </a:ext>
            </a:extLst>
          </p:cNvPr>
          <p:cNvSpPr/>
          <p:nvPr/>
        </p:nvSpPr>
        <p:spPr bwMode="auto">
          <a:xfrm>
            <a:off x="4593198" y="2907889"/>
            <a:ext cx="3052763" cy="36933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defTabSz="685809" eaLnBrk="0">
              <a:spcBef>
                <a:spcPts val="451"/>
              </a:spcBef>
              <a:spcAft>
                <a:spcPts val="1800"/>
              </a:spcAft>
              <a:defRPr/>
            </a:pPr>
            <a:r>
              <a:rPr lang="pt-BR" i="1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jornalistas</a:t>
            </a:r>
            <a:endParaRPr lang="pt-BR" sz="2100" i="1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95555878-5807-C448-A6D1-1ED8AB3D6BE4}"/>
              </a:ext>
            </a:extLst>
          </p:cNvPr>
          <p:cNvGrpSpPr/>
          <p:nvPr/>
        </p:nvGrpSpPr>
        <p:grpSpPr>
          <a:xfrm>
            <a:off x="8426654" y="1258146"/>
            <a:ext cx="3333751" cy="3124200"/>
            <a:chOff x="2586435" y="3921371"/>
            <a:chExt cx="6667500" cy="6248400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5BE65CEF-7909-6943-A3F9-7F7E2CB13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435" y="3921371"/>
              <a:ext cx="66675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ardrop 10">
              <a:extLst>
                <a:ext uri="{FF2B5EF4-FFF2-40B4-BE49-F238E27FC236}">
                  <a16:creationId xmlns:a16="http://schemas.microsoft.com/office/drawing/2014/main" id="{EACF5C51-72F0-C541-9795-D04DA4123298}"/>
                </a:ext>
              </a:extLst>
            </p:cNvPr>
            <p:cNvSpPr/>
            <p:nvPr/>
          </p:nvSpPr>
          <p:spPr bwMode="auto">
            <a:xfrm rot="8040703">
              <a:off x="6282135" y="8824366"/>
              <a:ext cx="24288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16" name="Teardrop 12">
              <a:extLst>
                <a:ext uri="{FF2B5EF4-FFF2-40B4-BE49-F238E27FC236}">
                  <a16:creationId xmlns:a16="http://schemas.microsoft.com/office/drawing/2014/main" id="{51381C4C-427F-A044-9660-22027EF5D414}"/>
                </a:ext>
              </a:extLst>
            </p:cNvPr>
            <p:cNvSpPr/>
            <p:nvPr/>
          </p:nvSpPr>
          <p:spPr bwMode="auto">
            <a:xfrm rot="8040703">
              <a:off x="5848746" y="8355260"/>
              <a:ext cx="245270" cy="24526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17" name="Teardrop 13">
              <a:extLst>
                <a:ext uri="{FF2B5EF4-FFF2-40B4-BE49-F238E27FC236}">
                  <a16:creationId xmlns:a16="http://schemas.microsoft.com/office/drawing/2014/main" id="{825317F8-00DA-9847-8A5E-7AE573723261}"/>
                </a:ext>
              </a:extLst>
            </p:cNvPr>
            <p:cNvSpPr/>
            <p:nvPr/>
          </p:nvSpPr>
          <p:spPr bwMode="auto">
            <a:xfrm rot="8040703">
              <a:off x="6496446" y="8031410"/>
              <a:ext cx="245270" cy="24526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18" name="Teardrop 14">
              <a:extLst>
                <a:ext uri="{FF2B5EF4-FFF2-40B4-BE49-F238E27FC236}">
                  <a16:creationId xmlns:a16="http://schemas.microsoft.com/office/drawing/2014/main" id="{164866C3-8ED6-2148-B867-2555BD5F3B9D}"/>
                </a:ext>
              </a:extLst>
            </p:cNvPr>
            <p:cNvSpPr/>
            <p:nvPr/>
          </p:nvSpPr>
          <p:spPr bwMode="auto">
            <a:xfrm rot="8040703">
              <a:off x="5417741" y="7817096"/>
              <a:ext cx="24288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19" name="Teardrop 15">
              <a:extLst>
                <a:ext uri="{FF2B5EF4-FFF2-40B4-BE49-F238E27FC236}">
                  <a16:creationId xmlns:a16="http://schemas.microsoft.com/office/drawing/2014/main" id="{C3659C49-6A28-9046-94EB-80BFBAEC5236}"/>
                </a:ext>
              </a:extLst>
            </p:cNvPr>
            <p:cNvSpPr/>
            <p:nvPr/>
          </p:nvSpPr>
          <p:spPr bwMode="auto">
            <a:xfrm rot="8040703">
              <a:off x="7145337" y="7527775"/>
              <a:ext cx="245270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0" name="Teardrop 16">
              <a:extLst>
                <a:ext uri="{FF2B5EF4-FFF2-40B4-BE49-F238E27FC236}">
                  <a16:creationId xmlns:a16="http://schemas.microsoft.com/office/drawing/2014/main" id="{0969A08D-7C24-374E-B702-DCB200E9A933}"/>
                </a:ext>
              </a:extLst>
            </p:cNvPr>
            <p:cNvSpPr/>
            <p:nvPr/>
          </p:nvSpPr>
          <p:spPr bwMode="auto">
            <a:xfrm rot="8040703">
              <a:off x="7469187" y="8032600"/>
              <a:ext cx="245270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1" name="Teardrop 17">
              <a:extLst>
                <a:ext uri="{FF2B5EF4-FFF2-40B4-BE49-F238E27FC236}">
                  <a16:creationId xmlns:a16="http://schemas.microsoft.com/office/drawing/2014/main" id="{4FE01032-6936-0745-B842-EF3BBEC48747}"/>
                </a:ext>
              </a:extLst>
            </p:cNvPr>
            <p:cNvSpPr/>
            <p:nvPr/>
          </p:nvSpPr>
          <p:spPr bwMode="auto">
            <a:xfrm rot="8040703">
              <a:off x="6173787" y="7275364"/>
              <a:ext cx="242888" cy="24526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2" name="Teardrop 18">
              <a:extLst>
                <a:ext uri="{FF2B5EF4-FFF2-40B4-BE49-F238E27FC236}">
                  <a16:creationId xmlns:a16="http://schemas.microsoft.com/office/drawing/2014/main" id="{F8B5F091-DB6F-ED48-9D34-56FB6954938D}"/>
                </a:ext>
              </a:extLst>
            </p:cNvPr>
            <p:cNvSpPr/>
            <p:nvPr/>
          </p:nvSpPr>
          <p:spPr bwMode="auto">
            <a:xfrm rot="8040703">
              <a:off x="7577535" y="6555034"/>
              <a:ext cx="24288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3" name="Teardrop 19">
              <a:extLst>
                <a:ext uri="{FF2B5EF4-FFF2-40B4-BE49-F238E27FC236}">
                  <a16:creationId xmlns:a16="http://schemas.microsoft.com/office/drawing/2014/main" id="{467ABC44-BE2D-2B4D-A13C-E982AC2FE295}"/>
                </a:ext>
              </a:extLst>
            </p:cNvPr>
            <p:cNvSpPr/>
            <p:nvPr/>
          </p:nvSpPr>
          <p:spPr bwMode="auto">
            <a:xfrm rot="8040703">
              <a:off x="6605985" y="6952703"/>
              <a:ext cx="24288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4" name="Teardrop 20">
              <a:extLst>
                <a:ext uri="{FF2B5EF4-FFF2-40B4-BE49-F238E27FC236}">
                  <a16:creationId xmlns:a16="http://schemas.microsoft.com/office/drawing/2014/main" id="{58B1E886-BB2E-984A-82EA-2A6EC1D57EC9}"/>
                </a:ext>
              </a:extLst>
            </p:cNvPr>
            <p:cNvSpPr/>
            <p:nvPr/>
          </p:nvSpPr>
          <p:spPr bwMode="auto">
            <a:xfrm rot="8040703">
              <a:off x="6604796" y="6229993"/>
              <a:ext cx="24526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5" name="Teardrop 21">
              <a:extLst>
                <a:ext uri="{FF2B5EF4-FFF2-40B4-BE49-F238E27FC236}">
                  <a16:creationId xmlns:a16="http://schemas.microsoft.com/office/drawing/2014/main" id="{48B9CD4F-5839-8442-98C6-335C015E1668}"/>
                </a:ext>
              </a:extLst>
            </p:cNvPr>
            <p:cNvSpPr/>
            <p:nvPr/>
          </p:nvSpPr>
          <p:spPr bwMode="auto">
            <a:xfrm rot="8040703">
              <a:off x="7362032" y="5763268"/>
              <a:ext cx="242888" cy="245270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6" name="Teardrop 22">
              <a:extLst>
                <a:ext uri="{FF2B5EF4-FFF2-40B4-BE49-F238E27FC236}">
                  <a16:creationId xmlns:a16="http://schemas.microsoft.com/office/drawing/2014/main" id="{EB3A642F-6A14-184A-9806-EE2F4D4AFB31}"/>
                </a:ext>
              </a:extLst>
            </p:cNvPr>
            <p:cNvSpPr/>
            <p:nvPr/>
          </p:nvSpPr>
          <p:spPr bwMode="auto">
            <a:xfrm rot="8040703">
              <a:off x="3904457" y="5332262"/>
              <a:ext cx="245270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7" name="Teardrop 23">
              <a:extLst>
                <a:ext uri="{FF2B5EF4-FFF2-40B4-BE49-F238E27FC236}">
                  <a16:creationId xmlns:a16="http://schemas.microsoft.com/office/drawing/2014/main" id="{4D99A866-325E-2343-9815-E951E259CD14}"/>
                </a:ext>
              </a:extLst>
            </p:cNvPr>
            <p:cNvSpPr/>
            <p:nvPr/>
          </p:nvSpPr>
          <p:spPr bwMode="auto">
            <a:xfrm rot="8040703">
              <a:off x="5777310" y="9255371"/>
              <a:ext cx="24288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8" name="Teardrop 24">
              <a:extLst>
                <a:ext uri="{FF2B5EF4-FFF2-40B4-BE49-F238E27FC236}">
                  <a16:creationId xmlns:a16="http://schemas.microsoft.com/office/drawing/2014/main" id="{168C361B-068E-3747-981C-C7E20EC2521B}"/>
                </a:ext>
              </a:extLst>
            </p:cNvPr>
            <p:cNvSpPr/>
            <p:nvPr/>
          </p:nvSpPr>
          <p:spPr bwMode="auto">
            <a:xfrm rot="8040703">
              <a:off x="8574089" y="5587055"/>
              <a:ext cx="24526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29" name="Teardrop 25">
              <a:extLst>
                <a:ext uri="{FF2B5EF4-FFF2-40B4-BE49-F238E27FC236}">
                  <a16:creationId xmlns:a16="http://schemas.microsoft.com/office/drawing/2014/main" id="{EE87DB83-B23C-8149-8F01-35D48D0CB204}"/>
                </a:ext>
              </a:extLst>
            </p:cNvPr>
            <p:cNvSpPr/>
            <p:nvPr/>
          </p:nvSpPr>
          <p:spPr bwMode="auto">
            <a:xfrm rot="8040703">
              <a:off x="2899569" y="5906143"/>
              <a:ext cx="242888" cy="245270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0" name="Teardrop 26">
              <a:extLst>
                <a:ext uri="{FF2B5EF4-FFF2-40B4-BE49-F238E27FC236}">
                  <a16:creationId xmlns:a16="http://schemas.microsoft.com/office/drawing/2014/main" id="{E220470D-6BF6-174E-AD5A-F260A01914F5}"/>
                </a:ext>
              </a:extLst>
            </p:cNvPr>
            <p:cNvSpPr/>
            <p:nvPr/>
          </p:nvSpPr>
          <p:spPr bwMode="auto">
            <a:xfrm rot="8040703">
              <a:off x="7036991" y="5331071"/>
              <a:ext cx="245270" cy="245270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1" name="Teardrop 27">
              <a:extLst>
                <a:ext uri="{FF2B5EF4-FFF2-40B4-BE49-F238E27FC236}">
                  <a16:creationId xmlns:a16="http://schemas.microsoft.com/office/drawing/2014/main" id="{00D9AC25-0C35-0F4C-AC8A-40956BB6F038}"/>
                </a:ext>
              </a:extLst>
            </p:cNvPr>
            <p:cNvSpPr/>
            <p:nvPr/>
          </p:nvSpPr>
          <p:spPr bwMode="auto">
            <a:xfrm rot="8040703">
              <a:off x="8333582" y="5253680"/>
              <a:ext cx="242888" cy="245270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2" name="Teardrop 28">
              <a:extLst>
                <a:ext uri="{FF2B5EF4-FFF2-40B4-BE49-F238E27FC236}">
                  <a16:creationId xmlns:a16="http://schemas.microsoft.com/office/drawing/2014/main" id="{CB349975-BC5F-3247-83B3-82BD908BB160}"/>
                </a:ext>
              </a:extLst>
            </p:cNvPr>
            <p:cNvSpPr/>
            <p:nvPr/>
          </p:nvSpPr>
          <p:spPr bwMode="auto">
            <a:xfrm rot="8040703">
              <a:off x="5417741" y="6628853"/>
              <a:ext cx="24288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3" name="Teardrop 29">
              <a:extLst>
                <a:ext uri="{FF2B5EF4-FFF2-40B4-BE49-F238E27FC236}">
                  <a16:creationId xmlns:a16="http://schemas.microsoft.com/office/drawing/2014/main" id="{C519133E-741E-4D4D-818F-3A0BDC9C0092}"/>
                </a:ext>
              </a:extLst>
            </p:cNvPr>
            <p:cNvSpPr/>
            <p:nvPr/>
          </p:nvSpPr>
          <p:spPr bwMode="auto">
            <a:xfrm rot="8040703">
              <a:off x="4228308" y="6339530"/>
              <a:ext cx="24526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4" name="Teardrop 30">
              <a:extLst>
                <a:ext uri="{FF2B5EF4-FFF2-40B4-BE49-F238E27FC236}">
                  <a16:creationId xmlns:a16="http://schemas.microsoft.com/office/drawing/2014/main" id="{2CAF523A-E603-6846-B9ED-BD44B2885B97}"/>
                </a:ext>
              </a:extLst>
            </p:cNvPr>
            <p:cNvSpPr/>
            <p:nvPr/>
          </p:nvSpPr>
          <p:spPr bwMode="auto">
            <a:xfrm rot="8040703">
              <a:off x="5849937" y="5439419"/>
              <a:ext cx="242888" cy="24526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5" name="Teardrop 31">
              <a:extLst>
                <a:ext uri="{FF2B5EF4-FFF2-40B4-BE49-F238E27FC236}">
                  <a16:creationId xmlns:a16="http://schemas.microsoft.com/office/drawing/2014/main" id="{74DD9923-9F37-5040-BECA-54F719DC8019}"/>
                </a:ext>
              </a:extLst>
            </p:cNvPr>
            <p:cNvSpPr/>
            <p:nvPr/>
          </p:nvSpPr>
          <p:spPr bwMode="auto">
            <a:xfrm rot="8040703">
              <a:off x="8132366" y="5840659"/>
              <a:ext cx="221457" cy="269082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6" name="Teardrop 32">
              <a:extLst>
                <a:ext uri="{FF2B5EF4-FFF2-40B4-BE49-F238E27FC236}">
                  <a16:creationId xmlns:a16="http://schemas.microsoft.com/office/drawing/2014/main" id="{5DCE3DA9-BA61-A04B-A192-A4DA745C47EC}"/>
                </a:ext>
              </a:extLst>
            </p:cNvPr>
            <p:cNvSpPr/>
            <p:nvPr/>
          </p:nvSpPr>
          <p:spPr bwMode="auto">
            <a:xfrm rot="8040703">
              <a:off x="4445001" y="4144018"/>
              <a:ext cx="24526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7" name="Teardrop 27">
              <a:extLst>
                <a:ext uri="{FF2B5EF4-FFF2-40B4-BE49-F238E27FC236}">
                  <a16:creationId xmlns:a16="http://schemas.microsoft.com/office/drawing/2014/main" id="{9886A748-A75C-C04D-AADB-311931D28C7E}"/>
                </a:ext>
              </a:extLst>
            </p:cNvPr>
            <p:cNvSpPr/>
            <p:nvPr/>
          </p:nvSpPr>
          <p:spPr bwMode="auto">
            <a:xfrm rot="8040703">
              <a:off x="7958535" y="5402509"/>
              <a:ext cx="242888" cy="242888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  <p:sp>
          <p:nvSpPr>
            <p:cNvPr id="38" name="Teardrop 27">
              <a:extLst>
                <a:ext uri="{FF2B5EF4-FFF2-40B4-BE49-F238E27FC236}">
                  <a16:creationId xmlns:a16="http://schemas.microsoft.com/office/drawing/2014/main" id="{928C2BB2-147E-984D-9C2C-6D97F2849724}"/>
                </a:ext>
              </a:extLst>
            </p:cNvPr>
            <p:cNvSpPr/>
            <p:nvPr/>
          </p:nvSpPr>
          <p:spPr bwMode="auto">
            <a:xfrm rot="8040703">
              <a:off x="8495507" y="5982343"/>
              <a:ext cx="242888" cy="245270"/>
            </a:xfrm>
            <a:prstGeom prst="teardrop">
              <a:avLst/>
            </a:prstGeom>
            <a:solidFill>
              <a:srgbClr val="70A7A5"/>
            </a:solidFill>
            <a:ln w="25400" cap="flat" cmpd="sng" algn="ctr">
              <a:solidFill>
                <a:srgbClr val="70A7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9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51" b="1">
                <a:latin typeface="Gill Sans" pitchFamily="1" charset="0"/>
                <a:ea typeface="ヒラギノ角ゴ ProN W3" pitchFamily="1" charset="-128"/>
                <a:sym typeface="Gill Sans" pitchFamily="1" charset="0"/>
              </a:endParaRPr>
            </a:p>
          </p:txBody>
        </p:sp>
      </p:grpSp>
      <p:sp>
        <p:nvSpPr>
          <p:cNvPr id="40" name="Rectangle 34">
            <a:extLst>
              <a:ext uri="{FF2B5EF4-FFF2-40B4-BE49-F238E27FC236}">
                <a16:creationId xmlns:a16="http://schemas.microsoft.com/office/drawing/2014/main" id="{1CCF1D2A-48C0-9E43-99D5-335E68B5355A}"/>
              </a:ext>
            </a:extLst>
          </p:cNvPr>
          <p:cNvSpPr/>
          <p:nvPr/>
        </p:nvSpPr>
        <p:spPr bwMode="auto">
          <a:xfrm>
            <a:off x="10644882" y="4902907"/>
            <a:ext cx="2100806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9" eaLnBrk="0">
              <a:spcBef>
                <a:spcPts val="451"/>
              </a:spcBef>
              <a:spcAft>
                <a:spcPts val="1800"/>
              </a:spcAft>
              <a:defRPr/>
            </a:pPr>
            <a:r>
              <a:rPr lang="en-US" sz="2700" b="1" err="1">
                <a:solidFill>
                  <a:srgbClr val="C2BDBC"/>
                </a:solidFill>
                <a:ea typeface="ヒラギノ角ゴ ProN W3" charset="-128"/>
                <a:cs typeface="Arial" panose="020B0604020202020204" pitchFamily="34" charset="0"/>
                <a:sym typeface="Gill Sans" charset="0"/>
              </a:rPr>
              <a:t>estados</a:t>
            </a:r>
            <a:endParaRPr lang="en-US" sz="3000" b="1">
              <a:solidFill>
                <a:srgbClr val="C2BDBC"/>
              </a:solidFill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A4331CB0-CC11-4747-A01D-A8FC885BC78E}"/>
              </a:ext>
            </a:extLst>
          </p:cNvPr>
          <p:cNvSpPr/>
          <p:nvPr/>
        </p:nvSpPr>
        <p:spPr bwMode="auto">
          <a:xfrm>
            <a:off x="4431590" y="3649383"/>
            <a:ext cx="18549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9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>
                <a:solidFill>
                  <a:srgbClr val="FDD16E"/>
                </a:solidFill>
                <a:ea typeface="ヒラギノ角ゴ ProN W3" charset="-128"/>
                <a:cs typeface="Arial" panose="020B0604020202020204" pitchFamily="34" charset="0"/>
                <a:sym typeface="Gill Sans" charset="0"/>
              </a:rPr>
              <a:t>350</a:t>
            </a:r>
            <a:r>
              <a:rPr lang="pt-BR" sz="7200" b="1">
                <a:solidFill>
                  <a:srgbClr val="FDD16E"/>
                </a:solidFill>
                <a:ea typeface="ヒラギノ角ゴ ProN W3" charset="-128"/>
                <a:cs typeface="Arial" panose="020B0604020202020204" pitchFamily="34" charset="0"/>
                <a:sym typeface="Gill Sans" charset="0"/>
              </a:rPr>
              <a:t> </a:t>
            </a:r>
            <a:endParaRPr lang="en-US" sz="6000" b="1">
              <a:solidFill>
                <a:srgbClr val="FDD16E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42" name="Rectangle 34">
            <a:extLst>
              <a:ext uri="{FF2B5EF4-FFF2-40B4-BE49-F238E27FC236}">
                <a16:creationId xmlns:a16="http://schemas.microsoft.com/office/drawing/2014/main" id="{CBCE7E25-4103-774D-B759-0E891B30C230}"/>
              </a:ext>
            </a:extLst>
          </p:cNvPr>
          <p:cNvSpPr/>
          <p:nvPr/>
        </p:nvSpPr>
        <p:spPr bwMode="auto">
          <a:xfrm>
            <a:off x="3986773" y="3632848"/>
            <a:ext cx="9994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 defTabSz="685809" eaLnBrk="0">
              <a:spcBef>
                <a:spcPts val="451"/>
              </a:spcBef>
              <a:spcAft>
                <a:spcPts val="1800"/>
              </a:spcAft>
              <a:defRPr/>
            </a:pPr>
            <a:r>
              <a:rPr lang="pt-BR" sz="1400" i="1">
                <a:solidFill>
                  <a:srgbClr val="808080"/>
                </a:solidFill>
                <a:latin typeface="Georgia" panose="02040502050405020303" pitchFamily="18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mais de</a:t>
            </a:r>
            <a:endParaRPr lang="pt-BR" i="1">
              <a:solidFill>
                <a:srgbClr val="808080"/>
              </a:solidFill>
              <a:latin typeface="Georgia" panose="02040502050405020303" pitchFamily="18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9081747A-FB58-0041-943C-643022DBA2C2}"/>
              </a:ext>
            </a:extLst>
          </p:cNvPr>
          <p:cNvSpPr/>
          <p:nvPr/>
        </p:nvSpPr>
        <p:spPr bwMode="auto">
          <a:xfrm>
            <a:off x="4275293" y="4541780"/>
            <a:ext cx="168295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9" eaLnBrk="0">
              <a:spcBef>
                <a:spcPts val="451"/>
              </a:spcBef>
              <a:spcAft>
                <a:spcPts val="1800"/>
              </a:spcAft>
              <a:defRPr/>
            </a:pPr>
            <a:r>
              <a:rPr lang="pt-BR" b="1">
                <a:solidFill>
                  <a:srgbClr val="C2BDBC"/>
                </a:solidFill>
                <a:ea typeface="ヒラギノ角ゴ ProN W3" charset="-128"/>
                <a:cs typeface="Arial" panose="020B0604020202020204" pitchFamily="34" charset="0"/>
                <a:sym typeface="Gill Sans" charset="0"/>
              </a:rPr>
              <a:t>participantes</a:t>
            </a:r>
            <a:endParaRPr lang="pt-BR" sz="2100" b="1">
              <a:solidFill>
                <a:srgbClr val="C2BDBC"/>
              </a:solidFill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5837A98A-9351-134E-A988-C715D36FCCC3}"/>
              </a:ext>
            </a:extLst>
          </p:cNvPr>
          <p:cNvSpPr txBox="1"/>
          <p:nvPr/>
        </p:nvSpPr>
        <p:spPr>
          <a:xfrm>
            <a:off x="2109948" y="5497896"/>
            <a:ext cx="42914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700">
                <a:solidFill>
                  <a:srgbClr val="C2BDBC"/>
                </a:solidFill>
                <a:latin typeface="Georgia" panose="02040502050405020303" pitchFamily="18" charset="0"/>
              </a:rPr>
              <a:t>Programa de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8DDE8F38-3767-BD4C-A619-C2FD2D17273C}"/>
              </a:ext>
            </a:extLst>
          </p:cNvPr>
          <p:cNvSpPr/>
          <p:nvPr/>
        </p:nvSpPr>
        <p:spPr>
          <a:xfrm>
            <a:off x="1397922" y="5789942"/>
            <a:ext cx="6992620" cy="977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751" b="1">
                <a:solidFill>
                  <a:srgbClr val="2D2D50"/>
                </a:solidFill>
              </a:rPr>
              <a:t>liderança executiva</a:t>
            </a:r>
            <a:endParaRPr lang="pt-BR" sz="5751">
              <a:solidFill>
                <a:srgbClr val="2D2D50"/>
              </a:solidFill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B0B633B-263B-6F42-B769-51E3004BF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177" y="803378"/>
            <a:ext cx="2064204" cy="448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1pPr>
            <a:lvl2pPr marL="742950" indent="-28575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2pPr>
            <a:lvl3pPr marL="1143000" indent="-228600" algn="ctr"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3pPr>
            <a:lvl4pPr marL="1600200" indent="-228600" algn="ctr">
              <a:buChar char="–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4pPr>
            <a:lvl5pPr marL="2057400" indent="-228600" algn="ctr"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Tuffy" pitchFamily="34" charset="0"/>
                <a:cs typeface="Tuffy" pitchFamily="34" charset="0"/>
                <a:sym typeface="Gill Sans" charset="0"/>
              </a:defRPr>
            </a:lvl9pPr>
          </a:lstStyle>
          <a:p>
            <a:pPr algn="r" defTabSz="410771" fontAlgn="base">
              <a:lnSpc>
                <a:spcPct val="96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pt-BR" sz="29751">
                <a:solidFill>
                  <a:srgbClr val="2D2D50"/>
                </a:solidFill>
                <a:ea typeface="ヒラギノ角ゴ ProN W3" charset="-128"/>
              </a:rPr>
              <a:t>{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E5BAAD27-695B-6F4B-8506-8E01B0BA91A2}"/>
              </a:ext>
            </a:extLst>
          </p:cNvPr>
          <p:cNvGrpSpPr/>
          <p:nvPr/>
        </p:nvGrpSpPr>
        <p:grpSpPr>
          <a:xfrm>
            <a:off x="6593894" y="3505896"/>
            <a:ext cx="1294503" cy="447670"/>
            <a:chOff x="15189220" y="6488024"/>
            <a:chExt cx="2139674" cy="73995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7DFF616-218B-9348-95D8-D4BFE9632339}"/>
                </a:ext>
              </a:extLst>
            </p:cNvPr>
            <p:cNvSpPr/>
            <p:nvPr/>
          </p:nvSpPr>
          <p:spPr>
            <a:xfrm>
              <a:off x="15189220" y="6488024"/>
              <a:ext cx="2139674" cy="739954"/>
            </a:xfrm>
            <a:prstGeom prst="ellipse">
              <a:avLst/>
            </a:prstGeom>
            <a:solidFill>
              <a:srgbClr val="1E1D3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defTabSz="410771"/>
              <a:endParaRPr lang="pt-BR" sz="16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515DCED-D177-E641-B0BC-3C94C312353D}"/>
                </a:ext>
              </a:extLst>
            </p:cNvPr>
            <p:cNvSpPr/>
            <p:nvPr/>
          </p:nvSpPr>
          <p:spPr>
            <a:xfrm>
              <a:off x="15349590" y="6488024"/>
              <a:ext cx="1818930" cy="739954"/>
            </a:xfrm>
            <a:prstGeom prst="ellipse">
              <a:avLst/>
            </a:prstGeom>
            <a:noFill/>
            <a:ln w="5715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defTabSz="410771"/>
              <a:endParaRPr lang="pt-BR" sz="1600">
                <a:solidFill>
                  <a:srgbClr val="FFFFFF"/>
                </a:solidFill>
                <a:sym typeface="Helvetica Light"/>
              </a:endParaRPr>
            </a:p>
          </p:txBody>
        </p:sp>
      </p:grpSp>
      <p:sp>
        <p:nvSpPr>
          <p:cNvPr id="12" name="Rectangle 6">
            <a:extLst>
              <a:ext uri="{FF2B5EF4-FFF2-40B4-BE49-F238E27FC236}">
                <a16:creationId xmlns:a16="http://schemas.microsoft.com/office/drawing/2014/main" id="{E5A73608-E8D2-2545-B973-4C9FD34B8CBB}"/>
              </a:ext>
            </a:extLst>
          </p:cNvPr>
          <p:cNvSpPr/>
          <p:nvPr/>
        </p:nvSpPr>
        <p:spPr bwMode="auto">
          <a:xfrm>
            <a:off x="7150866" y="3171111"/>
            <a:ext cx="7056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9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>
                <a:solidFill>
                  <a:schemeClr val="bg1"/>
                </a:solidFill>
                <a:ea typeface="ヒラギノ角ゴ ProN W3" charset="-128"/>
                <a:cs typeface="Arial" panose="020B0604020202020204" pitchFamily="34" charset="0"/>
                <a:sym typeface="Gill Sans" charset="0"/>
              </a:rPr>
              <a:t>7</a:t>
            </a:r>
            <a:r>
              <a:rPr lang="pt-BR" sz="5000" b="1">
                <a:solidFill>
                  <a:schemeClr val="bg1"/>
                </a:solidFill>
                <a:ea typeface="ヒラギノ角ゴ ProN W3" charset="-128"/>
                <a:cs typeface="Arial" panose="020B0604020202020204" pitchFamily="34" charset="0"/>
                <a:sym typeface="Gill Sans" charset="0"/>
              </a:rPr>
              <a:t> </a:t>
            </a:r>
            <a:endParaRPr lang="en-US" sz="4800" b="1">
              <a:solidFill>
                <a:schemeClr val="bg1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0A07712B-6805-5D47-A42D-BB6A8C8FF125}"/>
              </a:ext>
            </a:extLst>
          </p:cNvPr>
          <p:cNvSpPr/>
          <p:nvPr/>
        </p:nvSpPr>
        <p:spPr bwMode="auto">
          <a:xfrm>
            <a:off x="6880577" y="3835725"/>
            <a:ext cx="84788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9" eaLnBrk="0">
              <a:spcBef>
                <a:spcPts val="451"/>
              </a:spcBef>
              <a:spcAft>
                <a:spcPts val="1800"/>
              </a:spcAft>
              <a:defRPr/>
            </a:pPr>
            <a:r>
              <a:rPr lang="en-US" sz="1600" i="1" err="1">
                <a:solidFill>
                  <a:schemeClr val="bg1"/>
                </a:solidFill>
                <a:latin typeface="Georgia" panose="02040502050405020303" pitchFamily="18" charset="0"/>
                <a:ea typeface="ヒラギノ角ゴ ProN W3" charset="-128"/>
                <a:cs typeface="Arial" panose="020B0604020202020204" pitchFamily="34" charset="0"/>
                <a:sym typeface="Gill Sans" charset="0"/>
              </a:rPr>
              <a:t>edições</a:t>
            </a:r>
            <a:endParaRPr lang="en-US" sz="700" i="1">
              <a:solidFill>
                <a:schemeClr val="bg1"/>
              </a:solidFill>
              <a:latin typeface="Georgia" panose="02040502050405020303" pitchFamily="18" charset="0"/>
              <a:ea typeface="ヒラギノ角ゴ ProN W3" charset="-128"/>
              <a:cs typeface="Arial" panose="020B0604020202020204" pitchFamily="34" charset="0"/>
              <a:sym typeface="Gill Sans" charset="0"/>
            </a:endParaRPr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5070296F-670A-364B-9347-BDE7598A5A1C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1347452" y="3628440"/>
            <a:ext cx="825500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 cap="flat" cmpd="sng" algn="ctr">
            <a:solidFill>
              <a:srgbClr val="70A7A5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68" name="Imagem 67">
            <a:extLst>
              <a:ext uri="{FF2B5EF4-FFF2-40B4-BE49-F238E27FC236}">
                <a16:creationId xmlns:a16="http://schemas.microsoft.com/office/drawing/2014/main" id="{6F00A2BE-3778-E74F-A27D-E98E8DC49E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416" y="1877418"/>
            <a:ext cx="386227" cy="386227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A03C0CD6-17DC-9943-A3B5-1A54C713EA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03" y="2378742"/>
            <a:ext cx="386227" cy="386227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6907FEBE-4C46-DC4D-98B0-C473EB3E7F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03" y="2861419"/>
            <a:ext cx="386227" cy="3862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7" name="Grupo 46"/>
          <p:cNvGrpSpPr/>
          <p:nvPr/>
        </p:nvGrpSpPr>
        <p:grpSpPr>
          <a:xfrm>
            <a:off x="6574533" y="3094546"/>
            <a:ext cx="1288391" cy="1274403"/>
            <a:chOff x="4930899" y="2320909"/>
            <a:chExt cx="966293" cy="955802"/>
          </a:xfrm>
        </p:grpSpPr>
        <p:sp>
          <p:nvSpPr>
            <p:cNvPr id="4" name="Elipse 3"/>
            <p:cNvSpPr/>
            <p:nvPr/>
          </p:nvSpPr>
          <p:spPr>
            <a:xfrm>
              <a:off x="4930899" y="2320909"/>
              <a:ext cx="966293" cy="955802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5334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5110136" y="2382445"/>
              <a:ext cx="667163" cy="79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>
                  <a:solidFill>
                    <a:schemeClr val="bg1"/>
                  </a:solidFill>
                </a:rPr>
                <a:t>9</a:t>
              </a:r>
            </a:p>
            <a:p>
              <a:pPr algn="ctr"/>
              <a:r>
                <a:rPr lang="pt-BR" sz="1467" i="1">
                  <a:solidFill>
                    <a:schemeClr val="bg1"/>
                  </a:solidFill>
                </a:rPr>
                <a:t>edições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098138" y="3632996"/>
            <a:ext cx="2214006" cy="1304680"/>
            <a:chOff x="3073603" y="2724746"/>
            <a:chExt cx="1660504" cy="978510"/>
          </a:xfrm>
        </p:grpSpPr>
        <p:sp>
          <p:nvSpPr>
            <p:cNvPr id="6" name="CaixaDeTexto 5"/>
            <p:cNvSpPr txBox="1"/>
            <p:nvPr/>
          </p:nvSpPr>
          <p:spPr>
            <a:xfrm>
              <a:off x="3073603" y="2724746"/>
              <a:ext cx="1557019" cy="869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>
                  <a:solidFill>
                    <a:schemeClr val="bg1">
                      <a:lumMod val="50000"/>
                    </a:schemeClr>
                  </a:solidFill>
                </a:rPr>
                <a:t>mais de </a:t>
              </a:r>
            </a:p>
            <a:p>
              <a:r>
                <a:rPr lang="pt-BR" sz="5334" b="1">
                  <a:solidFill>
                    <a:srgbClr val="FDD16E"/>
                  </a:solidFill>
                </a:rPr>
                <a:t>509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103625" y="3449340"/>
              <a:ext cx="16304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>
                  <a:solidFill>
                    <a:schemeClr val="bg1">
                      <a:lumMod val="50000"/>
                    </a:schemeClr>
                  </a:solidFill>
                </a:rPr>
                <a:t>PARTICIPANTES</a:t>
              </a:r>
            </a:p>
          </p:txBody>
        </p:sp>
      </p:grpSp>
      <p:sp>
        <p:nvSpPr>
          <p:cNvPr id="39" name="Rectangle 6">
            <a:extLst>
              <a:ext uri="{FF2B5EF4-FFF2-40B4-BE49-F238E27FC236}">
                <a16:creationId xmlns:a16="http://schemas.microsoft.com/office/drawing/2014/main" id="{C67A8172-A062-EE46-B132-DEA5F97D3782}"/>
              </a:ext>
            </a:extLst>
          </p:cNvPr>
          <p:cNvSpPr/>
          <p:nvPr/>
        </p:nvSpPr>
        <p:spPr bwMode="auto">
          <a:xfrm>
            <a:off x="10583014" y="3794424"/>
            <a:ext cx="166143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9" eaLnBrk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600" b="1">
                <a:solidFill>
                  <a:srgbClr val="2D2D50"/>
                </a:solidFill>
                <a:ea typeface="ヒラギノ角ゴ ProN W3" charset="-128"/>
                <a:cs typeface="Arial" panose="020B0604020202020204" pitchFamily="34" charset="0"/>
                <a:sym typeface="Gill Sans" charset="0"/>
              </a:rPr>
              <a:t>23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10681146" y="5041914"/>
            <a:ext cx="1660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>
                    <a:lumMod val="50000"/>
                  </a:schemeClr>
                </a:solidFill>
              </a:rPr>
              <a:t>estados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654424" y="591671"/>
            <a:ext cx="5298141" cy="26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69349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FMCSV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1182</Words>
  <Application>Microsoft Office PowerPoint</Application>
  <PresentationFormat>Widescreen</PresentationFormat>
  <Paragraphs>277</Paragraphs>
  <Slides>24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Century Gothic</vt:lpstr>
      <vt:lpstr>Corbel</vt:lpstr>
      <vt:lpstr>Georgia</vt:lpstr>
      <vt:lpstr>Gill Sans</vt:lpstr>
      <vt:lpstr>Helvetica</vt:lpstr>
      <vt:lpstr>Helvetica Light</vt:lpstr>
      <vt:lpstr>Times New Roman</vt:lpstr>
      <vt:lpstr>Tuffy</vt:lpstr>
      <vt:lpstr>Verdana</vt:lpstr>
      <vt:lpstr>Wingdings</vt:lpstr>
      <vt:lpstr>ヒラギノ角ゴ ProN W3</vt:lpstr>
      <vt:lpstr>FMCSV</vt:lpstr>
      <vt:lpstr>Apresentação do PowerPoint</vt:lpstr>
      <vt:lpstr>primeira infância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primeira infância</dc:title>
  <dc:creator>Isabela Cordeiro</dc:creator>
  <cp:lastModifiedBy>Alessandra Cristina de Jesus Teixeira</cp:lastModifiedBy>
  <cp:revision>30</cp:revision>
  <dcterms:created xsi:type="dcterms:W3CDTF">2019-06-17T18:16:50Z</dcterms:created>
  <dcterms:modified xsi:type="dcterms:W3CDTF">2019-10-03T23:42:03Z</dcterms:modified>
</cp:coreProperties>
</file>