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550" r:id="rId4"/>
    <p:sldId id="280" r:id="rId5"/>
    <p:sldId id="268" r:id="rId6"/>
    <p:sldId id="551" r:id="rId7"/>
    <p:sldId id="273" r:id="rId8"/>
    <p:sldId id="538" r:id="rId9"/>
    <p:sldId id="539" r:id="rId10"/>
    <p:sldId id="540" r:id="rId11"/>
    <p:sldId id="542" r:id="rId12"/>
    <p:sldId id="556" r:id="rId13"/>
    <p:sldId id="37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7" r:id="rId22"/>
    <p:sldId id="55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77778" autoAdjust="0"/>
  </p:normalViewPr>
  <p:slideViewPr>
    <p:cSldViewPr snapToGrid="0">
      <p:cViewPr varScale="1">
        <p:scale>
          <a:sx n="71" d="100"/>
          <a:sy n="71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94F9-8785-4FAC-A7B4-AE775C0F03C3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9440-682C-44EA-B5FF-57EFE5CE5D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5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18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3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51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02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9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0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17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99440-682C-44EA-B5FF-57EFE5CE5D6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5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4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0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0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9440-682C-44EA-B5FF-57EFE5CE5D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98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91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11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0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81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15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34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661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0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77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908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2D40CF-183E-4E1C-81BC-9D5F3A1E5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A895-3E70-480F-9E6D-EAF8BFBDE097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B4BD-100C-4549-AABA-29DAD059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83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075" y="-193638"/>
            <a:ext cx="10797154" cy="2571078"/>
          </a:xfrm>
        </p:spPr>
        <p:txBody>
          <a:bodyPr>
            <a:normAutofit/>
          </a:bodyPr>
          <a:lstStyle/>
          <a:p>
            <a:r>
              <a:rPr lang="pt-BR" sz="4800" dirty="0"/>
              <a:t>Secretaria nacional de DIREITOS DA CRIANÇA E DO ADOLESCENTE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C0973-B85B-4595-AD4E-D3F679693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15" y="3022900"/>
            <a:ext cx="9732085" cy="2302135"/>
          </a:xfrm>
        </p:spPr>
        <p:txBody>
          <a:bodyPr>
            <a:normAutofit/>
          </a:bodyPr>
          <a:lstStyle/>
          <a:p>
            <a:r>
              <a:rPr lang="pt-BR" dirty="0"/>
              <a:t>Petrucia de Melo Andrade</a:t>
            </a:r>
          </a:p>
          <a:p>
            <a:r>
              <a:rPr lang="pt-BR" dirty="0"/>
              <a:t>Secretária Nacional dos Direitos da Criança e do Adolescente</a:t>
            </a:r>
          </a:p>
          <a:p>
            <a:r>
              <a:rPr lang="pt-BR" dirty="0"/>
              <a:t>Viviane Petinelli</a:t>
            </a:r>
          </a:p>
          <a:p>
            <a:r>
              <a:rPr lang="pt-BR" dirty="0">
                <a:solidFill>
                  <a:prstClr val="white"/>
                </a:solidFill>
              </a:rPr>
              <a:t>Secretária Nacional Adjunta dos Direitos da Criança e do Adolescente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20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9" y="2236060"/>
            <a:ext cx="11446136" cy="30029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sz="20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promoção de direitos: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Delimitar, formular e implementar:</a:t>
            </a:r>
            <a:endParaRPr lang="pt-BR" sz="2000" dirty="0"/>
          </a:p>
          <a:p>
            <a:pPr marL="0" indent="0" algn="just">
              <a:buNone/>
            </a:pPr>
            <a:endParaRPr lang="pt-BR" sz="15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A política de atendimento de direitos, qualificando como </a:t>
            </a:r>
            <a:r>
              <a:rPr lang="pt-BR" sz="2400" b="1" i="1" u="sng" dirty="0"/>
              <a:t>DIREITO</a:t>
            </a:r>
            <a:r>
              <a:rPr lang="pt-BR" sz="2400" dirty="0"/>
              <a:t> ao atendimento das necessidades básicas da criança e do adolescente, por meio das demais políticas públicas.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31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63" y="106942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Coordenação de Fortalecimento do Sistema de Garantia de Direitos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355926"/>
            <a:ext cx="11040525" cy="401476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t-BR" sz="2100" dirty="0"/>
              <a:t>Apoio na implantação de Conselhos Tutelares em todos os municípios brasileiros;</a:t>
            </a:r>
          </a:p>
          <a:p>
            <a:pPr algn="just"/>
            <a:r>
              <a:rPr lang="pt-BR" sz="2100" dirty="0"/>
              <a:t>Distribuição de conjuntos de equipagem aos Conselhos Tutelares sem infraestrutura;</a:t>
            </a:r>
          </a:p>
          <a:p>
            <a:pPr algn="just"/>
            <a:r>
              <a:rPr lang="pt-BR" sz="2100" dirty="0"/>
              <a:t>Implantação do SIPIA Conselho Tutelar;</a:t>
            </a:r>
          </a:p>
          <a:p>
            <a:pPr algn="just"/>
            <a:r>
              <a:rPr lang="pt-BR" sz="2100" dirty="0"/>
              <a:t>Formação continuada de Conselheiros de Direitos e Tutelares (Escola de Conselhos);</a:t>
            </a:r>
          </a:p>
          <a:p>
            <a:pPr algn="just"/>
            <a:r>
              <a:rPr lang="pt-BR" sz="2100" dirty="0"/>
              <a:t>Construção do Conselho Tutelar Modelo;</a:t>
            </a:r>
          </a:p>
          <a:p>
            <a:pPr algn="just"/>
            <a:r>
              <a:rPr lang="pt-BR" sz="2100" dirty="0"/>
              <a:t>Articulação entre Conselhos;</a:t>
            </a:r>
          </a:p>
          <a:p>
            <a:pPr algn="just"/>
            <a:r>
              <a:rPr lang="pt-BR" sz="2100" dirty="0"/>
              <a:t>Processo de Escolha Unificado de Conselheiros Tutelares (Lei 12.696/12).</a:t>
            </a:r>
          </a:p>
        </p:txBody>
      </p:sp>
    </p:spTree>
    <p:extLst>
      <p:ext uri="{BB962C8B-B14F-4D97-AF65-F5344CB8AC3E}">
        <p14:creationId xmlns:p14="http://schemas.microsoft.com/office/powerpoint/2010/main" val="133040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506"/>
            <a:ext cx="12192000" cy="79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03512" y="2132857"/>
            <a:ext cx="41044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Existem 5.956 Conselhos Tutelares no Brasil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2018 serão mais 768 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3.803 contemplados (64%)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0804" y="1609637"/>
            <a:ext cx="213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Gerais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77293" y="193599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um total de 5.570 foram contemplados 3.427 municípios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2.143 municípios ainda não foram indicados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Falta equipar 2.153 Conselhos Tutelares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69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36059"/>
            <a:ext cx="11639774" cy="4089437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22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controle social:</a:t>
            </a:r>
            <a:endParaRPr lang="pt-BR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Instrumentos/mecanismos:</a:t>
            </a:r>
            <a:endParaRPr lang="pt-BR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M</a:t>
            </a:r>
            <a:r>
              <a:rPr lang="pt-BR" sz="2400" dirty="0"/>
              <a:t>obilização, produção de conhecimento em torno da problemática de crianças e adolescentes;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Capacitação permanente da sociedade para uma nova cultura de valorização das crianças e adolescentes do nosso país;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Fiscalizar o cumprimento dos preceitos legais constitucionais e infraconstitucionais;</a:t>
            </a:r>
            <a:endParaRPr lang="pt-B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Controle externo e interno da ação do poder público;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Mobilização para pressionar a efetiva promoção e defesa dos direitos.</a:t>
            </a:r>
            <a:endParaRPr lang="pt-BR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77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2236060"/>
            <a:ext cx="11478409" cy="37451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i="1" dirty="0"/>
              <a:t>ESPAÇO DA SOCIEDADE CIVIL:</a:t>
            </a:r>
            <a:endParaRPr lang="pt-BR" sz="2000" b="1" i="1" dirty="0"/>
          </a:p>
          <a:p>
            <a:pPr marL="0" indent="0" algn="just">
              <a:buNone/>
            </a:pPr>
            <a:endParaRPr lang="pt-BR" sz="15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Articulada em fóruns e em outras instâncias não institucionais, contrapartes essenciais para a existência dos conselhos de direito, integrados pelas organizações representativas da sociedade civil: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Organizações não governamentais;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Entidades de Atendimento Direto;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Entidades de Classe;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Sindicatos;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Pastorais;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Demais formas de Organização Social.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9530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2" y="2236060"/>
            <a:ext cx="11510683" cy="3745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sz="20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proteção e defesa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Medidas de solidariedade a indivíduos e grupos em resposta a situações de risco;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Abrangendo a proteção de crianças e adolescentes que tiveram seus direitos violados ou ameaçados e o acesso à Justiça para responsabilização dos violadores dos direitos infanto-juvenis</a:t>
            </a:r>
            <a:endParaRPr lang="pt-BR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024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" y="2236060"/>
            <a:ext cx="11553713" cy="3745192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20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Defesa, instrumentos ou medidas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Ações judiciais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Habeas Corpus, Mandato de Segurança, Ações Criminais, Ação Civil Pública,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Procedimentos e medidas administrativas;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Apuração de irregularidades em entidades de atendimento, apuração de infração administrativa às normas de proteção, fiscalização de entidades, advertências, multas, suspensão/fechamento de atividades.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553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3" y="2236060"/>
            <a:ext cx="9423698" cy="46219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22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Defesa, espaço público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Constituído por agentes governamentais e não governamentais: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Poder Judiciário;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Ministério Público;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Secretarias de Justiça;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Órgãos de defesa da cidadania;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Secretaria de Segurança Pública;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Conselhos Tutelares;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Conselhos de Direito da Criança e do Adolescente;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Outras instituições legalmente constituídas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610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839558"/>
            <a:ext cx="11424621" cy="4141694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31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defesa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Responsabilizar o Estado, sociedade e a família:	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/>
              <a:t>pelo não atendimento, irregularidades na atenção direta ou violação dos direitos individuais ou coletivos e dos adolescentes;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Assegura a</a:t>
            </a:r>
            <a:r>
              <a:rPr lang="pt-BR" sz="2400" b="1" i="1" dirty="0"/>
              <a:t> EXIGIBILIDADE </a:t>
            </a:r>
            <a:r>
              <a:rPr lang="pt-BR" sz="2400" dirty="0"/>
              <a:t>dos direitos.	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765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704"/>
            <a:ext cx="10515600" cy="7009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" y="2236060"/>
            <a:ext cx="11435379" cy="3745192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31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desafios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Colocar o Sistema de Garantia de Direitos em funcionamento articulado;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Disseminar o espírito de solidariedade;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Anular as práticas excludentes;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Incluir os </a:t>
            </a:r>
            <a:r>
              <a:rPr lang="pt-BR" sz="2000" b="1" i="1" u="sng" dirty="0"/>
              <a:t>“INVISIBILIZADOS</a:t>
            </a:r>
            <a:r>
              <a:rPr lang="pt-BR" sz="2400" dirty="0"/>
              <a:t>” no exercício da promoção social;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Quebrar paradigmas.	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190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70021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altLang="pt-BR" i="1" dirty="0">
                <a:solidFill>
                  <a:schemeClr val="accent6"/>
                </a:solidFill>
              </a:rPr>
              <a:t>   </a:t>
            </a:r>
            <a:r>
              <a:rPr lang="pt-BR" altLang="pt-BR" dirty="0"/>
              <a:t>Histórico da Violência Contra Crianças e Adolescentes</a:t>
            </a:r>
          </a:p>
        </p:txBody>
      </p:sp>
      <p:pic>
        <p:nvPicPr>
          <p:cNvPr id="37891" name="Picture 3" descr="ANd9GcRYHChfwZ6FXRZfja434TIIBvfLbNRXA1eKrlvmJiROKoUTapS4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214"/>
            <a:ext cx="398356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ANd9GcSws_pBPmDzdQAtMY5Zd54uWMXXM54m8A2yTSIW1rW4R_t64eKc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700213"/>
            <a:ext cx="446405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6" descr="9k=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7894" name="AutoShape 7" descr="9k=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</p:txBody>
      </p:sp>
      <p:pic>
        <p:nvPicPr>
          <p:cNvPr id="37895" name="Picture 8" descr="ANd9GcRUawFE3RImYH4xRTSSCOQ_FvwoPO8XcxNXKblkiLvMzaqMKXFE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264"/>
            <a:ext cx="3790951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9" descr="Resultado de imagem para imagens de trabalho infantil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7897" name="AutoShape 10" descr="Resultado de imagem para imagens de trabalho infantil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</p:txBody>
      </p:sp>
      <p:sp>
        <p:nvSpPr>
          <p:cNvPr id="37898" name="AutoShape 11" descr="Resultado de imagem para imagens de trabalho infantil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</p:txBody>
      </p:sp>
      <p:pic>
        <p:nvPicPr>
          <p:cNvPr id="37899" name="Picture 12" descr="postur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7" y="4005264"/>
            <a:ext cx="4078816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3" descr="ANd9GcTNcWHdCF5d9lhZ5bZ3SzjgxedqRdZgrDJDhBF7E1K19OvnyB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7" y="4005264"/>
            <a:ext cx="50292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5" descr="f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8" y="4005264"/>
            <a:ext cx="417618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7" descr="ANd9GcQO_5Sf3W8IFLa9zcEE-NvfBf5bcKoh38P-Pmx4efH0eZrZ2i9t5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005264"/>
            <a:ext cx="335703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4" descr="ANd9GcT98NLODgDfBy5LoHOYpyySA0zjcgXWiIRtzmrPWAJ-O4JBuV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84" y="1700213"/>
            <a:ext cx="4129616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9" descr="Resultado de imagem para imagens de adolescentes infra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4005263"/>
            <a:ext cx="4417484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9" y="4005264"/>
            <a:ext cx="2446866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7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C85F07-33CB-4314-B824-818A8741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pt-BR" sz="3100" b="1" cap="all" dirty="0">
              <a:solidFill>
                <a:srgbClr val="70AD47">
                  <a:lumMod val="75000"/>
                </a:srgbClr>
              </a:solidFill>
            </a:endParaRPr>
          </a:p>
          <a:p>
            <a:pPr marL="0" lvl="0" indent="0" algn="ctr">
              <a:buNone/>
            </a:pPr>
            <a:r>
              <a:rPr lang="pt-BR" sz="3100" b="1" cap="all" dirty="0">
                <a:solidFill>
                  <a:srgbClr val="70AD47">
                    <a:lumMod val="75000"/>
                  </a:srgbClr>
                </a:solidFill>
              </a:rPr>
              <a:t>obrigada!</a:t>
            </a:r>
          </a:p>
          <a:p>
            <a:pPr marL="0" lvl="0" indent="0" algn="ctr">
              <a:buNone/>
            </a:pPr>
            <a:endParaRPr lang="pt-BR" sz="3100" b="1" cap="all" dirty="0">
              <a:solidFill>
                <a:srgbClr val="70AD47">
                  <a:lumMod val="75000"/>
                </a:srgbClr>
              </a:solidFill>
            </a:endParaRPr>
          </a:p>
          <a:p>
            <a:pPr algn="ctr"/>
            <a:r>
              <a:rPr lang="pt-BR" sz="2400" b="1" dirty="0"/>
              <a:t>Petrucia de Melo Andrade</a:t>
            </a:r>
          </a:p>
          <a:p>
            <a:pPr marL="0" indent="0" algn="ctr">
              <a:buNone/>
            </a:pPr>
            <a:r>
              <a:rPr lang="pt-BR" sz="2400" dirty="0"/>
              <a:t>Secretária Nacional dos Direitos da Criança e do Adolescente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petrucia.andrade@mdh.gov.br</a:t>
            </a:r>
          </a:p>
          <a:p>
            <a:pPr marL="0" lvl="0" indent="0" algn="ctr">
              <a:buNone/>
            </a:pP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09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pt-BR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1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cap="all" dirty="0">
              <a:solidFill>
                <a:srgbClr val="70AD47">
                  <a:lumMod val="75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cap="all" dirty="0">
              <a:solidFill>
                <a:srgbClr val="70AD47">
                  <a:lumMod val="75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cap="all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Articulação do Sistema de </a:t>
            </a:r>
          </a:p>
          <a:p>
            <a:pPr marL="0" indent="0" algn="ctr">
              <a:buNone/>
            </a:pPr>
            <a:r>
              <a:rPr lang="pt-BR" sz="3200" b="1" cap="all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Garantia de Direitos</a:t>
            </a:r>
          </a:p>
          <a:p>
            <a:pPr marL="0" indent="0" algn="ctr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6780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5" y="356737"/>
            <a:ext cx="11740895" cy="96000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  <a:cs typeface="Arial" panose="020B0604020202020204" pitchFamily="34" charset="0"/>
              </a:rPr>
              <a:t>Articulação do Sistema de Garantia de Direitos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11">
            <a:extLst>
              <a:ext uri="{FF2B5EF4-FFF2-40B4-BE49-F238E27FC236}">
                <a16:creationId xmlns:a16="http://schemas.microsoft.com/office/drawing/2014/main" id="{B186B710-F95E-4F8C-A0C1-E33DA9AF5FAD}"/>
              </a:ext>
            </a:extLst>
          </p:cNvPr>
          <p:cNvSpPr/>
          <p:nvPr/>
        </p:nvSpPr>
        <p:spPr>
          <a:xfrm>
            <a:off x="146305" y="1728216"/>
            <a:ext cx="5340096" cy="3645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E COORDENAR AÇÕES DE: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Promoção dos direitos da Criança e do Adolescente;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Enfrentamento às violações de direitos das crianças e adolescentes;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Fortalecer o Sistema de Garantia dos direitos (SGD)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392426" y="3634740"/>
            <a:ext cx="114299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050792" y="2468880"/>
            <a:ext cx="969264" cy="28163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m - Sistema de Garant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8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SISTEMA DE GARANTIAS DE DIREITOS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3305175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/>
              <a:t>ARTIGO 86 do ECA: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“A política de atendimento dos direitos de criança e adolescente  far-se-á através de um conjunto articulado de ações  governamental e não governamental nos três  níveis da federação</a:t>
            </a:r>
            <a:r>
              <a:rPr lang="pt-BR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99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DIREITOS FUNDAMENTAIS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17566"/>
              </p:ext>
            </p:extLst>
          </p:nvPr>
        </p:nvGraphicFramePr>
        <p:xfrm>
          <a:off x="1365504" y="1508760"/>
          <a:ext cx="998829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SOBREVIVÊNCIA</a:t>
                      </a:r>
                      <a:endParaRPr lang="pt-B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ALIMENTAÇÃO	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SAÚDE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VIDA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DESENVOLVIMENTO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PESSOAL E SOCIAL</a:t>
                      </a: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  EDUCAÇÃO 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 LAZER 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  PROFISSIONALIZAÇÃO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        CULTURA	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INTEGRIDADE FÍSICA,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PSICOLÓGICA E SOCIAL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DIGNIDADE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RESPEITO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LIBERDADE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+mj-lt"/>
                        </a:rPr>
                        <a:t>    CONVIVÊNCIA FAMILIAR E COMUNITÁRIA </a:t>
                      </a: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O Sistema de garantia dos direitos da criança e do adolescente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" y="1655147"/>
            <a:ext cx="11433805" cy="4680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O Sistema de Garantia dos Direitos da Criança e do Adolescente visa a efetivação dos direitos humanos da criança e adolescente, nos níveis de governo Federal, Estadual, Distrital e Municipal.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0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constitui-se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na articulação e integração das instâncias públicas governamentais e da sociedade civil;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na aplicação de instrumentos normativos;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no funcionamento dos mecanismos de </a:t>
            </a:r>
            <a:r>
              <a:rPr lang="pt-BR" sz="2000" i="1" u="sng" dirty="0"/>
              <a:t>PROMOÇÃO, DEFESA E CONTROLE.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70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584"/>
            <a:ext cx="10515600" cy="5181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065468"/>
            <a:ext cx="11444562" cy="4792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sz="22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linhas estratégicas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400" dirty="0"/>
              <a:t>I – Efetivação dos instrumentos normativos próprios (Constituição Federal, Convenção sobre os Direitos da Criança e Estatuto da Criança e do Adolescente);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II – Implementação e fortalecimento das instâncias públicas responsáveis por esse fim;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III – Facilitação do acesso aos mecanismos de garantia de direitos, definidos em Lei.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724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0F1F41-2B6E-4FA7-8AB2-C91D8D8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 Sistema de garantia dos direitos da criança e do adolescente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- três grandes eixos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7B8CE85-13D4-45D4-BCA7-903B302A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2225302"/>
            <a:ext cx="11358501" cy="442292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cap="all" dirty="0">
                <a:solidFill>
                  <a:srgbClr val="70AD47">
                    <a:lumMod val="75000"/>
                  </a:srgbClr>
                </a:solidFill>
                <a:ea typeface="+mj-ea"/>
                <a:cs typeface="+mj-cs"/>
              </a:rPr>
              <a:t>grandes eixos: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600" b="1" u="sng" dirty="0"/>
              <a:t>Promoção de Direitos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600" dirty="0"/>
              <a:t>Capacidade de atendimento universal</a:t>
            </a:r>
          </a:p>
          <a:p>
            <a:pPr marL="0" indent="0" algn="just">
              <a:buNone/>
            </a:pPr>
            <a:endParaRPr lang="pt-BR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600" b="1" u="sng" dirty="0"/>
              <a:t>Defesa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600" dirty="0"/>
              <a:t>Capacidade de garantir, proteger, assegurar e fazer cumprir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600" b="1" u="sng" dirty="0"/>
              <a:t>Controle Social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600" dirty="0"/>
              <a:t>Capacidade de fiscalizar, monitorar, subsidiar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6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02379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924</Words>
  <Application>Microsoft Office PowerPoint</Application>
  <PresentationFormat>Widescreen</PresentationFormat>
  <Paragraphs>183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Verdana</vt:lpstr>
      <vt:lpstr>Wingdings</vt:lpstr>
      <vt:lpstr>Tema do Office</vt:lpstr>
      <vt:lpstr>1_Tema do Office</vt:lpstr>
      <vt:lpstr>Secretaria nacional de DIREITOS DA CRIANÇA E DO ADOLESCENTE</vt:lpstr>
      <vt:lpstr>   Histórico da Violência Contra Crianças e Adolescentes</vt:lpstr>
      <vt:lpstr> </vt:lpstr>
      <vt:lpstr>Articulação do Sistema de Garantia de Direitos</vt:lpstr>
      <vt:lpstr>SISTEMA DE GARANTIAS DE DIREITOS</vt:lpstr>
      <vt:lpstr>DIREITOS FUNDAMENTAIS</vt:lpstr>
      <vt:lpstr>O Sistema de garantia dos direitos da criança e do adolescente</vt:lpstr>
      <vt:lpstr>O Sistema de garantia dos direitos da criança e do adolescente   </vt:lpstr>
      <vt:lpstr>O Sistema de garantia dos direitos da criança e do adolescente   - três grandes eixos</vt:lpstr>
      <vt:lpstr>O Sistema de garantia dos direitos da criança e do adolescente   </vt:lpstr>
      <vt:lpstr>Coordenação de Fortalecimento do Sistema de Garantia de Direitos</vt:lpstr>
      <vt:lpstr>Apresentação do PowerPoint</vt:lpstr>
      <vt:lpstr>O Sistema de garantia dos direitos da criança e do adolescente   </vt:lpstr>
      <vt:lpstr>O Sistema de garantia dos direitos da criança e do adolescente   </vt:lpstr>
      <vt:lpstr>O Sistema de garantia dos direitos da criança e do adolescente   </vt:lpstr>
      <vt:lpstr>O Sistema de garantia dos direitos da criança e do adolescente   </vt:lpstr>
      <vt:lpstr> O Sistema de garantia dos direitos da criança e do adolescente  </vt:lpstr>
      <vt:lpstr>O Sistema de garantia dos direitos da criança e do adolescente  </vt:lpstr>
      <vt:lpstr>O Sistema de garantia dos direitos da criança e do adolescente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Facundo Arantes</dc:creator>
  <cp:lastModifiedBy>Alessandra Cristina de Jesus Teixeira</cp:lastModifiedBy>
  <cp:revision>111</cp:revision>
  <dcterms:created xsi:type="dcterms:W3CDTF">2019-02-06T21:37:11Z</dcterms:created>
  <dcterms:modified xsi:type="dcterms:W3CDTF">2019-10-03T23:31:36Z</dcterms:modified>
</cp:coreProperties>
</file>