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53" r:id="rId2"/>
    <p:sldId id="286" r:id="rId3"/>
    <p:sldId id="322" r:id="rId4"/>
    <p:sldId id="287" r:id="rId5"/>
    <p:sldId id="324" r:id="rId6"/>
    <p:sldId id="325" r:id="rId7"/>
    <p:sldId id="326" r:id="rId8"/>
    <p:sldId id="327" r:id="rId9"/>
    <p:sldId id="328" r:id="rId10"/>
    <p:sldId id="332" r:id="rId11"/>
    <p:sldId id="329" r:id="rId12"/>
    <p:sldId id="330" r:id="rId13"/>
    <p:sldId id="331" r:id="rId14"/>
    <p:sldId id="350" r:id="rId15"/>
    <p:sldId id="333" r:id="rId16"/>
    <p:sldId id="334" r:id="rId17"/>
    <p:sldId id="335" r:id="rId18"/>
    <p:sldId id="336" r:id="rId19"/>
    <p:sldId id="263" r:id="rId20"/>
    <p:sldId id="264" r:id="rId21"/>
    <p:sldId id="337" r:id="rId22"/>
    <p:sldId id="338" r:id="rId23"/>
    <p:sldId id="300" r:id="rId24"/>
    <p:sldId id="339" r:id="rId25"/>
    <p:sldId id="280" r:id="rId26"/>
    <p:sldId id="340" r:id="rId27"/>
    <p:sldId id="289" r:id="rId28"/>
    <p:sldId id="341" r:id="rId29"/>
    <p:sldId id="290" r:id="rId30"/>
    <p:sldId id="342" r:id="rId31"/>
    <p:sldId id="320" r:id="rId32"/>
    <p:sldId id="344" r:id="rId33"/>
    <p:sldId id="343" r:id="rId34"/>
    <p:sldId id="346" r:id="rId35"/>
    <p:sldId id="345" r:id="rId36"/>
    <p:sldId id="347" r:id="rId37"/>
    <p:sldId id="348" r:id="rId38"/>
    <p:sldId id="349" r:id="rId39"/>
    <p:sldId id="308" r:id="rId40"/>
    <p:sldId id="351" r:id="rId41"/>
    <p:sldId id="257" r:id="rId4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emanda%202019\05%20-%20Maio\07%20-%20Apresenta&#231;&#227;o%20MI%20e%20MM%20-%20Mac&#225;rio\Saidas\01-Saida_Denis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emanda%202019\05%20-%20Maio\07%20-%20Apresenta&#231;&#227;o%20MI%20e%20MM%20-%20Mac&#225;rio\Saidas\01-Saida_Denis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emanda%202019\05%20-%20Maio\07%20-%20Apresenta&#231;&#227;o%20MI%20e%20MM%20-%20Mac&#225;rio\Saidas\01-Saida_Denis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DB%202017%20-%20SIM%20Sinasc%202016%20finalizados\Graficos\GRAFICOS%20_%20TM%20Infancia%20Infantil%20e%20Componente_2016%20FINALIZADO%20-%20Denise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DB%202017%20-%20SIM%20Sinasc%202016%20finalizados\Graficos\GRAFICOS%20_%20TM%20Infancia%20Infantil%20e%20Componente_2016%20FINALIZADO%20-%20Denis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'Grafico TMI'!$A$3</c:f>
              <c:strCache>
                <c:ptCount val="1"/>
                <c:pt idx="0">
                  <c:v>Norte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'Grafico TMI'!$B$2:$K$2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'Grafico TMI'!$B$3:$K$3</c:f>
              <c:numCache>
                <c:formatCode>0.0</c:formatCode>
                <c:ptCount val="10"/>
                <c:pt idx="0">
                  <c:v>23.101629706479919</c:v>
                </c:pt>
                <c:pt idx="1">
                  <c:v>22.279882893219543</c:v>
                </c:pt>
                <c:pt idx="2">
                  <c:v>20.966533801370097</c:v>
                </c:pt>
                <c:pt idx="3">
                  <c:v>19.912192558271343</c:v>
                </c:pt>
                <c:pt idx="4">
                  <c:v>19.238380522364299</c:v>
                </c:pt>
                <c:pt idx="5">
                  <c:v>18.186969338351869</c:v>
                </c:pt>
                <c:pt idx="6">
                  <c:v>17.709472169809974</c:v>
                </c:pt>
                <c:pt idx="7">
                  <c:v>16.640120956107246</c:v>
                </c:pt>
                <c:pt idx="8">
                  <c:v>17.989842288158247</c:v>
                </c:pt>
                <c:pt idx="9">
                  <c:v>17.252473494061253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0F-4D98-B6AF-62C329D4D277}"/>
            </c:ext>
          </c:extLst>
        </c:ser>
        <c:ser>
          <c:idx val="1"/>
          <c:order val="1"/>
          <c:tx>
            <c:strRef>
              <c:f>'Grafico TMI'!$A$4</c:f>
              <c:strCache>
                <c:ptCount val="1"/>
                <c:pt idx="0">
                  <c:v>Nordeste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'Grafico TMI'!$B$2:$K$2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'Grafico TMI'!$B$4:$K$4</c:f>
              <c:numCache>
                <c:formatCode>0.0</c:formatCode>
                <c:ptCount val="10"/>
                <c:pt idx="0">
                  <c:v>21.815445532826676</c:v>
                </c:pt>
                <c:pt idx="1">
                  <c:v>20.296609030615588</c:v>
                </c:pt>
                <c:pt idx="2">
                  <c:v>19.093091915053058</c:v>
                </c:pt>
                <c:pt idx="3">
                  <c:v>17.976911678109325</c:v>
                </c:pt>
                <c:pt idx="4">
                  <c:v>17.37003802823024</c:v>
                </c:pt>
                <c:pt idx="5">
                  <c:v>16.589646497221704</c:v>
                </c:pt>
                <c:pt idx="6">
                  <c:v>16.266487421626209</c:v>
                </c:pt>
                <c:pt idx="7">
                  <c:v>15.244553785974967</c:v>
                </c:pt>
                <c:pt idx="8">
                  <c:v>16.356278882580714</c:v>
                </c:pt>
                <c:pt idx="9">
                  <c:v>15.766572935619635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0F-4D98-B6AF-62C329D4D277}"/>
            </c:ext>
          </c:extLst>
        </c:ser>
        <c:ser>
          <c:idx val="2"/>
          <c:order val="2"/>
          <c:tx>
            <c:strRef>
              <c:f>'Grafico TMI'!$A$5</c:f>
              <c:strCache>
                <c:ptCount val="1"/>
                <c:pt idx="0">
                  <c:v>Sudeste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'Grafico TMI'!$B$2:$K$2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'Grafico TMI'!$B$5:$K$5</c:f>
              <c:numCache>
                <c:formatCode>0.0</c:formatCode>
                <c:ptCount val="10"/>
                <c:pt idx="0">
                  <c:v>14.339580591383697</c:v>
                </c:pt>
                <c:pt idx="1">
                  <c:v>13.893306129269142</c:v>
                </c:pt>
                <c:pt idx="2">
                  <c:v>13.425038163704169</c:v>
                </c:pt>
                <c:pt idx="3">
                  <c:v>12.996374502906349</c:v>
                </c:pt>
                <c:pt idx="4">
                  <c:v>12.803192623440591</c:v>
                </c:pt>
                <c:pt idx="5">
                  <c:v>12.549116466153388</c:v>
                </c:pt>
                <c:pt idx="6">
                  <c:v>12.302553178560457</c:v>
                </c:pt>
                <c:pt idx="7">
                  <c:v>11.795592059226799</c:v>
                </c:pt>
                <c:pt idx="8">
                  <c:v>12.221900243011119</c:v>
                </c:pt>
                <c:pt idx="9">
                  <c:v>11.721679935028995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0F-4D98-B6AF-62C329D4D277}"/>
            </c:ext>
          </c:extLst>
        </c:ser>
        <c:ser>
          <c:idx val="3"/>
          <c:order val="3"/>
          <c:tx>
            <c:strRef>
              <c:f>'Grafico TMI'!$A$6</c:f>
              <c:strCache>
                <c:ptCount val="1"/>
                <c:pt idx="0">
                  <c:v>Sul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'Grafico TMI'!$B$2:$K$2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'Grafico TMI'!$B$6:$K$6</c:f>
              <c:numCache>
                <c:formatCode>0.0</c:formatCode>
                <c:ptCount val="10"/>
                <c:pt idx="0">
                  <c:v>12.516639320581518</c:v>
                </c:pt>
                <c:pt idx="1">
                  <c:v>12.004609293331962</c:v>
                </c:pt>
                <c:pt idx="2">
                  <c:v>11.576931604473424</c:v>
                </c:pt>
                <c:pt idx="3">
                  <c:v>11.296895721867259</c:v>
                </c:pt>
                <c:pt idx="4">
                  <c:v>11.145191793291055</c:v>
                </c:pt>
                <c:pt idx="5">
                  <c:v>10.865345458504713</c:v>
                </c:pt>
                <c:pt idx="6">
                  <c:v>10.743127353927063</c:v>
                </c:pt>
                <c:pt idx="7">
                  <c:v>10.395782647948026</c:v>
                </c:pt>
                <c:pt idx="8">
                  <c:v>9.9619694223946507</c:v>
                </c:pt>
                <c:pt idx="9">
                  <c:v>10.145773181356324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40F-4D98-B6AF-62C329D4D277}"/>
            </c:ext>
          </c:extLst>
        </c:ser>
        <c:ser>
          <c:idx val="4"/>
          <c:order val="4"/>
          <c:tx>
            <c:strRef>
              <c:f>'Grafico TMI'!$A$7</c:f>
              <c:strCache>
                <c:ptCount val="1"/>
                <c:pt idx="0">
                  <c:v>Centro-Oeste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'Grafico TMI'!$B$2:$K$2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'Grafico TMI'!$B$7:$K$7</c:f>
              <c:numCache>
                <c:formatCode>0.0</c:formatCode>
                <c:ptCount val="10"/>
                <c:pt idx="0">
                  <c:v>17.052935740410522</c:v>
                </c:pt>
                <c:pt idx="1">
                  <c:v>16.442990177208181</c:v>
                </c:pt>
                <c:pt idx="2">
                  <c:v>15.931225155384606</c:v>
                </c:pt>
                <c:pt idx="3">
                  <c:v>15.511693702085381</c:v>
                </c:pt>
                <c:pt idx="4">
                  <c:v>15.453560580895708</c:v>
                </c:pt>
                <c:pt idx="5">
                  <c:v>15.478133140270508</c:v>
                </c:pt>
                <c:pt idx="6">
                  <c:v>15.063882093883681</c:v>
                </c:pt>
                <c:pt idx="7">
                  <c:v>13.691933483831992</c:v>
                </c:pt>
                <c:pt idx="8">
                  <c:v>14.41986793332018</c:v>
                </c:pt>
                <c:pt idx="9">
                  <c:v>13.031685913733796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40F-4D98-B6AF-62C329D4D277}"/>
            </c:ext>
          </c:extLst>
        </c:ser>
        <c:ser>
          <c:idx val="5"/>
          <c:order val="5"/>
          <c:tx>
            <c:strRef>
              <c:f>'Grafico TMI'!$A$8</c:f>
              <c:strCache>
                <c:ptCount val="1"/>
                <c:pt idx="0">
                  <c:v>Brasil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'Grafico TMI'!$B$2:$K$2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'Grafico TMI'!$B$8:$K$8</c:f>
              <c:numCache>
                <c:formatCode>0.0</c:formatCode>
                <c:ptCount val="10"/>
                <c:pt idx="0">
                  <c:v>17.661998543714638</c:v>
                </c:pt>
                <c:pt idx="1">
                  <c:v>16.796693225452366</c:v>
                </c:pt>
                <c:pt idx="2">
                  <c:v>15.974539125464908</c:v>
                </c:pt>
                <c:pt idx="3">
                  <c:v>15.266422368208364</c:v>
                </c:pt>
                <c:pt idx="4">
                  <c:v>14.896661368231509</c:v>
                </c:pt>
                <c:pt idx="5">
                  <c:v>14.409492530726235</c:v>
                </c:pt>
                <c:pt idx="6">
                  <c:v>14.10282805521557</c:v>
                </c:pt>
                <c:pt idx="7">
                  <c:v>13.312782386629795</c:v>
                </c:pt>
                <c:pt idx="8">
                  <c:v>13.955539318979945</c:v>
                </c:pt>
                <c:pt idx="9">
                  <c:v>13.411202907767748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40F-4D98-B6AF-62C329D4D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2170208"/>
        <c:axId val="312169648"/>
      </c:lineChart>
      <c:catAx>
        <c:axId val="31217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pt-BR"/>
          </a:p>
        </c:txPr>
        <c:crossAx val="312169648"/>
        <c:crosses val="autoZero"/>
        <c:auto val="1"/>
        <c:lblAlgn val="ctr"/>
        <c:lblOffset val="100"/>
        <c:noMultiLvlLbl val="0"/>
      </c:catAx>
      <c:valAx>
        <c:axId val="31216964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312170208"/>
        <c:crosses val="autoZero"/>
        <c:crossBetween val="between"/>
      </c:valAx>
      <c:dTable>
        <c:showHorzBorder val="1"/>
        <c:showVertBorder val="0"/>
        <c:showOutline val="0"/>
        <c:showKeys val="1"/>
      </c:dTable>
    </c:plotArea>
    <c:plotVisOnly val="1"/>
    <c:dispBlanksAs val="gap"/>
    <c:showDLblsOverMax val="0"/>
  </c:chart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'Grafico NEO'!$A$3</c:f>
              <c:strCache>
                <c:ptCount val="1"/>
                <c:pt idx="0">
                  <c:v>Norte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'Grafico NEO'!$B$2:$K$2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'Grafico NEO'!$B$3:$K$3</c:f>
              <c:numCache>
                <c:formatCode>0.0</c:formatCode>
                <c:ptCount val="10"/>
                <c:pt idx="0">
                  <c:v>15.23949863021361</c:v>
                </c:pt>
                <c:pt idx="1">
                  <c:v>14.898596497459071</c:v>
                </c:pt>
                <c:pt idx="2">
                  <c:v>14.023972939989269</c:v>
                </c:pt>
                <c:pt idx="3">
                  <c:v>13.44551938109074</c:v>
                </c:pt>
                <c:pt idx="4">
                  <c:v>12.559693757804034</c:v>
                </c:pt>
                <c:pt idx="5">
                  <c:v>11.81113852246636</c:v>
                </c:pt>
                <c:pt idx="6">
                  <c:v>11.631146904801012</c:v>
                </c:pt>
                <c:pt idx="7">
                  <c:v>11.293705400657114</c:v>
                </c:pt>
                <c:pt idx="8">
                  <c:v>12.034714201575046</c:v>
                </c:pt>
                <c:pt idx="9">
                  <c:v>11.656593490288017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D1-4BFC-AF8E-3B94E4CAC150}"/>
            </c:ext>
          </c:extLst>
        </c:ser>
        <c:ser>
          <c:idx val="1"/>
          <c:order val="1"/>
          <c:tx>
            <c:strRef>
              <c:f>'Grafico NEO'!$A$4</c:f>
              <c:strCache>
                <c:ptCount val="1"/>
                <c:pt idx="0">
                  <c:v>Nordeste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'Grafico NEO'!$B$2:$K$2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'Grafico NEO'!$B$4:$K$4</c:f>
              <c:numCache>
                <c:formatCode>0.0</c:formatCode>
                <c:ptCount val="10"/>
                <c:pt idx="0">
                  <c:v>15.040685089671497</c:v>
                </c:pt>
                <c:pt idx="1">
                  <c:v>14.030162089629364</c:v>
                </c:pt>
                <c:pt idx="2">
                  <c:v>13.593876131483189</c:v>
                </c:pt>
                <c:pt idx="3">
                  <c:v>12.700643175583888</c:v>
                </c:pt>
                <c:pt idx="4">
                  <c:v>12.437873482336174</c:v>
                </c:pt>
                <c:pt idx="5">
                  <c:v>11.739421941377534</c:v>
                </c:pt>
                <c:pt idx="6">
                  <c:v>11.541792676804461</c:v>
                </c:pt>
                <c:pt idx="7">
                  <c:v>11.05600788740138</c:v>
                </c:pt>
                <c:pt idx="8">
                  <c:v>11.590851084717997</c:v>
                </c:pt>
                <c:pt idx="9">
                  <c:v>11.32750736149174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D1-4BFC-AF8E-3B94E4CAC150}"/>
            </c:ext>
          </c:extLst>
        </c:ser>
        <c:ser>
          <c:idx val="2"/>
          <c:order val="2"/>
          <c:tx>
            <c:strRef>
              <c:f>'Grafico NEO'!$A$5</c:f>
              <c:strCache>
                <c:ptCount val="1"/>
                <c:pt idx="0">
                  <c:v>Sudeste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'Grafico NEO'!$B$2:$K$2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'Grafico NEO'!$B$5:$K$5</c:f>
              <c:numCache>
                <c:formatCode>0.0</c:formatCode>
                <c:ptCount val="10"/>
                <c:pt idx="0">
                  <c:v>9.8707837068094921</c:v>
                </c:pt>
                <c:pt idx="1">
                  <c:v>9.5942311403438332</c:v>
                </c:pt>
                <c:pt idx="2">
                  <c:v>9.2369665302346036</c:v>
                </c:pt>
                <c:pt idx="3">
                  <c:v>8.9143151625326169</c:v>
                </c:pt>
                <c:pt idx="4">
                  <c:v>8.7619411612450531</c:v>
                </c:pt>
                <c:pt idx="5">
                  <c:v>8.5665884517638595</c:v>
                </c:pt>
                <c:pt idx="6">
                  <c:v>8.5817679619326217</c:v>
                </c:pt>
                <c:pt idx="7">
                  <c:v>8.2030171100594718</c:v>
                </c:pt>
                <c:pt idx="8">
                  <c:v>8.3078906525675524</c:v>
                </c:pt>
                <c:pt idx="9">
                  <c:v>8.2496226070218661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0D1-4BFC-AF8E-3B94E4CAC150}"/>
            </c:ext>
          </c:extLst>
        </c:ser>
        <c:ser>
          <c:idx val="3"/>
          <c:order val="3"/>
          <c:tx>
            <c:strRef>
              <c:f>'Grafico NEO'!$A$6</c:f>
              <c:strCache>
                <c:ptCount val="1"/>
                <c:pt idx="0">
                  <c:v>Sul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'Grafico NEO'!$B$2:$K$2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'Grafico NEO'!$B$6:$K$6</c:f>
              <c:numCache>
                <c:formatCode>0.0</c:formatCode>
                <c:ptCount val="10"/>
                <c:pt idx="0">
                  <c:v>8.6862653382456543</c:v>
                </c:pt>
                <c:pt idx="1">
                  <c:v>8.2302343190092486</c:v>
                </c:pt>
                <c:pt idx="2">
                  <c:v>8.0764186359170047</c:v>
                </c:pt>
                <c:pt idx="3">
                  <c:v>7.8397114793390532</c:v>
                </c:pt>
                <c:pt idx="4">
                  <c:v>7.7395704218158503</c:v>
                </c:pt>
                <c:pt idx="5">
                  <c:v>7.367759006877864</c:v>
                </c:pt>
                <c:pt idx="6">
                  <c:v>7.55773843172115</c:v>
                </c:pt>
                <c:pt idx="7">
                  <c:v>7.4744299009986168</c:v>
                </c:pt>
                <c:pt idx="8">
                  <c:v>6.9986472344878639</c:v>
                </c:pt>
                <c:pt idx="9">
                  <c:v>7.2785988068530489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0D1-4BFC-AF8E-3B94E4CAC150}"/>
            </c:ext>
          </c:extLst>
        </c:ser>
        <c:ser>
          <c:idx val="4"/>
          <c:order val="4"/>
          <c:tx>
            <c:strRef>
              <c:f>'Grafico NEO'!$A$7</c:f>
              <c:strCache>
                <c:ptCount val="1"/>
                <c:pt idx="0">
                  <c:v>Centro-Oeste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'Grafico NEO'!$B$2:$K$2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'Grafico NEO'!$B$7:$K$7</c:f>
              <c:numCache>
                <c:formatCode>0.0</c:formatCode>
                <c:ptCount val="10"/>
                <c:pt idx="0">
                  <c:v>11.497371816292915</c:v>
                </c:pt>
                <c:pt idx="1">
                  <c:v>11.02846076251183</c:v>
                </c:pt>
                <c:pt idx="2">
                  <c:v>11.022063133127457</c:v>
                </c:pt>
                <c:pt idx="3">
                  <c:v>10.868357193887363</c:v>
                </c:pt>
                <c:pt idx="4">
                  <c:v>10.873265397544952</c:v>
                </c:pt>
                <c:pt idx="5">
                  <c:v>10.578580203782002</c:v>
                </c:pt>
                <c:pt idx="6">
                  <c:v>10.380907779520594</c:v>
                </c:pt>
                <c:pt idx="7">
                  <c:v>9.7483313949552759</c:v>
                </c:pt>
                <c:pt idx="8">
                  <c:v>10.048890845778011</c:v>
                </c:pt>
                <c:pt idx="9">
                  <c:v>9.2952643727616309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0D1-4BFC-AF8E-3B94E4CAC150}"/>
            </c:ext>
          </c:extLst>
        </c:ser>
        <c:ser>
          <c:idx val="5"/>
          <c:order val="5"/>
          <c:tx>
            <c:strRef>
              <c:f>'Grafico NEO'!$A$8</c:f>
              <c:strCache>
                <c:ptCount val="1"/>
                <c:pt idx="0">
                  <c:v>Brasil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'Grafico NEO'!$B$2:$K$2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'Grafico NEO'!$B$8:$K$8</c:f>
              <c:numCache>
                <c:formatCode>0.0</c:formatCode>
                <c:ptCount val="10"/>
                <c:pt idx="0">
                  <c:v>12.091589629571347</c:v>
                </c:pt>
                <c:pt idx="1">
                  <c:v>11.521473747902283</c:v>
                </c:pt>
                <c:pt idx="2">
                  <c:v>11.097961628152131</c:v>
                </c:pt>
                <c:pt idx="3">
                  <c:v>10.584319723176943</c:v>
                </c:pt>
                <c:pt idx="4">
                  <c:v>10.32367609019914</c:v>
                </c:pt>
                <c:pt idx="5">
                  <c:v>9.8846618936075625</c:v>
                </c:pt>
                <c:pt idx="6">
                  <c:v>9.8145878217317772</c:v>
                </c:pt>
                <c:pt idx="7">
                  <c:v>9.407448687920045</c:v>
                </c:pt>
                <c:pt idx="8">
                  <c:v>9.6479423132315265</c:v>
                </c:pt>
                <c:pt idx="9">
                  <c:v>9.481105487179871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0D1-4BFC-AF8E-3B94E4CAC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2452592"/>
        <c:axId val="542455392"/>
      </c:lineChart>
      <c:catAx>
        <c:axId val="54245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pt-BR"/>
          </a:p>
        </c:txPr>
        <c:crossAx val="542455392"/>
        <c:crosses val="autoZero"/>
        <c:auto val="1"/>
        <c:lblAlgn val="ctr"/>
        <c:lblOffset val="100"/>
        <c:noMultiLvlLbl val="0"/>
      </c:catAx>
      <c:valAx>
        <c:axId val="54245539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542452592"/>
        <c:crosses val="autoZero"/>
        <c:crossBetween val="between"/>
      </c:valAx>
      <c:dTable>
        <c:showHorzBorder val="1"/>
        <c:showVertBorder val="0"/>
        <c:showOutline val="0"/>
        <c:showKeys val="1"/>
      </c:dTable>
    </c:plotArea>
    <c:plotVisOnly val="1"/>
    <c:dispBlanksAs val="gap"/>
    <c:showDLblsOverMax val="0"/>
  </c:chart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'Grafico POS NEO'!$A$3</c:f>
              <c:strCache>
                <c:ptCount val="1"/>
                <c:pt idx="0">
                  <c:v>Norte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'Grafico POS NEO'!$B$2:$K$2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'Grafico POS NEO'!$B$3:$K$3</c:f>
              <c:numCache>
                <c:formatCode>0.0</c:formatCode>
                <c:ptCount val="10"/>
                <c:pt idx="0">
                  <c:v>7.8621310762663104</c:v>
                </c:pt>
                <c:pt idx="1">
                  <c:v>7.3812863957604709</c:v>
                </c:pt>
                <c:pt idx="2">
                  <c:v>6.9425608613808265</c:v>
                </c:pt>
                <c:pt idx="3">
                  <c:v>6.466673177180601</c:v>
                </c:pt>
                <c:pt idx="4">
                  <c:v>6.6786867645602639</c:v>
                </c:pt>
                <c:pt idx="5">
                  <c:v>6.375830815885509</c:v>
                </c:pt>
                <c:pt idx="6">
                  <c:v>6.0748219075075163</c:v>
                </c:pt>
                <c:pt idx="7">
                  <c:v>5.3464155554501334</c:v>
                </c:pt>
                <c:pt idx="8">
                  <c:v>5.9551280865832021</c:v>
                </c:pt>
                <c:pt idx="9">
                  <c:v>5.588728719423365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14-4B2A-9633-C566022E2287}"/>
            </c:ext>
          </c:extLst>
        </c:ser>
        <c:ser>
          <c:idx val="1"/>
          <c:order val="1"/>
          <c:tx>
            <c:strRef>
              <c:f>'Grafico POS NEO'!$A$4</c:f>
              <c:strCache>
                <c:ptCount val="1"/>
                <c:pt idx="0">
                  <c:v>Nordeste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'Grafico POS NEO'!$B$2:$K$2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'Grafico POS NEO'!$B$4:$K$4</c:f>
              <c:numCache>
                <c:formatCode>0.0</c:formatCode>
                <c:ptCount val="10"/>
                <c:pt idx="0">
                  <c:v>6.7747604431551789</c:v>
                </c:pt>
                <c:pt idx="1">
                  <c:v>6.2664469409862251</c:v>
                </c:pt>
                <c:pt idx="2">
                  <c:v>5.4992157835698681</c:v>
                </c:pt>
                <c:pt idx="3">
                  <c:v>5.2762685025254363</c:v>
                </c:pt>
                <c:pt idx="4">
                  <c:v>4.9307779379250203</c:v>
                </c:pt>
                <c:pt idx="5">
                  <c:v>4.8489200306812208</c:v>
                </c:pt>
                <c:pt idx="6">
                  <c:v>4.7233517389249808</c:v>
                </c:pt>
                <c:pt idx="7">
                  <c:v>4.1885458985735875</c:v>
                </c:pt>
                <c:pt idx="8">
                  <c:v>4.7654277978627162</c:v>
                </c:pt>
                <c:pt idx="9">
                  <c:v>4.43769337456866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14-4B2A-9633-C566022E2287}"/>
            </c:ext>
          </c:extLst>
        </c:ser>
        <c:ser>
          <c:idx val="2"/>
          <c:order val="2"/>
          <c:tx>
            <c:strRef>
              <c:f>'Grafico POS NEO'!$A$5</c:f>
              <c:strCache>
                <c:ptCount val="1"/>
                <c:pt idx="0">
                  <c:v>Sudeste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'Grafico POS NEO'!$B$2:$K$2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'Grafico POS NEO'!$B$5:$K$5</c:f>
              <c:numCache>
                <c:formatCode>0.0</c:formatCode>
                <c:ptCount val="10"/>
                <c:pt idx="0">
                  <c:v>4.4687968845742043</c:v>
                </c:pt>
                <c:pt idx="1">
                  <c:v>4.2990749889253079</c:v>
                </c:pt>
                <c:pt idx="2">
                  <c:v>4.1880716334695665</c:v>
                </c:pt>
                <c:pt idx="3">
                  <c:v>4.082059340373732</c:v>
                </c:pt>
                <c:pt idx="4">
                  <c:v>4.04034433504353</c:v>
                </c:pt>
                <c:pt idx="5">
                  <c:v>3.9825280143895281</c:v>
                </c:pt>
                <c:pt idx="6">
                  <c:v>3.7207852166278346</c:v>
                </c:pt>
                <c:pt idx="7">
                  <c:v>3.5925749491673264</c:v>
                </c:pt>
                <c:pt idx="8">
                  <c:v>3.9112304120361512</c:v>
                </c:pt>
                <c:pt idx="9">
                  <c:v>3.4702578683916818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14-4B2A-9633-C566022E2287}"/>
            </c:ext>
          </c:extLst>
        </c:ser>
        <c:ser>
          <c:idx val="3"/>
          <c:order val="3"/>
          <c:tx>
            <c:strRef>
              <c:f>'Grafico POS NEO'!$A$6</c:f>
              <c:strCache>
                <c:ptCount val="1"/>
                <c:pt idx="0">
                  <c:v>Sul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'Grafico POS NEO'!$B$2:$K$2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'Grafico POS NEO'!$B$6:$K$6</c:f>
              <c:numCache>
                <c:formatCode>0.0</c:formatCode>
                <c:ptCount val="10"/>
                <c:pt idx="0">
                  <c:v>3.8303739823358636</c:v>
                </c:pt>
                <c:pt idx="1">
                  <c:v>3.7743749743227126</c:v>
                </c:pt>
                <c:pt idx="2">
                  <c:v>3.50051296855642</c:v>
                </c:pt>
                <c:pt idx="3">
                  <c:v>3.4571842425282058</c:v>
                </c:pt>
                <c:pt idx="4">
                  <c:v>3.4029915480223276</c:v>
                </c:pt>
                <c:pt idx="5">
                  <c:v>3.4949626058266792</c:v>
                </c:pt>
                <c:pt idx="6">
                  <c:v>3.1853889222059131</c:v>
                </c:pt>
                <c:pt idx="7">
                  <c:v>2.9213527469494096</c:v>
                </c:pt>
                <c:pt idx="8">
                  <c:v>2.9607698001480385</c:v>
                </c:pt>
                <c:pt idx="9">
                  <c:v>2.8671743745032745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14-4B2A-9633-C566022E2287}"/>
            </c:ext>
          </c:extLst>
        </c:ser>
        <c:ser>
          <c:idx val="4"/>
          <c:order val="4"/>
          <c:tx>
            <c:strRef>
              <c:f>'Grafico POS NEO'!$A$7</c:f>
              <c:strCache>
                <c:ptCount val="1"/>
                <c:pt idx="0">
                  <c:v>Centro-Oeste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'Grafico POS NEO'!$B$2:$K$2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'Grafico POS NEO'!$B$7:$K$7</c:f>
              <c:numCache>
                <c:formatCode>0.0</c:formatCode>
                <c:ptCount val="10"/>
                <c:pt idx="0">
                  <c:v>5.5555639241176067</c:v>
                </c:pt>
                <c:pt idx="1">
                  <c:v>5.414529414696351</c:v>
                </c:pt>
                <c:pt idx="2">
                  <c:v>4.9091620222571484</c:v>
                </c:pt>
                <c:pt idx="3">
                  <c:v>4.6433365081980176</c:v>
                </c:pt>
                <c:pt idx="4">
                  <c:v>4.5753595204376625</c:v>
                </c:pt>
                <c:pt idx="5">
                  <c:v>4.8995529364885053</c:v>
                </c:pt>
                <c:pt idx="6">
                  <c:v>4.6829743143630873</c:v>
                </c:pt>
                <c:pt idx="7">
                  <c:v>3.9436020888767169</c:v>
                </c:pt>
                <c:pt idx="8">
                  <c:v>4.3612960751666607</c:v>
                </c:pt>
                <c:pt idx="9">
                  <c:v>3.7318425930052861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414-4B2A-9633-C566022E2287}"/>
            </c:ext>
          </c:extLst>
        </c:ser>
        <c:ser>
          <c:idx val="5"/>
          <c:order val="5"/>
          <c:tx>
            <c:strRef>
              <c:f>'Grafico POS NEO'!$A$8</c:f>
              <c:strCache>
                <c:ptCount val="1"/>
                <c:pt idx="0">
                  <c:v>Brasil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'Grafico POS NEO'!$B$2:$K$2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'Grafico POS NEO'!$B$8:$K$8</c:f>
              <c:numCache>
                <c:formatCode>0.0</c:formatCode>
                <c:ptCount val="10"/>
                <c:pt idx="0">
                  <c:v>5.5704089141432922</c:v>
                </c:pt>
                <c:pt idx="1">
                  <c:v>5.2752194775500829</c:v>
                </c:pt>
                <c:pt idx="2">
                  <c:v>4.876577497312776</c:v>
                </c:pt>
                <c:pt idx="3">
                  <c:v>4.6821026450314216</c:v>
                </c:pt>
                <c:pt idx="4">
                  <c:v>4.5714622188223677</c:v>
                </c:pt>
                <c:pt idx="5">
                  <c:v>4.5240910440102846</c:v>
                </c:pt>
                <c:pt idx="6">
                  <c:v>4.2875063227815033</c:v>
                </c:pt>
                <c:pt idx="7">
                  <c:v>3.9053336987097516</c:v>
                </c:pt>
                <c:pt idx="8">
                  <c:v>4.3052934779378571</c:v>
                </c:pt>
                <c:pt idx="9">
                  <c:v>3.9278759806892869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414-4B2A-9633-C566022E22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5255376"/>
        <c:axId val="393498368"/>
      </c:lineChart>
      <c:catAx>
        <c:axId val="52525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pt-BR"/>
          </a:p>
        </c:txPr>
        <c:crossAx val="393498368"/>
        <c:crosses val="autoZero"/>
        <c:auto val="1"/>
        <c:lblAlgn val="ctr"/>
        <c:lblOffset val="100"/>
        <c:noMultiLvlLbl val="0"/>
      </c:catAx>
      <c:valAx>
        <c:axId val="39349836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525255376"/>
        <c:crosses val="autoZero"/>
        <c:crossBetween val="between"/>
      </c:valAx>
      <c:dTable>
        <c:showHorzBorder val="1"/>
        <c:showVertBorder val="0"/>
        <c:showOutline val="0"/>
        <c:showKeys val="1"/>
      </c:dTable>
    </c:plotArea>
    <c:plotVisOnly val="1"/>
    <c:dispBlanksAs val="gap"/>
    <c:showDLblsOverMax val="0"/>
  </c:chart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1326636631848789"/>
                  <c:y val="0.2422204694825932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DB-4ACE-935C-64C6B91AB69D}"/>
                </c:ext>
              </c:extLst>
            </c:dLbl>
            <c:dLbl>
              <c:idx val="1"/>
              <c:layout>
                <c:manualLayout>
                  <c:x val="-0.2121274530409705"/>
                  <c:y val="-0.23399133529451263"/>
                </c:manualLayout>
              </c:layout>
              <c:tx>
                <c:rich>
                  <a:bodyPr/>
                  <a:lstStyle/>
                  <a:p>
                    <a:r>
                      <a:rPr lang="pt-BR" dirty="0"/>
                      <a:t>1 a 6 dias
30%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E4-424D-880B-DA7AE9084583}"/>
                </c:ext>
              </c:extLst>
            </c:dLbl>
            <c:dLbl>
              <c:idx val="2"/>
              <c:layout>
                <c:manualLayout>
                  <c:x val="0.2045307101320385"/>
                  <c:y val="-0.178100574104684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E4-424D-880B-DA7AE9084583}"/>
                </c:ext>
              </c:extLst>
            </c:dLbl>
            <c:dLbl>
              <c:idx val="3"/>
              <c:layout>
                <c:manualLayout>
                  <c:x val="0.16479747117980781"/>
                  <c:y val="0.16184319549819656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Pós</a:t>
                    </a:r>
                    <a:r>
                      <a:rPr lang="en-US" dirty="0"/>
                      <a:t>-neonatal
29%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68197531859996"/>
                      <c:h val="0.164829197323935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AE4-424D-880B-DA7AE90845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Idade!$G$24:$G$27</c:f>
              <c:strCache>
                <c:ptCount val="4"/>
                <c:pt idx="0">
                  <c:v>Menos de 24 horas</c:v>
                </c:pt>
                <c:pt idx="1">
                  <c:v>1 a 6 dias</c:v>
                </c:pt>
                <c:pt idx="2">
                  <c:v>Neonatal tardio</c:v>
                </c:pt>
                <c:pt idx="3">
                  <c:v>Pós Neonatal</c:v>
                </c:pt>
              </c:strCache>
            </c:strRef>
          </c:cat>
          <c:val>
            <c:numRef>
              <c:f>Idade!$I$24:$I$27</c:f>
              <c:numCache>
                <c:formatCode>0%</c:formatCode>
                <c:ptCount val="4"/>
                <c:pt idx="0">
                  <c:v>0.24413933524103015</c:v>
                </c:pt>
                <c:pt idx="1">
                  <c:v>0.27933083865287256</c:v>
                </c:pt>
                <c:pt idx="2">
                  <c:v>0.16797820823244553</c:v>
                </c:pt>
                <c:pt idx="3">
                  <c:v>0.30855161787365176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E4-424D-880B-DA7AE908458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25126033995383129"/>
                  <c:y val="-0.2599488545066631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&lt;1 </a:t>
                    </a:r>
                    <a:r>
                      <a:rPr lang="en-US" dirty="0" err="1"/>
                      <a:t>ano</a:t>
                    </a:r>
                    <a:r>
                      <a:rPr lang="en-US" dirty="0"/>
                      <a:t>
86%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DF-489B-B04F-F02F0673744B}"/>
                </c:ext>
              </c:extLst>
            </c:dLbl>
            <c:dLbl>
              <c:idx val="1"/>
              <c:layout>
                <c:manualLayout>
                  <c:x val="0.16935969255683367"/>
                  <c:y val="0.181202680383688"/>
                </c:manualLayout>
              </c:layout>
              <c:tx>
                <c:rich>
                  <a:bodyPr/>
                  <a:lstStyle/>
                  <a:p>
                    <a:r>
                      <a:rPr lang="pt-BR" dirty="0"/>
                      <a:t>1 a </a:t>
                    </a:r>
                    <a:r>
                      <a:rPr lang="pt-BR" dirty="0">
                        <a:sym typeface="Symbol" panose="05050102010706020507" pitchFamily="18" charset="2"/>
                      </a:rPr>
                      <a:t></a:t>
                    </a:r>
                    <a:r>
                      <a:rPr lang="pt-BR" dirty="0"/>
                      <a:t>5 anos anos
14%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DF-489B-B04F-F02F067374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Idade!$A$35:$A$36</c:f>
              <c:strCache>
                <c:ptCount val="2"/>
                <c:pt idx="0">
                  <c:v>Menor 1 ano</c:v>
                </c:pt>
                <c:pt idx="1">
                  <c:v>1 a 4 anos</c:v>
                </c:pt>
              </c:strCache>
            </c:strRef>
          </c:cat>
          <c:val>
            <c:numRef>
              <c:f>Idade!$C$35:$C$36</c:f>
              <c:numCache>
                <c:formatCode>General</c:formatCode>
                <c:ptCount val="2"/>
                <c:pt idx="0">
                  <c:v>36350</c:v>
                </c:pt>
                <c:pt idx="1">
                  <c:v>6212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DF-489B-B04F-F02F0673744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1DDFD1-B15C-4976-9F0E-1FB7DEE4280D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24A2A78E-A6FC-43B7-9803-78C62365B910}">
      <dgm:prSet phldrT="[Texto]"/>
      <dgm:spPr/>
      <dgm:t>
        <a:bodyPr/>
        <a:lstStyle/>
        <a:p>
          <a:r>
            <a:rPr lang="pt-BR" dirty="0" smtClean="0"/>
            <a:t>Ministério da Saúde</a:t>
          </a:r>
          <a:endParaRPr lang="pt-BR" dirty="0"/>
        </a:p>
      </dgm:t>
    </dgm:pt>
    <dgm:pt modelId="{7525E56A-9FE1-49F3-A1B4-DA6D064E18E3}" type="parTrans" cxnId="{DBAA5339-18A0-4428-A00F-B250ACE83AA5}">
      <dgm:prSet/>
      <dgm:spPr/>
      <dgm:t>
        <a:bodyPr/>
        <a:lstStyle/>
        <a:p>
          <a:endParaRPr lang="pt-BR"/>
        </a:p>
      </dgm:t>
    </dgm:pt>
    <dgm:pt modelId="{68149C9E-E200-4333-AE9F-0D9C895C9B76}" type="sibTrans" cxnId="{DBAA5339-18A0-4428-A00F-B250ACE83AA5}">
      <dgm:prSet/>
      <dgm:spPr/>
      <dgm:t>
        <a:bodyPr/>
        <a:lstStyle/>
        <a:p>
          <a:endParaRPr lang="pt-BR"/>
        </a:p>
      </dgm:t>
    </dgm:pt>
    <dgm:pt modelId="{7AF6CD44-45FB-4E8F-A9D9-309286E078D9}">
      <dgm:prSet phldrT="[Texto]"/>
      <dgm:spPr/>
      <dgm:t>
        <a:bodyPr/>
        <a:lstStyle/>
        <a:p>
          <a:r>
            <a:rPr lang="pt-BR" dirty="0" smtClean="0"/>
            <a:t>Comissão </a:t>
          </a:r>
          <a:r>
            <a:rPr lang="pt-BR" dirty="0" err="1" smtClean="0"/>
            <a:t>Intergestores</a:t>
          </a:r>
          <a:r>
            <a:rPr lang="pt-BR" dirty="0" smtClean="0"/>
            <a:t> Tripartite</a:t>
          </a:r>
          <a:endParaRPr lang="pt-BR" dirty="0"/>
        </a:p>
      </dgm:t>
    </dgm:pt>
    <dgm:pt modelId="{5223FF6F-0595-4253-A124-CD6618942161}" type="parTrans" cxnId="{8F432532-AE57-459A-8F74-5BEAFEAC1489}">
      <dgm:prSet/>
      <dgm:spPr/>
      <dgm:t>
        <a:bodyPr/>
        <a:lstStyle/>
        <a:p>
          <a:endParaRPr lang="pt-BR"/>
        </a:p>
      </dgm:t>
    </dgm:pt>
    <dgm:pt modelId="{810AD253-0DEB-43D1-86C7-F53E59FC6280}" type="sibTrans" cxnId="{8F432532-AE57-459A-8F74-5BEAFEAC1489}">
      <dgm:prSet/>
      <dgm:spPr/>
      <dgm:t>
        <a:bodyPr/>
        <a:lstStyle/>
        <a:p>
          <a:endParaRPr lang="pt-BR"/>
        </a:p>
      </dgm:t>
    </dgm:pt>
    <dgm:pt modelId="{7FA6E10A-E7BD-456A-8E36-606D61A93470}">
      <dgm:prSet phldrT="[Texto]"/>
      <dgm:spPr/>
      <dgm:t>
        <a:bodyPr/>
        <a:lstStyle/>
        <a:p>
          <a:r>
            <a:rPr lang="pt-BR" dirty="0" smtClean="0"/>
            <a:t>Conselho Nacional de Saúde</a:t>
          </a:r>
          <a:endParaRPr lang="pt-BR" dirty="0"/>
        </a:p>
      </dgm:t>
    </dgm:pt>
    <dgm:pt modelId="{FE2AD784-38E9-42B2-B98A-1C54FC8FF251}" type="parTrans" cxnId="{3F29D79E-71F8-443D-B32C-05D438A5A5CD}">
      <dgm:prSet/>
      <dgm:spPr/>
      <dgm:t>
        <a:bodyPr/>
        <a:lstStyle/>
        <a:p>
          <a:endParaRPr lang="pt-BR"/>
        </a:p>
      </dgm:t>
    </dgm:pt>
    <dgm:pt modelId="{A71A19B5-C5EB-4AB4-B2C6-23C30063272D}" type="sibTrans" cxnId="{3F29D79E-71F8-443D-B32C-05D438A5A5CD}">
      <dgm:prSet/>
      <dgm:spPr/>
      <dgm:t>
        <a:bodyPr/>
        <a:lstStyle/>
        <a:p>
          <a:endParaRPr lang="pt-BR"/>
        </a:p>
      </dgm:t>
    </dgm:pt>
    <dgm:pt modelId="{03F740E0-9905-41F0-96ED-535A2C700158}" type="pres">
      <dgm:prSet presAssocID="{891DDFD1-B15C-4976-9F0E-1FB7DEE4280D}" presName="Name0" presStyleCnt="0">
        <dgm:presLayoutVars>
          <dgm:dir/>
          <dgm:resizeHandles val="exact"/>
        </dgm:presLayoutVars>
      </dgm:prSet>
      <dgm:spPr/>
    </dgm:pt>
    <dgm:pt modelId="{FD98B927-37F0-4EEE-8B97-816691E4887C}" type="pres">
      <dgm:prSet presAssocID="{24A2A78E-A6FC-43B7-9803-78C62365B910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EC4941-9628-4A43-81F8-C0CE547EA018}" type="pres">
      <dgm:prSet presAssocID="{68149C9E-E200-4333-AE9F-0D9C895C9B76}" presName="parSpace" presStyleCnt="0"/>
      <dgm:spPr/>
    </dgm:pt>
    <dgm:pt modelId="{76372D6E-CBD4-468E-AAF1-842E20CE4564}" type="pres">
      <dgm:prSet presAssocID="{7AF6CD44-45FB-4E8F-A9D9-309286E078D9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9FF455-D1D0-4FD7-87A7-5BA2CE13FC68}" type="pres">
      <dgm:prSet presAssocID="{810AD253-0DEB-43D1-86C7-F53E59FC6280}" presName="parSpace" presStyleCnt="0"/>
      <dgm:spPr/>
    </dgm:pt>
    <dgm:pt modelId="{50F00E8D-B38C-4342-8A70-9A81FC81AE36}" type="pres">
      <dgm:prSet presAssocID="{7FA6E10A-E7BD-456A-8E36-606D61A93470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F29D79E-71F8-443D-B32C-05D438A5A5CD}" srcId="{891DDFD1-B15C-4976-9F0E-1FB7DEE4280D}" destId="{7FA6E10A-E7BD-456A-8E36-606D61A93470}" srcOrd="2" destOrd="0" parTransId="{FE2AD784-38E9-42B2-B98A-1C54FC8FF251}" sibTransId="{A71A19B5-C5EB-4AB4-B2C6-23C30063272D}"/>
    <dgm:cxn modelId="{09B262CB-0279-45E0-8A90-3742E5CCDA08}" type="presOf" srcId="{7FA6E10A-E7BD-456A-8E36-606D61A93470}" destId="{50F00E8D-B38C-4342-8A70-9A81FC81AE36}" srcOrd="0" destOrd="0" presId="urn:microsoft.com/office/officeart/2005/8/layout/hChevron3"/>
    <dgm:cxn modelId="{DBAA5339-18A0-4428-A00F-B250ACE83AA5}" srcId="{891DDFD1-B15C-4976-9F0E-1FB7DEE4280D}" destId="{24A2A78E-A6FC-43B7-9803-78C62365B910}" srcOrd="0" destOrd="0" parTransId="{7525E56A-9FE1-49F3-A1B4-DA6D064E18E3}" sibTransId="{68149C9E-E200-4333-AE9F-0D9C895C9B76}"/>
    <dgm:cxn modelId="{2C6A2F5C-3394-42CF-8982-FE10E381C034}" type="presOf" srcId="{24A2A78E-A6FC-43B7-9803-78C62365B910}" destId="{FD98B927-37F0-4EEE-8B97-816691E4887C}" srcOrd="0" destOrd="0" presId="urn:microsoft.com/office/officeart/2005/8/layout/hChevron3"/>
    <dgm:cxn modelId="{D1826745-E787-4F6F-A32F-0708CC19EFA8}" type="presOf" srcId="{891DDFD1-B15C-4976-9F0E-1FB7DEE4280D}" destId="{03F740E0-9905-41F0-96ED-535A2C700158}" srcOrd="0" destOrd="0" presId="urn:microsoft.com/office/officeart/2005/8/layout/hChevron3"/>
    <dgm:cxn modelId="{3B25DE29-2CD9-4A4A-B458-E53CBF50EBE0}" type="presOf" srcId="{7AF6CD44-45FB-4E8F-A9D9-309286E078D9}" destId="{76372D6E-CBD4-468E-AAF1-842E20CE4564}" srcOrd="0" destOrd="0" presId="urn:microsoft.com/office/officeart/2005/8/layout/hChevron3"/>
    <dgm:cxn modelId="{8F432532-AE57-459A-8F74-5BEAFEAC1489}" srcId="{891DDFD1-B15C-4976-9F0E-1FB7DEE4280D}" destId="{7AF6CD44-45FB-4E8F-A9D9-309286E078D9}" srcOrd="1" destOrd="0" parTransId="{5223FF6F-0595-4253-A124-CD6618942161}" sibTransId="{810AD253-0DEB-43D1-86C7-F53E59FC6280}"/>
    <dgm:cxn modelId="{32BC8665-E728-447B-8E0D-F74D000F7538}" type="presParOf" srcId="{03F740E0-9905-41F0-96ED-535A2C700158}" destId="{FD98B927-37F0-4EEE-8B97-816691E4887C}" srcOrd="0" destOrd="0" presId="urn:microsoft.com/office/officeart/2005/8/layout/hChevron3"/>
    <dgm:cxn modelId="{1CC937EA-556B-4752-8244-A8B62AB4548F}" type="presParOf" srcId="{03F740E0-9905-41F0-96ED-535A2C700158}" destId="{56EC4941-9628-4A43-81F8-C0CE547EA018}" srcOrd="1" destOrd="0" presId="urn:microsoft.com/office/officeart/2005/8/layout/hChevron3"/>
    <dgm:cxn modelId="{99A976D3-44A4-4A19-962E-36DC53A39232}" type="presParOf" srcId="{03F740E0-9905-41F0-96ED-535A2C700158}" destId="{76372D6E-CBD4-468E-AAF1-842E20CE4564}" srcOrd="2" destOrd="0" presId="urn:microsoft.com/office/officeart/2005/8/layout/hChevron3"/>
    <dgm:cxn modelId="{EC3B569E-EE05-478C-A9BF-2D8D50FD0723}" type="presParOf" srcId="{03F740E0-9905-41F0-96ED-535A2C700158}" destId="{329FF455-D1D0-4FD7-87A7-5BA2CE13FC68}" srcOrd="3" destOrd="0" presId="urn:microsoft.com/office/officeart/2005/8/layout/hChevron3"/>
    <dgm:cxn modelId="{87AEA5FA-8FA9-4B15-91D8-56AA8106977D}" type="presParOf" srcId="{03F740E0-9905-41F0-96ED-535A2C700158}" destId="{50F00E8D-B38C-4342-8A70-9A81FC81AE36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6848B1-673D-4525-9498-B898BC41B391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271F3292-F980-434D-9E88-543BC0DCD3F3}">
      <dgm:prSet phldrT="[Texto]"/>
      <dgm:spPr/>
      <dgm:t>
        <a:bodyPr/>
        <a:lstStyle/>
        <a:p>
          <a:r>
            <a:rPr lang="pt-BR" dirty="0" smtClean="0"/>
            <a:t>Secretaria Estadual de Saúde</a:t>
          </a:r>
          <a:endParaRPr lang="pt-BR" dirty="0"/>
        </a:p>
      </dgm:t>
    </dgm:pt>
    <dgm:pt modelId="{8515E3D3-DE05-4B15-ADF5-86287DABB8EA}" type="parTrans" cxnId="{841143C4-3299-4E53-9586-5A1AEF0CEDB0}">
      <dgm:prSet/>
      <dgm:spPr/>
      <dgm:t>
        <a:bodyPr/>
        <a:lstStyle/>
        <a:p>
          <a:endParaRPr lang="pt-BR"/>
        </a:p>
      </dgm:t>
    </dgm:pt>
    <dgm:pt modelId="{831C52FA-54EF-4558-8E51-56316803C366}" type="sibTrans" cxnId="{841143C4-3299-4E53-9586-5A1AEF0CEDB0}">
      <dgm:prSet/>
      <dgm:spPr/>
      <dgm:t>
        <a:bodyPr/>
        <a:lstStyle/>
        <a:p>
          <a:endParaRPr lang="pt-BR"/>
        </a:p>
      </dgm:t>
    </dgm:pt>
    <dgm:pt modelId="{8B1BF577-E7BC-4413-AD73-D6D904DB0A63}">
      <dgm:prSet phldrT="[Texto]"/>
      <dgm:spPr/>
      <dgm:t>
        <a:bodyPr/>
        <a:lstStyle/>
        <a:p>
          <a:r>
            <a:rPr lang="pt-BR" dirty="0" smtClean="0"/>
            <a:t>Comissão </a:t>
          </a:r>
          <a:r>
            <a:rPr lang="pt-BR" dirty="0" err="1" smtClean="0"/>
            <a:t>Intergestores</a:t>
          </a:r>
          <a:r>
            <a:rPr lang="pt-BR" dirty="0" smtClean="0"/>
            <a:t> </a:t>
          </a:r>
          <a:r>
            <a:rPr lang="pt-BR" dirty="0" err="1" smtClean="0"/>
            <a:t>Bipartite</a:t>
          </a:r>
          <a:endParaRPr lang="pt-BR" dirty="0"/>
        </a:p>
      </dgm:t>
    </dgm:pt>
    <dgm:pt modelId="{C1D76026-77F4-4BAE-9320-5C4E8C89CD4A}" type="parTrans" cxnId="{097EA215-F70C-4A3E-960D-0351162767F9}">
      <dgm:prSet/>
      <dgm:spPr/>
      <dgm:t>
        <a:bodyPr/>
        <a:lstStyle/>
        <a:p>
          <a:endParaRPr lang="pt-BR"/>
        </a:p>
      </dgm:t>
    </dgm:pt>
    <dgm:pt modelId="{F635730E-9788-4DC9-942C-E6D1E773DEB2}" type="sibTrans" cxnId="{097EA215-F70C-4A3E-960D-0351162767F9}">
      <dgm:prSet/>
      <dgm:spPr/>
      <dgm:t>
        <a:bodyPr/>
        <a:lstStyle/>
        <a:p>
          <a:endParaRPr lang="pt-BR"/>
        </a:p>
      </dgm:t>
    </dgm:pt>
    <dgm:pt modelId="{790EB56F-0ADC-4A71-9D82-EDD5BA9ACA74}">
      <dgm:prSet phldrT="[Texto]"/>
      <dgm:spPr/>
      <dgm:t>
        <a:bodyPr/>
        <a:lstStyle/>
        <a:p>
          <a:r>
            <a:rPr lang="pt-BR" dirty="0" smtClean="0"/>
            <a:t>Conselho Estadual de Saúde</a:t>
          </a:r>
          <a:endParaRPr lang="pt-BR" dirty="0"/>
        </a:p>
      </dgm:t>
    </dgm:pt>
    <dgm:pt modelId="{C4D25899-273A-42F0-95F3-031301E14DD4}" type="parTrans" cxnId="{664F57A5-483A-4DC7-BCD1-1AFC0DDBD067}">
      <dgm:prSet/>
      <dgm:spPr/>
      <dgm:t>
        <a:bodyPr/>
        <a:lstStyle/>
        <a:p>
          <a:endParaRPr lang="pt-BR"/>
        </a:p>
      </dgm:t>
    </dgm:pt>
    <dgm:pt modelId="{23C0E152-FFEF-4964-A80A-3B9D505C6EA7}" type="sibTrans" cxnId="{664F57A5-483A-4DC7-BCD1-1AFC0DDBD067}">
      <dgm:prSet/>
      <dgm:spPr/>
      <dgm:t>
        <a:bodyPr/>
        <a:lstStyle/>
        <a:p>
          <a:endParaRPr lang="pt-BR"/>
        </a:p>
      </dgm:t>
    </dgm:pt>
    <dgm:pt modelId="{32C13282-D159-4ED0-BC68-8000F94236CC}" type="pres">
      <dgm:prSet presAssocID="{9D6848B1-673D-4525-9498-B898BC41B391}" presName="Name0" presStyleCnt="0">
        <dgm:presLayoutVars>
          <dgm:dir/>
          <dgm:resizeHandles val="exact"/>
        </dgm:presLayoutVars>
      </dgm:prSet>
      <dgm:spPr/>
    </dgm:pt>
    <dgm:pt modelId="{5B7FE665-6067-43CE-BDDC-66A5BB009903}" type="pres">
      <dgm:prSet presAssocID="{271F3292-F980-434D-9E88-543BC0DCD3F3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3AA50C-4688-4F84-86D7-7A2BF736C6DB}" type="pres">
      <dgm:prSet presAssocID="{831C52FA-54EF-4558-8E51-56316803C366}" presName="parSpace" presStyleCnt="0"/>
      <dgm:spPr/>
    </dgm:pt>
    <dgm:pt modelId="{8B363B9D-38B0-466F-9097-DE8218834F77}" type="pres">
      <dgm:prSet presAssocID="{8B1BF577-E7BC-4413-AD73-D6D904DB0A63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14721A-B249-4850-9CDA-B6CD321C5826}" type="pres">
      <dgm:prSet presAssocID="{F635730E-9788-4DC9-942C-E6D1E773DEB2}" presName="parSpace" presStyleCnt="0"/>
      <dgm:spPr/>
    </dgm:pt>
    <dgm:pt modelId="{A12CFEA7-D55C-4F1D-ACEF-2E391BC82514}" type="pres">
      <dgm:prSet presAssocID="{790EB56F-0ADC-4A71-9D82-EDD5BA9ACA74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41143C4-3299-4E53-9586-5A1AEF0CEDB0}" srcId="{9D6848B1-673D-4525-9498-B898BC41B391}" destId="{271F3292-F980-434D-9E88-543BC0DCD3F3}" srcOrd="0" destOrd="0" parTransId="{8515E3D3-DE05-4B15-ADF5-86287DABB8EA}" sibTransId="{831C52FA-54EF-4558-8E51-56316803C366}"/>
    <dgm:cxn modelId="{CC6EA44C-4A74-44A4-A938-69215A679DB1}" type="presOf" srcId="{790EB56F-0ADC-4A71-9D82-EDD5BA9ACA74}" destId="{A12CFEA7-D55C-4F1D-ACEF-2E391BC82514}" srcOrd="0" destOrd="0" presId="urn:microsoft.com/office/officeart/2005/8/layout/hChevron3"/>
    <dgm:cxn modelId="{664F57A5-483A-4DC7-BCD1-1AFC0DDBD067}" srcId="{9D6848B1-673D-4525-9498-B898BC41B391}" destId="{790EB56F-0ADC-4A71-9D82-EDD5BA9ACA74}" srcOrd="2" destOrd="0" parTransId="{C4D25899-273A-42F0-95F3-031301E14DD4}" sibTransId="{23C0E152-FFEF-4964-A80A-3B9D505C6EA7}"/>
    <dgm:cxn modelId="{76A97E10-2CB8-4A22-8EB7-A3628D6C4D6F}" type="presOf" srcId="{8B1BF577-E7BC-4413-AD73-D6D904DB0A63}" destId="{8B363B9D-38B0-466F-9097-DE8218834F77}" srcOrd="0" destOrd="0" presId="urn:microsoft.com/office/officeart/2005/8/layout/hChevron3"/>
    <dgm:cxn modelId="{ED9FE6CA-DE64-4715-A787-166B61D5FB1C}" type="presOf" srcId="{9D6848B1-673D-4525-9498-B898BC41B391}" destId="{32C13282-D159-4ED0-BC68-8000F94236CC}" srcOrd="0" destOrd="0" presId="urn:microsoft.com/office/officeart/2005/8/layout/hChevron3"/>
    <dgm:cxn modelId="{2ADE23CD-57BA-4814-9861-8FACD5D8D15E}" type="presOf" srcId="{271F3292-F980-434D-9E88-543BC0DCD3F3}" destId="{5B7FE665-6067-43CE-BDDC-66A5BB009903}" srcOrd="0" destOrd="0" presId="urn:microsoft.com/office/officeart/2005/8/layout/hChevron3"/>
    <dgm:cxn modelId="{097EA215-F70C-4A3E-960D-0351162767F9}" srcId="{9D6848B1-673D-4525-9498-B898BC41B391}" destId="{8B1BF577-E7BC-4413-AD73-D6D904DB0A63}" srcOrd="1" destOrd="0" parTransId="{C1D76026-77F4-4BAE-9320-5C4E8C89CD4A}" sibTransId="{F635730E-9788-4DC9-942C-E6D1E773DEB2}"/>
    <dgm:cxn modelId="{842771F1-D2D5-46FE-863E-7246D02D020D}" type="presParOf" srcId="{32C13282-D159-4ED0-BC68-8000F94236CC}" destId="{5B7FE665-6067-43CE-BDDC-66A5BB009903}" srcOrd="0" destOrd="0" presId="urn:microsoft.com/office/officeart/2005/8/layout/hChevron3"/>
    <dgm:cxn modelId="{915894CE-D1FE-470B-8DB1-89039B26EDAC}" type="presParOf" srcId="{32C13282-D159-4ED0-BC68-8000F94236CC}" destId="{243AA50C-4688-4F84-86D7-7A2BF736C6DB}" srcOrd="1" destOrd="0" presId="urn:microsoft.com/office/officeart/2005/8/layout/hChevron3"/>
    <dgm:cxn modelId="{D43AAE15-A113-4A0B-8ACE-412A40E9CC23}" type="presParOf" srcId="{32C13282-D159-4ED0-BC68-8000F94236CC}" destId="{8B363B9D-38B0-466F-9097-DE8218834F77}" srcOrd="2" destOrd="0" presId="urn:microsoft.com/office/officeart/2005/8/layout/hChevron3"/>
    <dgm:cxn modelId="{AE789AAE-6555-4BB7-9F8F-20D41107AA7D}" type="presParOf" srcId="{32C13282-D159-4ED0-BC68-8000F94236CC}" destId="{4314721A-B249-4850-9CDA-B6CD321C5826}" srcOrd="3" destOrd="0" presId="urn:microsoft.com/office/officeart/2005/8/layout/hChevron3"/>
    <dgm:cxn modelId="{CBCE2D03-E762-4E5E-B06F-5A8E6913559F}" type="presParOf" srcId="{32C13282-D159-4ED0-BC68-8000F94236CC}" destId="{A12CFEA7-D55C-4F1D-ACEF-2E391BC82514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9B665A-1079-4766-8C31-F892F5FD46A4}" type="doc">
      <dgm:prSet loTypeId="urn:microsoft.com/office/officeart/2005/8/layout/hChevron3" loCatId="process" qsTypeId="urn:microsoft.com/office/officeart/2005/8/quickstyle/simple1" qsCatId="simple" csTypeId="urn:microsoft.com/office/officeart/2005/8/colors/colorful1" csCatId="colorful" phldr="1"/>
      <dgm:spPr/>
    </dgm:pt>
    <dgm:pt modelId="{F65DD656-71CA-4719-8768-A354F46E634C}">
      <dgm:prSet phldrT="[Texto]"/>
      <dgm:spPr/>
      <dgm:t>
        <a:bodyPr/>
        <a:lstStyle/>
        <a:p>
          <a:r>
            <a:rPr lang="pt-BR" dirty="0" smtClean="0"/>
            <a:t>Secretaria Municipal de Saúde</a:t>
          </a:r>
          <a:endParaRPr lang="pt-BR" dirty="0"/>
        </a:p>
      </dgm:t>
    </dgm:pt>
    <dgm:pt modelId="{D72D7511-D4E3-4256-8CDC-AA3B5D6549B7}" type="parTrans" cxnId="{8BA8777C-E294-4F83-9ECC-1DF612E36A01}">
      <dgm:prSet/>
      <dgm:spPr/>
      <dgm:t>
        <a:bodyPr/>
        <a:lstStyle/>
        <a:p>
          <a:endParaRPr lang="pt-BR"/>
        </a:p>
      </dgm:t>
    </dgm:pt>
    <dgm:pt modelId="{ECE49107-796C-4C6C-BD41-318A3A9DC84D}" type="sibTrans" cxnId="{8BA8777C-E294-4F83-9ECC-1DF612E36A01}">
      <dgm:prSet/>
      <dgm:spPr/>
      <dgm:t>
        <a:bodyPr/>
        <a:lstStyle/>
        <a:p>
          <a:endParaRPr lang="pt-BR"/>
        </a:p>
      </dgm:t>
    </dgm:pt>
    <dgm:pt modelId="{56130815-E8D4-4F05-9D67-25119EF78C98}">
      <dgm:prSet phldrT="[Texto]"/>
      <dgm:spPr/>
      <dgm:t>
        <a:bodyPr/>
        <a:lstStyle/>
        <a:p>
          <a:r>
            <a:rPr lang="pt-BR" dirty="0" smtClean="0"/>
            <a:t>Comissão </a:t>
          </a:r>
          <a:r>
            <a:rPr lang="pt-BR" dirty="0" err="1" smtClean="0"/>
            <a:t>Intergestores</a:t>
          </a:r>
          <a:r>
            <a:rPr lang="pt-BR" dirty="0" smtClean="0"/>
            <a:t> Regional</a:t>
          </a:r>
          <a:endParaRPr lang="pt-BR" dirty="0"/>
        </a:p>
      </dgm:t>
    </dgm:pt>
    <dgm:pt modelId="{AD0D4A6B-895E-4B01-970B-2552B687B853}" type="parTrans" cxnId="{0F47BFBE-C6A6-465C-8485-2AD5D1666AF0}">
      <dgm:prSet/>
      <dgm:spPr/>
      <dgm:t>
        <a:bodyPr/>
        <a:lstStyle/>
        <a:p>
          <a:endParaRPr lang="pt-BR"/>
        </a:p>
      </dgm:t>
    </dgm:pt>
    <dgm:pt modelId="{EE71B2A5-51C0-4687-BECE-E764A4C9D60E}" type="sibTrans" cxnId="{0F47BFBE-C6A6-465C-8485-2AD5D1666AF0}">
      <dgm:prSet/>
      <dgm:spPr/>
      <dgm:t>
        <a:bodyPr/>
        <a:lstStyle/>
        <a:p>
          <a:endParaRPr lang="pt-BR"/>
        </a:p>
      </dgm:t>
    </dgm:pt>
    <dgm:pt modelId="{23FDC2CC-A8E8-47AD-885C-1F9CE59FCEBD}">
      <dgm:prSet phldrT="[Texto]"/>
      <dgm:spPr/>
      <dgm:t>
        <a:bodyPr/>
        <a:lstStyle/>
        <a:p>
          <a:r>
            <a:rPr lang="pt-BR" dirty="0" smtClean="0"/>
            <a:t>Conselhos Municipais</a:t>
          </a:r>
          <a:endParaRPr lang="pt-BR" dirty="0"/>
        </a:p>
      </dgm:t>
    </dgm:pt>
    <dgm:pt modelId="{C09FE6AA-002D-4F18-9A0A-069074471EE3}" type="parTrans" cxnId="{A7D74534-AB07-45AB-870F-4EC60CCF5967}">
      <dgm:prSet/>
      <dgm:spPr/>
      <dgm:t>
        <a:bodyPr/>
        <a:lstStyle/>
        <a:p>
          <a:endParaRPr lang="pt-BR"/>
        </a:p>
      </dgm:t>
    </dgm:pt>
    <dgm:pt modelId="{77E378B2-6F35-439F-AE8D-05BF1C45824A}" type="sibTrans" cxnId="{A7D74534-AB07-45AB-870F-4EC60CCF5967}">
      <dgm:prSet/>
      <dgm:spPr/>
      <dgm:t>
        <a:bodyPr/>
        <a:lstStyle/>
        <a:p>
          <a:endParaRPr lang="pt-BR"/>
        </a:p>
      </dgm:t>
    </dgm:pt>
    <dgm:pt modelId="{329B4116-6271-4DA8-992F-A46F77BFE708}" type="pres">
      <dgm:prSet presAssocID="{379B665A-1079-4766-8C31-F892F5FD46A4}" presName="Name0" presStyleCnt="0">
        <dgm:presLayoutVars>
          <dgm:dir/>
          <dgm:resizeHandles val="exact"/>
        </dgm:presLayoutVars>
      </dgm:prSet>
      <dgm:spPr/>
    </dgm:pt>
    <dgm:pt modelId="{6DEEFBB6-5528-4ADD-9068-5C08E06D44C4}" type="pres">
      <dgm:prSet presAssocID="{F65DD656-71CA-4719-8768-A354F46E634C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6B1E02-0749-415A-8615-1611147627E0}" type="pres">
      <dgm:prSet presAssocID="{ECE49107-796C-4C6C-BD41-318A3A9DC84D}" presName="parSpace" presStyleCnt="0"/>
      <dgm:spPr/>
    </dgm:pt>
    <dgm:pt modelId="{F6BE4D3A-5FCC-4F3F-8AF0-EDC3BB39E57A}" type="pres">
      <dgm:prSet presAssocID="{56130815-E8D4-4F05-9D67-25119EF78C98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36589D-5947-4A8C-84A4-B61E31A452DF}" type="pres">
      <dgm:prSet presAssocID="{EE71B2A5-51C0-4687-BECE-E764A4C9D60E}" presName="parSpace" presStyleCnt="0"/>
      <dgm:spPr/>
    </dgm:pt>
    <dgm:pt modelId="{D22AFE07-A6C2-4FDA-809A-97FA954CCEF9}" type="pres">
      <dgm:prSet presAssocID="{23FDC2CC-A8E8-47AD-885C-1F9CE59FCEBD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96F15C1-ED50-4F7A-A044-BC2566380DA0}" type="presOf" srcId="{F65DD656-71CA-4719-8768-A354F46E634C}" destId="{6DEEFBB6-5528-4ADD-9068-5C08E06D44C4}" srcOrd="0" destOrd="0" presId="urn:microsoft.com/office/officeart/2005/8/layout/hChevron3"/>
    <dgm:cxn modelId="{0F47BFBE-C6A6-465C-8485-2AD5D1666AF0}" srcId="{379B665A-1079-4766-8C31-F892F5FD46A4}" destId="{56130815-E8D4-4F05-9D67-25119EF78C98}" srcOrd="1" destOrd="0" parTransId="{AD0D4A6B-895E-4B01-970B-2552B687B853}" sibTransId="{EE71B2A5-51C0-4687-BECE-E764A4C9D60E}"/>
    <dgm:cxn modelId="{CBEFB789-E74A-4F3D-A806-778F68F8C686}" type="presOf" srcId="{56130815-E8D4-4F05-9D67-25119EF78C98}" destId="{F6BE4D3A-5FCC-4F3F-8AF0-EDC3BB39E57A}" srcOrd="0" destOrd="0" presId="urn:microsoft.com/office/officeart/2005/8/layout/hChevron3"/>
    <dgm:cxn modelId="{CAD2B79F-1DA1-4DDA-B76F-3ECE9C4EF774}" type="presOf" srcId="{379B665A-1079-4766-8C31-F892F5FD46A4}" destId="{329B4116-6271-4DA8-992F-A46F77BFE708}" srcOrd="0" destOrd="0" presId="urn:microsoft.com/office/officeart/2005/8/layout/hChevron3"/>
    <dgm:cxn modelId="{A7D74534-AB07-45AB-870F-4EC60CCF5967}" srcId="{379B665A-1079-4766-8C31-F892F5FD46A4}" destId="{23FDC2CC-A8E8-47AD-885C-1F9CE59FCEBD}" srcOrd="2" destOrd="0" parTransId="{C09FE6AA-002D-4F18-9A0A-069074471EE3}" sibTransId="{77E378B2-6F35-439F-AE8D-05BF1C45824A}"/>
    <dgm:cxn modelId="{8BA8777C-E294-4F83-9ECC-1DF612E36A01}" srcId="{379B665A-1079-4766-8C31-F892F5FD46A4}" destId="{F65DD656-71CA-4719-8768-A354F46E634C}" srcOrd="0" destOrd="0" parTransId="{D72D7511-D4E3-4256-8CDC-AA3B5D6549B7}" sibTransId="{ECE49107-796C-4C6C-BD41-318A3A9DC84D}"/>
    <dgm:cxn modelId="{3B2DB8DF-0AC9-49B6-9B61-75CFA2E0E901}" type="presOf" srcId="{23FDC2CC-A8E8-47AD-885C-1F9CE59FCEBD}" destId="{D22AFE07-A6C2-4FDA-809A-97FA954CCEF9}" srcOrd="0" destOrd="0" presId="urn:microsoft.com/office/officeart/2005/8/layout/hChevron3"/>
    <dgm:cxn modelId="{5994BA8C-38B0-448F-93B3-D3446C92BABA}" type="presParOf" srcId="{329B4116-6271-4DA8-992F-A46F77BFE708}" destId="{6DEEFBB6-5528-4ADD-9068-5C08E06D44C4}" srcOrd="0" destOrd="0" presId="urn:microsoft.com/office/officeart/2005/8/layout/hChevron3"/>
    <dgm:cxn modelId="{8DD6EA0C-FAF4-4AC3-8377-96061B1FBD20}" type="presParOf" srcId="{329B4116-6271-4DA8-992F-A46F77BFE708}" destId="{006B1E02-0749-415A-8615-1611147627E0}" srcOrd="1" destOrd="0" presId="urn:microsoft.com/office/officeart/2005/8/layout/hChevron3"/>
    <dgm:cxn modelId="{6BE7FACC-04D1-4BFD-B965-E550794FE616}" type="presParOf" srcId="{329B4116-6271-4DA8-992F-A46F77BFE708}" destId="{F6BE4D3A-5FCC-4F3F-8AF0-EDC3BB39E57A}" srcOrd="2" destOrd="0" presId="urn:microsoft.com/office/officeart/2005/8/layout/hChevron3"/>
    <dgm:cxn modelId="{3E2E7ACD-7C9E-4FFF-A283-D1E953F7080E}" type="presParOf" srcId="{329B4116-6271-4DA8-992F-A46F77BFE708}" destId="{5E36589D-5947-4A8C-84A4-B61E31A452DF}" srcOrd="3" destOrd="0" presId="urn:microsoft.com/office/officeart/2005/8/layout/hChevron3"/>
    <dgm:cxn modelId="{5FE7D938-9576-4A92-8890-FB4F54637DD5}" type="presParOf" srcId="{329B4116-6271-4DA8-992F-A46F77BFE708}" destId="{D22AFE07-A6C2-4FDA-809A-97FA954CCEF9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0A69EF-2ECC-4A12-9E93-5CDF83ADA19D}" type="doc">
      <dgm:prSet loTypeId="urn:microsoft.com/office/officeart/2005/8/layout/chevron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3FEA7636-934C-46DD-A394-521A7E66BDAB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1</a:t>
          </a:r>
          <a:endParaRPr lang="pt-BR" b="1" dirty="0">
            <a:solidFill>
              <a:schemeClr val="tx1"/>
            </a:solidFill>
          </a:endParaRPr>
        </a:p>
      </dgm:t>
    </dgm:pt>
    <dgm:pt modelId="{583037F8-26B7-4CFA-ADE4-E6A479892386}" type="parTrans" cxnId="{B6613F68-39D7-4C22-BB51-8085E43E5542}">
      <dgm:prSet/>
      <dgm:spPr/>
      <dgm:t>
        <a:bodyPr/>
        <a:lstStyle/>
        <a:p>
          <a:endParaRPr lang="pt-BR"/>
        </a:p>
      </dgm:t>
    </dgm:pt>
    <dgm:pt modelId="{F831A040-5EF7-4DCC-9247-C810184493CA}" type="sibTrans" cxnId="{B6613F68-39D7-4C22-BB51-8085E43E5542}">
      <dgm:prSet/>
      <dgm:spPr/>
      <dgm:t>
        <a:bodyPr/>
        <a:lstStyle/>
        <a:p>
          <a:endParaRPr lang="pt-BR"/>
        </a:p>
      </dgm:t>
    </dgm:pt>
    <dgm:pt modelId="{7032C66F-9EA0-448D-B19F-86C4A9546461}">
      <dgm:prSet phldrT="[Texto]"/>
      <dgm:spPr/>
      <dgm:t>
        <a:bodyPr/>
        <a:lstStyle/>
        <a:p>
          <a:r>
            <a:rPr lang="pt-BR" b="1" dirty="0" smtClean="0">
              <a:solidFill>
                <a:prstClr val="black"/>
              </a:solidFill>
            </a:rPr>
            <a:t>Informar como será a participação do homem no pré-natal, parto e puerpério.</a:t>
          </a:r>
          <a:endParaRPr lang="pt-BR" dirty="0"/>
        </a:p>
      </dgm:t>
    </dgm:pt>
    <dgm:pt modelId="{3C943F6B-32D8-4750-BA49-3AD509D47434}" type="parTrans" cxnId="{7A064D3F-268C-4940-A4FA-77C6D9BFA0FD}">
      <dgm:prSet/>
      <dgm:spPr/>
      <dgm:t>
        <a:bodyPr/>
        <a:lstStyle/>
        <a:p>
          <a:endParaRPr lang="pt-BR"/>
        </a:p>
      </dgm:t>
    </dgm:pt>
    <dgm:pt modelId="{07462DF8-1D37-44DA-B925-C176BED7DF39}" type="sibTrans" cxnId="{7A064D3F-268C-4940-A4FA-77C6D9BFA0FD}">
      <dgm:prSet/>
      <dgm:spPr/>
      <dgm:t>
        <a:bodyPr/>
        <a:lstStyle/>
        <a:p>
          <a:endParaRPr lang="pt-BR"/>
        </a:p>
      </dgm:t>
    </dgm:pt>
    <dgm:pt modelId="{EE687479-603D-4B1F-ACBE-FC69E24D12B0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2</a:t>
          </a:r>
          <a:endParaRPr lang="pt-BR" b="1" dirty="0">
            <a:solidFill>
              <a:schemeClr val="tx1"/>
            </a:solidFill>
          </a:endParaRPr>
        </a:p>
      </dgm:t>
    </dgm:pt>
    <dgm:pt modelId="{E317098F-734E-4033-BE34-895901D40171}" type="parTrans" cxnId="{BFBDF6AB-5012-49A6-BF16-BBE0BDD505AA}">
      <dgm:prSet/>
      <dgm:spPr/>
      <dgm:t>
        <a:bodyPr/>
        <a:lstStyle/>
        <a:p>
          <a:endParaRPr lang="pt-BR"/>
        </a:p>
      </dgm:t>
    </dgm:pt>
    <dgm:pt modelId="{CF7022D6-DF81-4327-B7AA-1756F16B9083}" type="sibTrans" cxnId="{BFBDF6AB-5012-49A6-BF16-BBE0BDD505AA}">
      <dgm:prSet/>
      <dgm:spPr/>
      <dgm:t>
        <a:bodyPr/>
        <a:lstStyle/>
        <a:p>
          <a:endParaRPr lang="pt-BR"/>
        </a:p>
      </dgm:t>
    </dgm:pt>
    <dgm:pt modelId="{4752A770-C023-4F03-992F-56FCF786FCA9}">
      <dgm:prSet phldrT="[Texto]"/>
      <dgm:spPr/>
      <dgm:t>
        <a:bodyPr/>
        <a:lstStyle/>
        <a:p>
          <a:r>
            <a:rPr lang="pt-BR" b="1" dirty="0" smtClean="0">
              <a:solidFill>
                <a:prstClr val="black"/>
              </a:solidFill>
            </a:rPr>
            <a:t>Realização de exames de rotinas e testes rápidos.</a:t>
          </a:r>
          <a:endParaRPr lang="pt-BR" dirty="0"/>
        </a:p>
      </dgm:t>
    </dgm:pt>
    <dgm:pt modelId="{ABF9DA1D-C900-460A-AF88-9CACA2B22DD7}" type="parTrans" cxnId="{CE2E7D33-CEDA-4EC9-B089-2C374BD37CCC}">
      <dgm:prSet/>
      <dgm:spPr/>
      <dgm:t>
        <a:bodyPr/>
        <a:lstStyle/>
        <a:p>
          <a:endParaRPr lang="pt-BR"/>
        </a:p>
      </dgm:t>
    </dgm:pt>
    <dgm:pt modelId="{AACAEA13-9BE1-41CE-9B61-4E991DEAC727}" type="sibTrans" cxnId="{CE2E7D33-CEDA-4EC9-B089-2C374BD37CCC}">
      <dgm:prSet/>
      <dgm:spPr/>
      <dgm:t>
        <a:bodyPr/>
        <a:lstStyle/>
        <a:p>
          <a:endParaRPr lang="pt-BR"/>
        </a:p>
      </dgm:t>
    </dgm:pt>
    <dgm:pt modelId="{42E74E75-5F46-43B7-A4AA-1B1CBD81C477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5</a:t>
          </a:r>
          <a:endParaRPr lang="pt-BR" b="1" dirty="0">
            <a:solidFill>
              <a:schemeClr val="tx1"/>
            </a:solidFill>
          </a:endParaRPr>
        </a:p>
      </dgm:t>
    </dgm:pt>
    <dgm:pt modelId="{A6990FB5-0230-42E6-A16E-404CF4721FF0}" type="parTrans" cxnId="{399CB088-58BA-4B12-B211-39925E8A1A79}">
      <dgm:prSet/>
      <dgm:spPr/>
      <dgm:t>
        <a:bodyPr/>
        <a:lstStyle/>
        <a:p>
          <a:endParaRPr lang="pt-BR"/>
        </a:p>
      </dgm:t>
    </dgm:pt>
    <dgm:pt modelId="{90E73B21-DBD4-4161-BEF6-76BA9DABEC75}" type="sibTrans" cxnId="{399CB088-58BA-4B12-B211-39925E8A1A79}">
      <dgm:prSet/>
      <dgm:spPr/>
      <dgm:t>
        <a:bodyPr/>
        <a:lstStyle/>
        <a:p>
          <a:endParaRPr lang="pt-BR"/>
        </a:p>
      </dgm:t>
    </dgm:pt>
    <dgm:pt modelId="{E981F1AD-3947-48DE-9811-53A5E1691D88}">
      <dgm:prSet phldrT="[Texto]"/>
      <dgm:spPr/>
      <dgm:t>
        <a:bodyPr/>
        <a:lstStyle/>
        <a:p>
          <a:r>
            <a:rPr lang="pt-BR" b="1" dirty="0" smtClean="0">
              <a:solidFill>
                <a:prstClr val="black"/>
              </a:solidFill>
              <a:latin typeface="+mn-lt"/>
              <a:ea typeface="MS PGothic" pitchFamily="34" charset="-128"/>
            </a:rPr>
            <a:t>Participação efetiva do homem no momento do </a:t>
          </a:r>
          <a:r>
            <a:rPr lang="pt-BR" b="1" dirty="0" err="1" smtClean="0">
              <a:solidFill>
                <a:prstClr val="black"/>
              </a:solidFill>
              <a:latin typeface="+mn-lt"/>
              <a:ea typeface="MS PGothic" pitchFamily="34" charset="-128"/>
            </a:rPr>
            <a:t>pré-parto</a:t>
          </a:r>
          <a:r>
            <a:rPr lang="pt-BR" b="1" dirty="0" smtClean="0">
              <a:solidFill>
                <a:prstClr val="black"/>
              </a:solidFill>
              <a:latin typeface="+mn-lt"/>
              <a:ea typeface="MS PGothic" pitchFamily="34" charset="-128"/>
            </a:rPr>
            <a:t>, parto , puerpério e cuidados com a criança.</a:t>
          </a:r>
          <a:endParaRPr lang="pt-BR" dirty="0">
            <a:latin typeface="+mn-lt"/>
          </a:endParaRPr>
        </a:p>
      </dgm:t>
    </dgm:pt>
    <dgm:pt modelId="{62CC9A19-5D82-46B1-8DD4-CD234569C68A}" type="parTrans" cxnId="{75147291-2195-426E-9145-18A5CB789A62}">
      <dgm:prSet/>
      <dgm:spPr/>
      <dgm:t>
        <a:bodyPr/>
        <a:lstStyle/>
        <a:p>
          <a:endParaRPr lang="pt-BR"/>
        </a:p>
      </dgm:t>
    </dgm:pt>
    <dgm:pt modelId="{8CE19B0F-DF4A-4B43-BEE9-19951866DCE3}" type="sibTrans" cxnId="{75147291-2195-426E-9145-18A5CB789A62}">
      <dgm:prSet/>
      <dgm:spPr/>
      <dgm:t>
        <a:bodyPr/>
        <a:lstStyle/>
        <a:p>
          <a:endParaRPr lang="pt-BR"/>
        </a:p>
      </dgm:t>
    </dgm:pt>
    <dgm:pt modelId="{08A696C4-87AA-4056-9484-042E1E1BD4AC}">
      <dgm:prSet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3</a:t>
          </a:r>
          <a:endParaRPr lang="pt-BR" b="1" dirty="0">
            <a:solidFill>
              <a:schemeClr val="tx1"/>
            </a:solidFill>
          </a:endParaRPr>
        </a:p>
      </dgm:t>
    </dgm:pt>
    <dgm:pt modelId="{9F5493C8-AFAD-4B2D-9287-E6AA3C05D6C6}" type="parTrans" cxnId="{B3EAAA46-8573-4739-AE92-335A66583D76}">
      <dgm:prSet/>
      <dgm:spPr/>
      <dgm:t>
        <a:bodyPr/>
        <a:lstStyle/>
        <a:p>
          <a:endParaRPr lang="pt-BR"/>
        </a:p>
      </dgm:t>
    </dgm:pt>
    <dgm:pt modelId="{E7BF2FAB-B3DF-44C6-8394-4B3C27F581E8}" type="sibTrans" cxnId="{B3EAAA46-8573-4739-AE92-335A66583D76}">
      <dgm:prSet/>
      <dgm:spPr/>
      <dgm:t>
        <a:bodyPr/>
        <a:lstStyle/>
        <a:p>
          <a:endParaRPr lang="pt-BR"/>
        </a:p>
      </dgm:t>
    </dgm:pt>
    <dgm:pt modelId="{E47D50AB-B7FC-4E0E-A50D-3472AE21CCAB}">
      <dgm:prSet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4</a:t>
          </a:r>
          <a:endParaRPr lang="pt-BR" b="1" dirty="0">
            <a:solidFill>
              <a:schemeClr val="tx1"/>
            </a:solidFill>
          </a:endParaRPr>
        </a:p>
      </dgm:t>
    </dgm:pt>
    <dgm:pt modelId="{7B38C44B-BF52-4F28-94F1-E4EE80410652}" type="parTrans" cxnId="{05599B57-150F-44BF-B84A-FD0A7F3AC92C}">
      <dgm:prSet/>
      <dgm:spPr/>
      <dgm:t>
        <a:bodyPr/>
        <a:lstStyle/>
        <a:p>
          <a:endParaRPr lang="pt-BR"/>
        </a:p>
      </dgm:t>
    </dgm:pt>
    <dgm:pt modelId="{E9DA4E1C-3F98-4055-8C27-66373229E794}" type="sibTrans" cxnId="{05599B57-150F-44BF-B84A-FD0A7F3AC92C}">
      <dgm:prSet/>
      <dgm:spPr/>
      <dgm:t>
        <a:bodyPr/>
        <a:lstStyle/>
        <a:p>
          <a:endParaRPr lang="pt-BR"/>
        </a:p>
      </dgm:t>
    </dgm:pt>
    <dgm:pt modelId="{F2F6845A-024E-46D8-A548-313F3521A4A4}">
      <dgm:prSet/>
      <dgm:spPr/>
      <dgm:t>
        <a:bodyPr/>
        <a:lstStyle/>
        <a:p>
          <a:r>
            <a:rPr lang="pt-BR" b="1" dirty="0" smtClean="0">
              <a:solidFill>
                <a:prstClr val="black"/>
              </a:solidFill>
              <a:latin typeface="+mn-lt"/>
              <a:ea typeface="MS PGothic" pitchFamily="34" charset="-128"/>
            </a:rPr>
            <a:t>Atualização do cartão de vacinas.</a:t>
          </a:r>
          <a:endParaRPr lang="pt-BR" dirty="0">
            <a:latin typeface="+mn-lt"/>
          </a:endParaRPr>
        </a:p>
      </dgm:t>
    </dgm:pt>
    <dgm:pt modelId="{6335447A-6BF4-40CE-AE70-974943B81F78}" type="parTrans" cxnId="{664EDA9B-7431-4CF7-AA7A-2D2C1488AEFD}">
      <dgm:prSet/>
      <dgm:spPr/>
      <dgm:t>
        <a:bodyPr/>
        <a:lstStyle/>
        <a:p>
          <a:endParaRPr lang="pt-BR"/>
        </a:p>
      </dgm:t>
    </dgm:pt>
    <dgm:pt modelId="{6E661B62-DED8-4421-ABB6-785C8D20359A}" type="sibTrans" cxnId="{664EDA9B-7431-4CF7-AA7A-2D2C1488AEFD}">
      <dgm:prSet/>
      <dgm:spPr/>
      <dgm:t>
        <a:bodyPr/>
        <a:lstStyle/>
        <a:p>
          <a:endParaRPr lang="pt-BR"/>
        </a:p>
      </dgm:t>
    </dgm:pt>
    <dgm:pt modelId="{7D350E8E-2CBF-4518-B3E1-E0B2F334C9B1}">
      <dgm:prSet/>
      <dgm:spPr/>
      <dgm:t>
        <a:bodyPr/>
        <a:lstStyle/>
        <a:p>
          <a:r>
            <a:rPr lang="pt-BR" b="1" dirty="0" smtClean="0">
              <a:solidFill>
                <a:prstClr val="black"/>
              </a:solidFill>
              <a:latin typeface="+mn-lt"/>
              <a:ea typeface="MS PGothic" pitchFamily="34" charset="-128"/>
            </a:rPr>
            <a:t>Desenvolvimento de temas voltados para o público masculino nas atividades educativas durante o pré-natal.</a:t>
          </a:r>
          <a:endParaRPr lang="pt-BR" dirty="0">
            <a:latin typeface="+mn-lt"/>
          </a:endParaRPr>
        </a:p>
      </dgm:t>
    </dgm:pt>
    <dgm:pt modelId="{213C5523-C13A-4C91-A6E9-DF683844CD8D}" type="parTrans" cxnId="{785F68D7-6972-45DD-9020-53895AAD8909}">
      <dgm:prSet/>
      <dgm:spPr/>
      <dgm:t>
        <a:bodyPr/>
        <a:lstStyle/>
        <a:p>
          <a:endParaRPr lang="pt-BR"/>
        </a:p>
      </dgm:t>
    </dgm:pt>
    <dgm:pt modelId="{9D2FED62-C46A-4A0B-907C-38001196050A}" type="sibTrans" cxnId="{785F68D7-6972-45DD-9020-53895AAD8909}">
      <dgm:prSet/>
      <dgm:spPr/>
      <dgm:t>
        <a:bodyPr/>
        <a:lstStyle/>
        <a:p>
          <a:endParaRPr lang="pt-BR"/>
        </a:p>
      </dgm:t>
    </dgm:pt>
    <dgm:pt modelId="{7B568547-F6E9-409D-A807-07E56B36CF50}" type="pres">
      <dgm:prSet presAssocID="{EB0A69EF-2ECC-4A12-9E93-5CDF83ADA19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F49F50-19A3-4CAB-9334-EBE539E30D2F}" type="pres">
      <dgm:prSet presAssocID="{3FEA7636-934C-46DD-A394-521A7E66BDAB}" presName="composite" presStyleCnt="0"/>
      <dgm:spPr/>
    </dgm:pt>
    <dgm:pt modelId="{C4A5DE0E-5DFB-40B7-B2DA-2502D0DBB948}" type="pres">
      <dgm:prSet presAssocID="{3FEA7636-934C-46DD-A394-521A7E66BDAB}" presName="parentText" presStyleLbl="alignNode1" presStyleIdx="0" presStyleCnt="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23A457-116C-4670-A47F-1E7C206C496B}" type="pres">
      <dgm:prSet presAssocID="{3FEA7636-934C-46DD-A394-521A7E66BDAB}" presName="descendantText" presStyleLbl="alignAcc1" presStyleIdx="0" presStyleCnt="5" custLinFactNeighborX="146" custLinFactNeighborY="-269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1A3866-AE88-4553-9CC7-5CD151581C18}" type="pres">
      <dgm:prSet presAssocID="{F831A040-5EF7-4DCC-9247-C810184493CA}" presName="sp" presStyleCnt="0"/>
      <dgm:spPr/>
    </dgm:pt>
    <dgm:pt modelId="{6A3E18A4-8E95-4E44-92A7-015A5BA9C500}" type="pres">
      <dgm:prSet presAssocID="{EE687479-603D-4B1F-ACBE-FC69E24D12B0}" presName="composite" presStyleCnt="0"/>
      <dgm:spPr/>
    </dgm:pt>
    <dgm:pt modelId="{BDAC6BAB-2355-4E07-BC3F-854E79473A4D}" type="pres">
      <dgm:prSet presAssocID="{EE687479-603D-4B1F-ACBE-FC69E24D12B0}" presName="parentText" presStyleLbl="alignNode1" presStyleIdx="1" presStyleCnt="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878CAF-02E2-4B18-89F5-11FF13CFC809}" type="pres">
      <dgm:prSet presAssocID="{EE687479-603D-4B1F-ACBE-FC69E24D12B0}" presName="descendantText" presStyleLbl="alignAcc1" presStyleIdx="1" presStyleCnt="5" custLinFactNeighborX="0" custLinFactNeighborY="30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299731-50C0-461B-AB59-36326CEB4B87}" type="pres">
      <dgm:prSet presAssocID="{CF7022D6-DF81-4327-B7AA-1756F16B9083}" presName="sp" presStyleCnt="0"/>
      <dgm:spPr/>
    </dgm:pt>
    <dgm:pt modelId="{8FED2A15-959B-4F5F-9D15-59207F99EDAE}" type="pres">
      <dgm:prSet presAssocID="{08A696C4-87AA-4056-9484-042E1E1BD4AC}" presName="composite" presStyleCnt="0"/>
      <dgm:spPr/>
    </dgm:pt>
    <dgm:pt modelId="{89DC9958-5230-409B-8F2E-2CDD1D4E006F}" type="pres">
      <dgm:prSet presAssocID="{08A696C4-87AA-4056-9484-042E1E1BD4A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A02ED7-9DC5-4950-AE10-DD07D914D128}" type="pres">
      <dgm:prSet presAssocID="{08A696C4-87AA-4056-9484-042E1E1BD4A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C5326B-817D-49A4-B9AB-730CC64F0443}" type="pres">
      <dgm:prSet presAssocID="{E7BF2FAB-B3DF-44C6-8394-4B3C27F581E8}" presName="sp" presStyleCnt="0"/>
      <dgm:spPr/>
    </dgm:pt>
    <dgm:pt modelId="{2AC49401-7E69-4358-9EC2-331DAD33C867}" type="pres">
      <dgm:prSet presAssocID="{E47D50AB-B7FC-4E0E-A50D-3472AE21CCAB}" presName="composite" presStyleCnt="0"/>
      <dgm:spPr/>
    </dgm:pt>
    <dgm:pt modelId="{A2C52B47-C7F0-4122-9837-99914AD924B0}" type="pres">
      <dgm:prSet presAssocID="{E47D50AB-B7FC-4E0E-A50D-3472AE21CCA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574D1D-B8CB-40F8-A6D0-4AF376ACB2F5}" type="pres">
      <dgm:prSet presAssocID="{E47D50AB-B7FC-4E0E-A50D-3472AE21CCAB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51ABCE-C673-4C6C-9B58-013DBF292828}" type="pres">
      <dgm:prSet presAssocID="{E9DA4E1C-3F98-4055-8C27-66373229E794}" presName="sp" presStyleCnt="0"/>
      <dgm:spPr/>
    </dgm:pt>
    <dgm:pt modelId="{A2ECD4D9-B9E3-4677-BAAB-21C1CF106B62}" type="pres">
      <dgm:prSet presAssocID="{42E74E75-5F46-43B7-A4AA-1B1CBD81C477}" presName="composite" presStyleCnt="0"/>
      <dgm:spPr/>
    </dgm:pt>
    <dgm:pt modelId="{9EC99F89-95B5-4058-AFB7-FDC9F09ABE54}" type="pres">
      <dgm:prSet presAssocID="{42E74E75-5F46-43B7-A4AA-1B1CBD81C47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5BE719-4120-4E13-8799-50852C5E391E}" type="pres">
      <dgm:prSet presAssocID="{42E74E75-5F46-43B7-A4AA-1B1CBD81C47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BB3BAB8-2C86-4DA1-9C13-5A1EA7BF1F50}" type="presOf" srcId="{E47D50AB-B7FC-4E0E-A50D-3472AE21CCAB}" destId="{A2C52B47-C7F0-4122-9837-99914AD924B0}" srcOrd="0" destOrd="0" presId="urn:microsoft.com/office/officeart/2005/8/layout/chevron2"/>
    <dgm:cxn modelId="{1A11C8E4-BDC6-4733-9753-17726C8C53EA}" type="presOf" srcId="{7032C66F-9EA0-448D-B19F-86C4A9546461}" destId="{7C23A457-116C-4670-A47F-1E7C206C496B}" srcOrd="0" destOrd="0" presId="urn:microsoft.com/office/officeart/2005/8/layout/chevron2"/>
    <dgm:cxn modelId="{5B059215-4409-48DD-97C0-C88663AF1FF1}" type="presOf" srcId="{08A696C4-87AA-4056-9484-042E1E1BD4AC}" destId="{89DC9958-5230-409B-8F2E-2CDD1D4E006F}" srcOrd="0" destOrd="0" presId="urn:microsoft.com/office/officeart/2005/8/layout/chevron2"/>
    <dgm:cxn modelId="{7A064D3F-268C-4940-A4FA-77C6D9BFA0FD}" srcId="{3FEA7636-934C-46DD-A394-521A7E66BDAB}" destId="{7032C66F-9EA0-448D-B19F-86C4A9546461}" srcOrd="0" destOrd="0" parTransId="{3C943F6B-32D8-4750-BA49-3AD509D47434}" sibTransId="{07462DF8-1D37-44DA-B925-C176BED7DF39}"/>
    <dgm:cxn modelId="{AD889BA0-5F83-4020-964B-D4E8A36C6757}" type="presOf" srcId="{E981F1AD-3947-48DE-9811-53A5E1691D88}" destId="{825BE719-4120-4E13-8799-50852C5E391E}" srcOrd="0" destOrd="0" presId="urn:microsoft.com/office/officeart/2005/8/layout/chevron2"/>
    <dgm:cxn modelId="{BFBDF6AB-5012-49A6-BF16-BBE0BDD505AA}" srcId="{EB0A69EF-2ECC-4A12-9E93-5CDF83ADA19D}" destId="{EE687479-603D-4B1F-ACBE-FC69E24D12B0}" srcOrd="1" destOrd="0" parTransId="{E317098F-734E-4033-BE34-895901D40171}" sibTransId="{CF7022D6-DF81-4327-B7AA-1756F16B9083}"/>
    <dgm:cxn modelId="{05599B57-150F-44BF-B84A-FD0A7F3AC92C}" srcId="{EB0A69EF-2ECC-4A12-9E93-5CDF83ADA19D}" destId="{E47D50AB-B7FC-4E0E-A50D-3472AE21CCAB}" srcOrd="3" destOrd="0" parTransId="{7B38C44B-BF52-4F28-94F1-E4EE80410652}" sibTransId="{E9DA4E1C-3F98-4055-8C27-66373229E794}"/>
    <dgm:cxn modelId="{0E393EC1-5040-4B89-B108-E6ED7BAB33A6}" type="presOf" srcId="{F2F6845A-024E-46D8-A548-313F3521A4A4}" destId="{ECA02ED7-9DC5-4950-AE10-DD07D914D128}" srcOrd="0" destOrd="0" presId="urn:microsoft.com/office/officeart/2005/8/layout/chevron2"/>
    <dgm:cxn modelId="{B3EAAA46-8573-4739-AE92-335A66583D76}" srcId="{EB0A69EF-2ECC-4A12-9E93-5CDF83ADA19D}" destId="{08A696C4-87AA-4056-9484-042E1E1BD4AC}" srcOrd="2" destOrd="0" parTransId="{9F5493C8-AFAD-4B2D-9287-E6AA3C05D6C6}" sibTransId="{E7BF2FAB-B3DF-44C6-8394-4B3C27F581E8}"/>
    <dgm:cxn modelId="{94F05399-CEBB-4054-943E-838CBCE24BFD}" type="presOf" srcId="{7D350E8E-2CBF-4518-B3E1-E0B2F334C9B1}" destId="{15574D1D-B8CB-40F8-A6D0-4AF376ACB2F5}" srcOrd="0" destOrd="0" presId="urn:microsoft.com/office/officeart/2005/8/layout/chevron2"/>
    <dgm:cxn modelId="{CE2E7D33-CEDA-4EC9-B089-2C374BD37CCC}" srcId="{EE687479-603D-4B1F-ACBE-FC69E24D12B0}" destId="{4752A770-C023-4F03-992F-56FCF786FCA9}" srcOrd="0" destOrd="0" parTransId="{ABF9DA1D-C900-460A-AF88-9CACA2B22DD7}" sibTransId="{AACAEA13-9BE1-41CE-9B61-4E991DEAC727}"/>
    <dgm:cxn modelId="{C7FF6470-4779-44DB-9403-945B601A2D26}" type="presOf" srcId="{EE687479-603D-4B1F-ACBE-FC69E24D12B0}" destId="{BDAC6BAB-2355-4E07-BC3F-854E79473A4D}" srcOrd="0" destOrd="0" presId="urn:microsoft.com/office/officeart/2005/8/layout/chevron2"/>
    <dgm:cxn modelId="{B6613F68-39D7-4C22-BB51-8085E43E5542}" srcId="{EB0A69EF-2ECC-4A12-9E93-5CDF83ADA19D}" destId="{3FEA7636-934C-46DD-A394-521A7E66BDAB}" srcOrd="0" destOrd="0" parTransId="{583037F8-26B7-4CFA-ADE4-E6A479892386}" sibTransId="{F831A040-5EF7-4DCC-9247-C810184493CA}"/>
    <dgm:cxn modelId="{143FC8A3-60D5-43E5-9125-54E9DCCB2EFB}" type="presOf" srcId="{EB0A69EF-2ECC-4A12-9E93-5CDF83ADA19D}" destId="{7B568547-F6E9-409D-A807-07E56B36CF50}" srcOrd="0" destOrd="0" presId="urn:microsoft.com/office/officeart/2005/8/layout/chevron2"/>
    <dgm:cxn modelId="{785F68D7-6972-45DD-9020-53895AAD8909}" srcId="{E47D50AB-B7FC-4E0E-A50D-3472AE21CCAB}" destId="{7D350E8E-2CBF-4518-B3E1-E0B2F334C9B1}" srcOrd="0" destOrd="0" parTransId="{213C5523-C13A-4C91-A6E9-DF683844CD8D}" sibTransId="{9D2FED62-C46A-4A0B-907C-38001196050A}"/>
    <dgm:cxn modelId="{926AB0E1-9C73-43B2-A348-42D20B11BEC4}" type="presOf" srcId="{42E74E75-5F46-43B7-A4AA-1B1CBD81C477}" destId="{9EC99F89-95B5-4058-AFB7-FDC9F09ABE54}" srcOrd="0" destOrd="0" presId="urn:microsoft.com/office/officeart/2005/8/layout/chevron2"/>
    <dgm:cxn modelId="{664EDA9B-7431-4CF7-AA7A-2D2C1488AEFD}" srcId="{08A696C4-87AA-4056-9484-042E1E1BD4AC}" destId="{F2F6845A-024E-46D8-A548-313F3521A4A4}" srcOrd="0" destOrd="0" parTransId="{6335447A-6BF4-40CE-AE70-974943B81F78}" sibTransId="{6E661B62-DED8-4421-ABB6-785C8D20359A}"/>
    <dgm:cxn modelId="{76CD3297-4066-47F7-8C4B-F800931E35B9}" type="presOf" srcId="{3FEA7636-934C-46DD-A394-521A7E66BDAB}" destId="{C4A5DE0E-5DFB-40B7-B2DA-2502D0DBB948}" srcOrd="0" destOrd="0" presId="urn:microsoft.com/office/officeart/2005/8/layout/chevron2"/>
    <dgm:cxn modelId="{399CB088-58BA-4B12-B211-39925E8A1A79}" srcId="{EB0A69EF-2ECC-4A12-9E93-5CDF83ADA19D}" destId="{42E74E75-5F46-43B7-A4AA-1B1CBD81C477}" srcOrd="4" destOrd="0" parTransId="{A6990FB5-0230-42E6-A16E-404CF4721FF0}" sibTransId="{90E73B21-DBD4-4161-BEF6-76BA9DABEC75}"/>
    <dgm:cxn modelId="{1ACA874D-E306-4E93-A900-C1002305FA6F}" type="presOf" srcId="{4752A770-C023-4F03-992F-56FCF786FCA9}" destId="{FA878CAF-02E2-4B18-89F5-11FF13CFC809}" srcOrd="0" destOrd="0" presId="urn:microsoft.com/office/officeart/2005/8/layout/chevron2"/>
    <dgm:cxn modelId="{75147291-2195-426E-9145-18A5CB789A62}" srcId="{42E74E75-5F46-43B7-A4AA-1B1CBD81C477}" destId="{E981F1AD-3947-48DE-9811-53A5E1691D88}" srcOrd="0" destOrd="0" parTransId="{62CC9A19-5D82-46B1-8DD4-CD234569C68A}" sibTransId="{8CE19B0F-DF4A-4B43-BEE9-19951866DCE3}"/>
    <dgm:cxn modelId="{58C22FDC-3A6C-4D01-AFB9-66F6746E814A}" type="presParOf" srcId="{7B568547-F6E9-409D-A807-07E56B36CF50}" destId="{A5F49F50-19A3-4CAB-9334-EBE539E30D2F}" srcOrd="0" destOrd="0" presId="urn:microsoft.com/office/officeart/2005/8/layout/chevron2"/>
    <dgm:cxn modelId="{A3BC3363-30C2-4A02-9236-6472C1966F3A}" type="presParOf" srcId="{A5F49F50-19A3-4CAB-9334-EBE539E30D2F}" destId="{C4A5DE0E-5DFB-40B7-B2DA-2502D0DBB948}" srcOrd="0" destOrd="0" presId="urn:microsoft.com/office/officeart/2005/8/layout/chevron2"/>
    <dgm:cxn modelId="{805F856B-8CDB-47CB-8A07-D24795664762}" type="presParOf" srcId="{A5F49F50-19A3-4CAB-9334-EBE539E30D2F}" destId="{7C23A457-116C-4670-A47F-1E7C206C496B}" srcOrd="1" destOrd="0" presId="urn:microsoft.com/office/officeart/2005/8/layout/chevron2"/>
    <dgm:cxn modelId="{532C9657-3D13-44F6-9561-4E339DD0EAC8}" type="presParOf" srcId="{7B568547-F6E9-409D-A807-07E56B36CF50}" destId="{331A3866-AE88-4553-9CC7-5CD151581C18}" srcOrd="1" destOrd="0" presId="urn:microsoft.com/office/officeart/2005/8/layout/chevron2"/>
    <dgm:cxn modelId="{44B37248-5B87-4ACA-AD9A-E72509D31AD5}" type="presParOf" srcId="{7B568547-F6E9-409D-A807-07E56B36CF50}" destId="{6A3E18A4-8E95-4E44-92A7-015A5BA9C500}" srcOrd="2" destOrd="0" presId="urn:microsoft.com/office/officeart/2005/8/layout/chevron2"/>
    <dgm:cxn modelId="{3FA1B475-8499-4FD2-BDB7-DB8F02F2361A}" type="presParOf" srcId="{6A3E18A4-8E95-4E44-92A7-015A5BA9C500}" destId="{BDAC6BAB-2355-4E07-BC3F-854E79473A4D}" srcOrd="0" destOrd="0" presId="urn:microsoft.com/office/officeart/2005/8/layout/chevron2"/>
    <dgm:cxn modelId="{E4A543E8-08A8-4594-A184-35F9BCF3677A}" type="presParOf" srcId="{6A3E18A4-8E95-4E44-92A7-015A5BA9C500}" destId="{FA878CAF-02E2-4B18-89F5-11FF13CFC809}" srcOrd="1" destOrd="0" presId="urn:microsoft.com/office/officeart/2005/8/layout/chevron2"/>
    <dgm:cxn modelId="{FEFB4D4B-EF16-4076-ACF6-5E9B4D6B3409}" type="presParOf" srcId="{7B568547-F6E9-409D-A807-07E56B36CF50}" destId="{9D299731-50C0-461B-AB59-36326CEB4B87}" srcOrd="3" destOrd="0" presId="urn:microsoft.com/office/officeart/2005/8/layout/chevron2"/>
    <dgm:cxn modelId="{5F43FC86-C116-42E6-A79F-90DE90819B95}" type="presParOf" srcId="{7B568547-F6E9-409D-A807-07E56B36CF50}" destId="{8FED2A15-959B-4F5F-9D15-59207F99EDAE}" srcOrd="4" destOrd="0" presId="urn:microsoft.com/office/officeart/2005/8/layout/chevron2"/>
    <dgm:cxn modelId="{13DAB874-29F5-4398-97B9-5346F600B872}" type="presParOf" srcId="{8FED2A15-959B-4F5F-9D15-59207F99EDAE}" destId="{89DC9958-5230-409B-8F2E-2CDD1D4E006F}" srcOrd="0" destOrd="0" presId="urn:microsoft.com/office/officeart/2005/8/layout/chevron2"/>
    <dgm:cxn modelId="{CC03D2DB-A65E-4AB0-88EC-AA90EBB675CD}" type="presParOf" srcId="{8FED2A15-959B-4F5F-9D15-59207F99EDAE}" destId="{ECA02ED7-9DC5-4950-AE10-DD07D914D128}" srcOrd="1" destOrd="0" presId="urn:microsoft.com/office/officeart/2005/8/layout/chevron2"/>
    <dgm:cxn modelId="{36A247A7-02C6-4E48-BBE0-C9EA84F52A35}" type="presParOf" srcId="{7B568547-F6E9-409D-A807-07E56B36CF50}" destId="{41C5326B-817D-49A4-B9AB-730CC64F0443}" srcOrd="5" destOrd="0" presId="urn:microsoft.com/office/officeart/2005/8/layout/chevron2"/>
    <dgm:cxn modelId="{7CEA3E1F-C606-4F96-A4A7-B0E812B89844}" type="presParOf" srcId="{7B568547-F6E9-409D-A807-07E56B36CF50}" destId="{2AC49401-7E69-4358-9EC2-331DAD33C867}" srcOrd="6" destOrd="0" presId="urn:microsoft.com/office/officeart/2005/8/layout/chevron2"/>
    <dgm:cxn modelId="{19EE4314-15A0-40DA-BE76-B0E07E4F212C}" type="presParOf" srcId="{2AC49401-7E69-4358-9EC2-331DAD33C867}" destId="{A2C52B47-C7F0-4122-9837-99914AD924B0}" srcOrd="0" destOrd="0" presId="urn:microsoft.com/office/officeart/2005/8/layout/chevron2"/>
    <dgm:cxn modelId="{685E7283-8B9D-4E67-998E-FCB8012A5078}" type="presParOf" srcId="{2AC49401-7E69-4358-9EC2-331DAD33C867}" destId="{15574D1D-B8CB-40F8-A6D0-4AF376ACB2F5}" srcOrd="1" destOrd="0" presId="urn:microsoft.com/office/officeart/2005/8/layout/chevron2"/>
    <dgm:cxn modelId="{5E6E5039-F516-433B-9DDB-946811D04B46}" type="presParOf" srcId="{7B568547-F6E9-409D-A807-07E56B36CF50}" destId="{8C51ABCE-C673-4C6C-9B58-013DBF292828}" srcOrd="7" destOrd="0" presId="urn:microsoft.com/office/officeart/2005/8/layout/chevron2"/>
    <dgm:cxn modelId="{C86F0B4A-A823-4BD3-A27B-8DC397F9A179}" type="presParOf" srcId="{7B568547-F6E9-409D-A807-07E56B36CF50}" destId="{A2ECD4D9-B9E3-4677-BAAB-21C1CF106B62}" srcOrd="8" destOrd="0" presId="urn:microsoft.com/office/officeart/2005/8/layout/chevron2"/>
    <dgm:cxn modelId="{FACE9DD5-3EBA-43F8-AD26-C86AA64FFCA4}" type="presParOf" srcId="{A2ECD4D9-B9E3-4677-BAAB-21C1CF106B62}" destId="{9EC99F89-95B5-4058-AFB7-FDC9F09ABE54}" srcOrd="0" destOrd="0" presId="urn:microsoft.com/office/officeart/2005/8/layout/chevron2"/>
    <dgm:cxn modelId="{A05DD286-F260-41A5-AB75-01B3D1A4E3D2}" type="presParOf" srcId="{A2ECD4D9-B9E3-4677-BAAB-21C1CF106B62}" destId="{825BE719-4120-4E13-8799-50852C5E39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233D5B-26C1-421E-99B9-4EF6FD0C581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3624DAB-9950-4830-B49F-2475A9A9E177}">
      <dgm:prSet phldrT="[Texto]" phldr="1"/>
      <dgm:spPr/>
      <dgm:t>
        <a:bodyPr/>
        <a:lstStyle/>
        <a:p>
          <a:endParaRPr lang="pt-BR" dirty="0"/>
        </a:p>
      </dgm:t>
    </dgm:pt>
    <dgm:pt modelId="{E8283286-FE5C-4B81-BD65-393475AFE626}" type="parTrans" cxnId="{D54C9408-D731-4856-A8F5-33D1ECC0F5FF}">
      <dgm:prSet/>
      <dgm:spPr/>
      <dgm:t>
        <a:bodyPr/>
        <a:lstStyle/>
        <a:p>
          <a:endParaRPr lang="pt-BR"/>
        </a:p>
      </dgm:t>
    </dgm:pt>
    <dgm:pt modelId="{47FB8F9C-1511-499C-AD8C-E5F2336E1D63}" type="sibTrans" cxnId="{D54C9408-D731-4856-A8F5-33D1ECC0F5FF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pt-BR"/>
        </a:p>
      </dgm:t>
    </dgm:pt>
    <dgm:pt modelId="{69CA66FE-804E-4C52-BD2C-B366F997A2A6}">
      <dgm:prSet phldrT="[Texto]" phldr="1"/>
      <dgm:spPr/>
      <dgm:t>
        <a:bodyPr/>
        <a:lstStyle/>
        <a:p>
          <a:endParaRPr lang="pt-BR" dirty="0"/>
        </a:p>
      </dgm:t>
    </dgm:pt>
    <dgm:pt modelId="{A095BC44-5423-4106-B55E-5ADF9B063F28}" type="parTrans" cxnId="{0D221225-C613-42B1-AC7A-B072BA19D2EA}">
      <dgm:prSet/>
      <dgm:spPr/>
      <dgm:t>
        <a:bodyPr/>
        <a:lstStyle/>
        <a:p>
          <a:endParaRPr lang="pt-BR"/>
        </a:p>
      </dgm:t>
    </dgm:pt>
    <dgm:pt modelId="{06A9C871-02A0-4069-8B76-560D1BE24D22}" type="sibTrans" cxnId="{0D221225-C613-42B1-AC7A-B072BA19D2EA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pt-BR"/>
        </a:p>
      </dgm:t>
    </dgm:pt>
    <dgm:pt modelId="{26BB59FF-7BCC-40B3-BE2D-E61730AEE89B}" type="pres">
      <dgm:prSet presAssocID="{B8233D5B-26C1-421E-99B9-4EF6FD0C581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C74727A-06F9-4082-B112-F3167DDC2F2A}" type="pres">
      <dgm:prSet presAssocID="{23624DAB-9950-4830-B49F-2475A9A9E177}" presName="dummy" presStyleCnt="0"/>
      <dgm:spPr/>
    </dgm:pt>
    <dgm:pt modelId="{C3269B16-39CB-4BFF-AB00-A643A7AF435F}" type="pres">
      <dgm:prSet presAssocID="{23624DAB-9950-4830-B49F-2475A9A9E177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C5CCD4-AD5D-4598-9100-06E4E8E2DFF8}" type="pres">
      <dgm:prSet presAssocID="{47FB8F9C-1511-499C-AD8C-E5F2336E1D63}" presName="sibTrans" presStyleLbl="node1" presStyleIdx="0" presStyleCnt="2" custScaleX="139245" custScaleY="105645" custLinFactNeighborX="262" custLinFactNeighborY="-9817"/>
      <dgm:spPr/>
      <dgm:t>
        <a:bodyPr/>
        <a:lstStyle/>
        <a:p>
          <a:endParaRPr lang="pt-BR"/>
        </a:p>
      </dgm:t>
    </dgm:pt>
    <dgm:pt modelId="{BD427009-93F3-4FB2-8F46-072826C5476D}" type="pres">
      <dgm:prSet presAssocID="{69CA66FE-804E-4C52-BD2C-B366F997A2A6}" presName="dummy" presStyleCnt="0"/>
      <dgm:spPr/>
    </dgm:pt>
    <dgm:pt modelId="{CC2EFB45-CF41-4DFA-B99B-C9D24704CBDF}" type="pres">
      <dgm:prSet presAssocID="{69CA66FE-804E-4C52-BD2C-B366F997A2A6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E32D8F-4362-4378-8303-09D85D575707}" type="pres">
      <dgm:prSet presAssocID="{06A9C871-02A0-4069-8B76-560D1BE24D22}" presName="sibTrans" presStyleLbl="node1" presStyleIdx="1" presStyleCnt="2" custScaleX="134859" custLinFactNeighborX="693" custLinFactNeighborY="4685"/>
      <dgm:spPr/>
      <dgm:t>
        <a:bodyPr/>
        <a:lstStyle/>
        <a:p>
          <a:endParaRPr lang="pt-BR"/>
        </a:p>
      </dgm:t>
    </dgm:pt>
  </dgm:ptLst>
  <dgm:cxnLst>
    <dgm:cxn modelId="{D54C9408-D731-4856-A8F5-33D1ECC0F5FF}" srcId="{B8233D5B-26C1-421E-99B9-4EF6FD0C5819}" destId="{23624DAB-9950-4830-B49F-2475A9A9E177}" srcOrd="0" destOrd="0" parTransId="{E8283286-FE5C-4B81-BD65-393475AFE626}" sibTransId="{47FB8F9C-1511-499C-AD8C-E5F2336E1D63}"/>
    <dgm:cxn modelId="{10DA5B00-17B1-498C-98EF-277FB5216BBF}" type="presOf" srcId="{23624DAB-9950-4830-B49F-2475A9A9E177}" destId="{C3269B16-39CB-4BFF-AB00-A643A7AF435F}" srcOrd="0" destOrd="0" presId="urn:microsoft.com/office/officeart/2005/8/layout/cycle1"/>
    <dgm:cxn modelId="{92AFEDC2-5461-40BB-8A66-8E6B5E8EE85F}" type="presOf" srcId="{69CA66FE-804E-4C52-BD2C-B366F997A2A6}" destId="{CC2EFB45-CF41-4DFA-B99B-C9D24704CBDF}" srcOrd="0" destOrd="0" presId="urn:microsoft.com/office/officeart/2005/8/layout/cycle1"/>
    <dgm:cxn modelId="{0D221225-C613-42B1-AC7A-B072BA19D2EA}" srcId="{B8233D5B-26C1-421E-99B9-4EF6FD0C5819}" destId="{69CA66FE-804E-4C52-BD2C-B366F997A2A6}" srcOrd="1" destOrd="0" parTransId="{A095BC44-5423-4106-B55E-5ADF9B063F28}" sibTransId="{06A9C871-02A0-4069-8B76-560D1BE24D22}"/>
    <dgm:cxn modelId="{33E42A04-4D8A-4313-B614-456C537C4A04}" type="presOf" srcId="{B8233D5B-26C1-421E-99B9-4EF6FD0C5819}" destId="{26BB59FF-7BCC-40B3-BE2D-E61730AEE89B}" srcOrd="0" destOrd="0" presId="urn:microsoft.com/office/officeart/2005/8/layout/cycle1"/>
    <dgm:cxn modelId="{3F8D013D-6773-4AA4-BAB9-26DA8A27E909}" type="presOf" srcId="{06A9C871-02A0-4069-8B76-560D1BE24D22}" destId="{39E32D8F-4362-4378-8303-09D85D575707}" srcOrd="0" destOrd="0" presId="urn:microsoft.com/office/officeart/2005/8/layout/cycle1"/>
    <dgm:cxn modelId="{0D72452F-D5E0-4A10-81FF-EDC535908552}" type="presOf" srcId="{47FB8F9C-1511-499C-AD8C-E5F2336E1D63}" destId="{F2C5CCD4-AD5D-4598-9100-06E4E8E2DFF8}" srcOrd="0" destOrd="0" presId="urn:microsoft.com/office/officeart/2005/8/layout/cycle1"/>
    <dgm:cxn modelId="{146DD7B2-8D8E-4975-AA87-37D90C4C0E20}" type="presParOf" srcId="{26BB59FF-7BCC-40B3-BE2D-E61730AEE89B}" destId="{6C74727A-06F9-4082-B112-F3167DDC2F2A}" srcOrd="0" destOrd="0" presId="urn:microsoft.com/office/officeart/2005/8/layout/cycle1"/>
    <dgm:cxn modelId="{2E2C8EE0-7E9F-486E-B2FC-B67DBEDA67C3}" type="presParOf" srcId="{26BB59FF-7BCC-40B3-BE2D-E61730AEE89B}" destId="{C3269B16-39CB-4BFF-AB00-A643A7AF435F}" srcOrd="1" destOrd="0" presId="urn:microsoft.com/office/officeart/2005/8/layout/cycle1"/>
    <dgm:cxn modelId="{3213FE5C-4DB2-4EF7-A2CD-CA15477EB11F}" type="presParOf" srcId="{26BB59FF-7BCC-40B3-BE2D-E61730AEE89B}" destId="{F2C5CCD4-AD5D-4598-9100-06E4E8E2DFF8}" srcOrd="2" destOrd="0" presId="urn:microsoft.com/office/officeart/2005/8/layout/cycle1"/>
    <dgm:cxn modelId="{6F81BB35-3ECA-4018-ADA0-AF8B1FF9208F}" type="presParOf" srcId="{26BB59FF-7BCC-40B3-BE2D-E61730AEE89B}" destId="{BD427009-93F3-4FB2-8F46-072826C5476D}" srcOrd="3" destOrd="0" presId="urn:microsoft.com/office/officeart/2005/8/layout/cycle1"/>
    <dgm:cxn modelId="{49AD9805-6BD2-436D-B882-C9226912DEB8}" type="presParOf" srcId="{26BB59FF-7BCC-40B3-BE2D-E61730AEE89B}" destId="{CC2EFB45-CF41-4DFA-B99B-C9D24704CBDF}" srcOrd="4" destOrd="0" presId="urn:microsoft.com/office/officeart/2005/8/layout/cycle1"/>
    <dgm:cxn modelId="{D461C371-C1C6-4E3C-9CCE-69053998F0A1}" type="presParOf" srcId="{26BB59FF-7BCC-40B3-BE2D-E61730AEE89B}" destId="{39E32D8F-4362-4378-8303-09D85D575707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372A43-C60B-4B3D-803F-175160669B5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462AC85-FF6C-4107-BB5D-1C6E12E44396}">
      <dgm:prSet phldrT="[Texto]" phldr="1"/>
      <dgm:spPr/>
      <dgm:t>
        <a:bodyPr/>
        <a:lstStyle/>
        <a:p>
          <a:endParaRPr lang="pt-BR"/>
        </a:p>
      </dgm:t>
    </dgm:pt>
    <dgm:pt modelId="{CBDC2BF9-ED41-444C-B4F4-9885822ED3D9}" type="parTrans" cxnId="{9F151600-4EFE-4746-B932-B623EF69D6F0}">
      <dgm:prSet/>
      <dgm:spPr/>
      <dgm:t>
        <a:bodyPr/>
        <a:lstStyle/>
        <a:p>
          <a:endParaRPr lang="pt-BR"/>
        </a:p>
      </dgm:t>
    </dgm:pt>
    <dgm:pt modelId="{AD6D085B-54B0-4844-8523-98A5963268F3}" type="sibTrans" cxnId="{9F151600-4EFE-4746-B932-B623EF69D6F0}">
      <dgm:prSet/>
      <dgm:spPr/>
      <dgm:t>
        <a:bodyPr/>
        <a:lstStyle/>
        <a:p>
          <a:endParaRPr lang="pt-BR"/>
        </a:p>
      </dgm:t>
    </dgm:pt>
    <dgm:pt modelId="{37FA27C0-3300-4958-B4EB-F8ABA338655B}">
      <dgm:prSet phldrT="[Texto]" phldr="1"/>
      <dgm:spPr/>
      <dgm:t>
        <a:bodyPr/>
        <a:lstStyle/>
        <a:p>
          <a:endParaRPr lang="pt-BR"/>
        </a:p>
      </dgm:t>
    </dgm:pt>
    <dgm:pt modelId="{D5ED1BF4-4D40-4498-A430-11B00900B2CA}" type="parTrans" cxnId="{3DF79C67-D59F-4B12-A8F2-FB967FCA887F}">
      <dgm:prSet/>
      <dgm:spPr/>
      <dgm:t>
        <a:bodyPr/>
        <a:lstStyle/>
        <a:p>
          <a:endParaRPr lang="pt-BR"/>
        </a:p>
      </dgm:t>
    </dgm:pt>
    <dgm:pt modelId="{D7A1FA98-5AE5-422E-9495-9863603D35AF}" type="sibTrans" cxnId="{3DF79C67-D59F-4B12-A8F2-FB967FCA887F}">
      <dgm:prSet/>
      <dgm:spPr/>
      <dgm:t>
        <a:bodyPr/>
        <a:lstStyle/>
        <a:p>
          <a:endParaRPr lang="pt-BR"/>
        </a:p>
      </dgm:t>
    </dgm:pt>
    <dgm:pt modelId="{D44F966F-5D00-4911-9820-B88BAA45212B}">
      <dgm:prSet phldrT="[Texto]" phldr="1"/>
      <dgm:spPr/>
      <dgm:t>
        <a:bodyPr/>
        <a:lstStyle/>
        <a:p>
          <a:endParaRPr lang="pt-BR"/>
        </a:p>
      </dgm:t>
    </dgm:pt>
    <dgm:pt modelId="{7270EEC6-ED71-4A44-A949-B45B72CA423E}" type="parTrans" cxnId="{876128A4-1459-4F8E-AEF9-E8435BB4CF50}">
      <dgm:prSet/>
      <dgm:spPr/>
      <dgm:t>
        <a:bodyPr/>
        <a:lstStyle/>
        <a:p>
          <a:endParaRPr lang="pt-BR"/>
        </a:p>
      </dgm:t>
    </dgm:pt>
    <dgm:pt modelId="{B59DD5EE-940E-49BE-B413-B49596D96A23}" type="sibTrans" cxnId="{876128A4-1459-4F8E-AEF9-E8435BB4CF50}">
      <dgm:prSet/>
      <dgm:spPr/>
      <dgm:t>
        <a:bodyPr/>
        <a:lstStyle/>
        <a:p>
          <a:endParaRPr lang="pt-BR"/>
        </a:p>
      </dgm:t>
    </dgm:pt>
    <dgm:pt modelId="{4F3D40C7-03E1-4412-B5EA-7F1D0F2DAC23}">
      <dgm:prSet phldrT="[Texto]" phldr="1"/>
      <dgm:spPr/>
      <dgm:t>
        <a:bodyPr/>
        <a:lstStyle/>
        <a:p>
          <a:endParaRPr lang="pt-BR" dirty="0"/>
        </a:p>
      </dgm:t>
    </dgm:pt>
    <dgm:pt modelId="{955F4684-E311-4CD2-AF37-F5DB2DE1F514}" type="parTrans" cxnId="{11154F9B-4390-490B-9D56-8AD68DF47C68}">
      <dgm:prSet/>
      <dgm:spPr/>
      <dgm:t>
        <a:bodyPr/>
        <a:lstStyle/>
        <a:p>
          <a:endParaRPr lang="pt-BR"/>
        </a:p>
      </dgm:t>
    </dgm:pt>
    <dgm:pt modelId="{297DFDD6-9337-4F61-A2FB-C6262DB36177}" type="sibTrans" cxnId="{11154F9B-4390-490B-9D56-8AD68DF47C68}">
      <dgm:prSet/>
      <dgm:spPr/>
      <dgm:t>
        <a:bodyPr/>
        <a:lstStyle/>
        <a:p>
          <a:endParaRPr lang="pt-BR"/>
        </a:p>
      </dgm:t>
    </dgm:pt>
    <dgm:pt modelId="{2AFCBF36-3D72-4BD1-AC8C-02FF4271C612}">
      <dgm:prSet phldrT="[Texto]"/>
      <dgm:spPr/>
      <dgm:t>
        <a:bodyPr/>
        <a:lstStyle/>
        <a:p>
          <a:endParaRPr lang="pt-BR" dirty="0"/>
        </a:p>
      </dgm:t>
    </dgm:pt>
    <dgm:pt modelId="{B749D27F-CE07-4FB5-A93F-B61B8C2C970F}" type="parTrans" cxnId="{8D9CEE17-87CC-410C-B2FB-6D0649CE2603}">
      <dgm:prSet/>
      <dgm:spPr/>
      <dgm:t>
        <a:bodyPr/>
        <a:lstStyle/>
        <a:p>
          <a:endParaRPr lang="pt-BR"/>
        </a:p>
      </dgm:t>
    </dgm:pt>
    <dgm:pt modelId="{9F96DD4D-A0A4-46D8-A886-9E243DAE5CEE}" type="sibTrans" cxnId="{8D9CEE17-87CC-410C-B2FB-6D0649CE2603}">
      <dgm:prSet/>
      <dgm:spPr/>
      <dgm:t>
        <a:bodyPr/>
        <a:lstStyle/>
        <a:p>
          <a:endParaRPr lang="pt-BR"/>
        </a:p>
      </dgm:t>
    </dgm:pt>
    <dgm:pt modelId="{8163FA7B-25F1-493F-9D5C-8779CC4C4947}">
      <dgm:prSet phldrT="[Texto]"/>
      <dgm:spPr/>
      <dgm:t>
        <a:bodyPr/>
        <a:lstStyle/>
        <a:p>
          <a:endParaRPr lang="pt-BR" dirty="0"/>
        </a:p>
      </dgm:t>
    </dgm:pt>
    <dgm:pt modelId="{1396001B-8526-4B8E-90D8-ACF5234AABBB}" type="parTrans" cxnId="{F53DF799-3D66-4E32-9397-FF0DC1744F29}">
      <dgm:prSet/>
      <dgm:spPr/>
      <dgm:t>
        <a:bodyPr/>
        <a:lstStyle/>
        <a:p>
          <a:endParaRPr lang="pt-BR"/>
        </a:p>
      </dgm:t>
    </dgm:pt>
    <dgm:pt modelId="{E786F030-1EB2-4006-B3EE-651B58346747}" type="sibTrans" cxnId="{F53DF799-3D66-4E32-9397-FF0DC1744F29}">
      <dgm:prSet/>
      <dgm:spPr/>
      <dgm:t>
        <a:bodyPr/>
        <a:lstStyle/>
        <a:p>
          <a:endParaRPr lang="pt-BR"/>
        </a:p>
      </dgm:t>
    </dgm:pt>
    <dgm:pt modelId="{B58F6F48-E16A-4A95-B748-00BEB64605CC}">
      <dgm:prSet phldrT="[Texto]"/>
      <dgm:spPr/>
      <dgm:t>
        <a:bodyPr/>
        <a:lstStyle/>
        <a:p>
          <a:endParaRPr lang="pt-BR" dirty="0"/>
        </a:p>
      </dgm:t>
    </dgm:pt>
    <dgm:pt modelId="{BC74BC90-177B-49A8-90D8-AFAF49E5BB80}" type="parTrans" cxnId="{EC8E1489-B4A0-4702-87F6-485B5236C198}">
      <dgm:prSet/>
      <dgm:spPr/>
      <dgm:t>
        <a:bodyPr/>
        <a:lstStyle/>
        <a:p>
          <a:endParaRPr lang="pt-BR"/>
        </a:p>
      </dgm:t>
    </dgm:pt>
    <dgm:pt modelId="{1548BF48-1DBD-4121-9779-33BD518C0653}" type="sibTrans" cxnId="{EC8E1489-B4A0-4702-87F6-485B5236C198}">
      <dgm:prSet/>
      <dgm:spPr/>
      <dgm:t>
        <a:bodyPr/>
        <a:lstStyle/>
        <a:p>
          <a:endParaRPr lang="pt-BR"/>
        </a:p>
      </dgm:t>
    </dgm:pt>
    <dgm:pt modelId="{73B21092-36A2-47EB-8EA3-4E4CC7AB9DA1}">
      <dgm:prSet phldrT="[Texto]"/>
      <dgm:spPr/>
      <dgm:t>
        <a:bodyPr/>
        <a:lstStyle/>
        <a:p>
          <a:endParaRPr lang="pt-BR" dirty="0"/>
        </a:p>
      </dgm:t>
    </dgm:pt>
    <dgm:pt modelId="{856494D3-1180-4EBD-B1AE-3BA52B752688}" type="parTrans" cxnId="{516175F5-2978-4833-9361-57753ED76976}">
      <dgm:prSet/>
      <dgm:spPr/>
      <dgm:t>
        <a:bodyPr/>
        <a:lstStyle/>
        <a:p>
          <a:endParaRPr lang="pt-BR"/>
        </a:p>
      </dgm:t>
    </dgm:pt>
    <dgm:pt modelId="{94FD3C3F-7E5C-4072-9B3A-9E094FC91CCC}" type="sibTrans" cxnId="{516175F5-2978-4833-9361-57753ED76976}">
      <dgm:prSet/>
      <dgm:spPr/>
      <dgm:t>
        <a:bodyPr/>
        <a:lstStyle/>
        <a:p>
          <a:endParaRPr lang="pt-BR"/>
        </a:p>
      </dgm:t>
    </dgm:pt>
    <dgm:pt modelId="{D9EED700-2D76-4D43-A931-87DC04FA029F}">
      <dgm:prSet phldrT="[Texto]"/>
      <dgm:spPr/>
      <dgm:t>
        <a:bodyPr/>
        <a:lstStyle/>
        <a:p>
          <a:endParaRPr lang="pt-BR" dirty="0"/>
        </a:p>
      </dgm:t>
    </dgm:pt>
    <dgm:pt modelId="{BB242429-4B69-4873-8BA2-B91CBD35ACE6}" type="parTrans" cxnId="{86153449-FC1C-4253-8676-FADFAA608430}">
      <dgm:prSet/>
      <dgm:spPr/>
      <dgm:t>
        <a:bodyPr/>
        <a:lstStyle/>
        <a:p>
          <a:endParaRPr lang="pt-BR"/>
        </a:p>
      </dgm:t>
    </dgm:pt>
    <dgm:pt modelId="{55854C97-FD38-4B5E-822F-E7C3D8BA07A7}" type="sibTrans" cxnId="{86153449-FC1C-4253-8676-FADFAA608430}">
      <dgm:prSet/>
      <dgm:spPr/>
      <dgm:t>
        <a:bodyPr/>
        <a:lstStyle/>
        <a:p>
          <a:endParaRPr lang="pt-BR"/>
        </a:p>
      </dgm:t>
    </dgm:pt>
    <dgm:pt modelId="{F0536154-11C8-49C6-BA54-CFA77C9FF7B8}" type="pres">
      <dgm:prSet presAssocID="{B3372A43-C60B-4B3D-803F-175160669B5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5502139-6C29-409B-9D0B-DE1952640C5E}" type="pres">
      <dgm:prSet presAssocID="{C462AC85-FF6C-4107-BB5D-1C6E12E44396}" presName="dummy" presStyleCnt="0"/>
      <dgm:spPr/>
    </dgm:pt>
    <dgm:pt modelId="{B56C53FA-3F81-4805-9DC1-5354FEA49934}" type="pres">
      <dgm:prSet presAssocID="{C462AC85-FF6C-4107-BB5D-1C6E12E44396}" presName="node" presStyleLbl="revTx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FD6E6C-DD59-44C3-8E10-ED8BB8C31471}" type="pres">
      <dgm:prSet presAssocID="{AD6D085B-54B0-4844-8523-98A5963268F3}" presName="sibTrans" presStyleLbl="node1" presStyleIdx="0" presStyleCnt="9"/>
      <dgm:spPr/>
      <dgm:t>
        <a:bodyPr/>
        <a:lstStyle/>
        <a:p>
          <a:endParaRPr lang="pt-BR"/>
        </a:p>
      </dgm:t>
    </dgm:pt>
    <dgm:pt modelId="{51C7DCEA-6C3F-43DE-91C3-FD132D268719}" type="pres">
      <dgm:prSet presAssocID="{37FA27C0-3300-4958-B4EB-F8ABA338655B}" presName="dummy" presStyleCnt="0"/>
      <dgm:spPr/>
    </dgm:pt>
    <dgm:pt modelId="{E185F201-F4E1-4D44-B334-DB776B96B916}" type="pres">
      <dgm:prSet presAssocID="{37FA27C0-3300-4958-B4EB-F8ABA338655B}" presName="node" presStyleLbl="revTx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EF6490-6C0C-4C52-A48E-363D98CA3EDF}" type="pres">
      <dgm:prSet presAssocID="{D7A1FA98-5AE5-422E-9495-9863603D35AF}" presName="sibTrans" presStyleLbl="node1" presStyleIdx="1" presStyleCnt="9"/>
      <dgm:spPr/>
      <dgm:t>
        <a:bodyPr/>
        <a:lstStyle/>
        <a:p>
          <a:endParaRPr lang="pt-BR"/>
        </a:p>
      </dgm:t>
    </dgm:pt>
    <dgm:pt modelId="{14B8B2EE-853C-4ACB-BF2E-F40D824D12F9}" type="pres">
      <dgm:prSet presAssocID="{D44F966F-5D00-4911-9820-B88BAA45212B}" presName="dummy" presStyleCnt="0"/>
      <dgm:spPr/>
    </dgm:pt>
    <dgm:pt modelId="{F22AC24D-B9B9-425F-A821-105584DC5F8B}" type="pres">
      <dgm:prSet presAssocID="{D44F966F-5D00-4911-9820-B88BAA45212B}" presName="node" presStyleLbl="revTx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99DBDA-48AA-4911-B74D-B88EB4BBF0D8}" type="pres">
      <dgm:prSet presAssocID="{B59DD5EE-940E-49BE-B413-B49596D96A23}" presName="sibTrans" presStyleLbl="node1" presStyleIdx="2" presStyleCnt="9"/>
      <dgm:spPr/>
      <dgm:t>
        <a:bodyPr/>
        <a:lstStyle/>
        <a:p>
          <a:endParaRPr lang="pt-BR"/>
        </a:p>
      </dgm:t>
    </dgm:pt>
    <dgm:pt modelId="{C69CE8D3-3027-4A55-A5F3-F6A4D0D6E9A5}" type="pres">
      <dgm:prSet presAssocID="{4F3D40C7-03E1-4412-B5EA-7F1D0F2DAC23}" presName="dummy" presStyleCnt="0"/>
      <dgm:spPr/>
    </dgm:pt>
    <dgm:pt modelId="{91FCC03D-4187-46DE-B692-C9A395EC3757}" type="pres">
      <dgm:prSet presAssocID="{4F3D40C7-03E1-4412-B5EA-7F1D0F2DAC23}" presName="node" presStyleLbl="revTx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DCC4E50-CDAC-4F84-9641-0BECA3E2F1CD}" type="pres">
      <dgm:prSet presAssocID="{297DFDD6-9337-4F61-A2FB-C6262DB36177}" presName="sibTrans" presStyleLbl="node1" presStyleIdx="3" presStyleCnt="9"/>
      <dgm:spPr/>
      <dgm:t>
        <a:bodyPr/>
        <a:lstStyle/>
        <a:p>
          <a:endParaRPr lang="pt-BR"/>
        </a:p>
      </dgm:t>
    </dgm:pt>
    <dgm:pt modelId="{BAD6B875-D7F0-458D-9E6D-D762D95439D7}" type="pres">
      <dgm:prSet presAssocID="{8163FA7B-25F1-493F-9D5C-8779CC4C4947}" presName="dummy" presStyleCnt="0"/>
      <dgm:spPr/>
    </dgm:pt>
    <dgm:pt modelId="{DA49776D-799B-4C14-BFBC-53E943BC2ABC}" type="pres">
      <dgm:prSet presAssocID="{8163FA7B-25F1-493F-9D5C-8779CC4C4947}" presName="node" presStyleLbl="revTx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420618-2790-4D32-A52C-C84454430F7C}" type="pres">
      <dgm:prSet presAssocID="{E786F030-1EB2-4006-B3EE-651B58346747}" presName="sibTrans" presStyleLbl="node1" presStyleIdx="4" presStyleCnt="9"/>
      <dgm:spPr/>
      <dgm:t>
        <a:bodyPr/>
        <a:lstStyle/>
        <a:p>
          <a:endParaRPr lang="pt-BR"/>
        </a:p>
      </dgm:t>
    </dgm:pt>
    <dgm:pt modelId="{E4620CDE-D71A-42A2-8031-15C4FA02357A}" type="pres">
      <dgm:prSet presAssocID="{B58F6F48-E16A-4A95-B748-00BEB64605CC}" presName="dummy" presStyleCnt="0"/>
      <dgm:spPr/>
    </dgm:pt>
    <dgm:pt modelId="{4EC03044-8135-4322-A14D-3D463CB5A49F}" type="pres">
      <dgm:prSet presAssocID="{B58F6F48-E16A-4A95-B748-00BEB64605CC}" presName="node" presStyleLbl="revTx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B452BA-BB3F-4079-AEB3-77010BFCCF33}" type="pres">
      <dgm:prSet presAssocID="{1548BF48-1DBD-4121-9779-33BD518C0653}" presName="sibTrans" presStyleLbl="node1" presStyleIdx="5" presStyleCnt="9"/>
      <dgm:spPr/>
      <dgm:t>
        <a:bodyPr/>
        <a:lstStyle/>
        <a:p>
          <a:endParaRPr lang="pt-BR"/>
        </a:p>
      </dgm:t>
    </dgm:pt>
    <dgm:pt modelId="{ABD74BC1-EC9B-40FF-8C68-6029AD10AD84}" type="pres">
      <dgm:prSet presAssocID="{73B21092-36A2-47EB-8EA3-4E4CC7AB9DA1}" presName="dummy" presStyleCnt="0"/>
      <dgm:spPr/>
    </dgm:pt>
    <dgm:pt modelId="{BBF0FB4F-6753-4D73-B574-AD98EF8BE202}" type="pres">
      <dgm:prSet presAssocID="{73B21092-36A2-47EB-8EA3-4E4CC7AB9DA1}" presName="node" presStyleLbl="revTx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EB81CAA-3FDA-49E7-94EA-69C28AB56605}" type="pres">
      <dgm:prSet presAssocID="{94FD3C3F-7E5C-4072-9B3A-9E094FC91CCC}" presName="sibTrans" presStyleLbl="node1" presStyleIdx="6" presStyleCnt="9"/>
      <dgm:spPr/>
      <dgm:t>
        <a:bodyPr/>
        <a:lstStyle/>
        <a:p>
          <a:endParaRPr lang="pt-BR"/>
        </a:p>
      </dgm:t>
    </dgm:pt>
    <dgm:pt modelId="{BC223CB0-42E6-4E7A-A615-94BE57CCAF7A}" type="pres">
      <dgm:prSet presAssocID="{D9EED700-2D76-4D43-A931-87DC04FA029F}" presName="dummy" presStyleCnt="0"/>
      <dgm:spPr/>
    </dgm:pt>
    <dgm:pt modelId="{8D91D23B-F140-416B-8B0F-956F9582A2D4}" type="pres">
      <dgm:prSet presAssocID="{D9EED700-2D76-4D43-A931-87DC04FA029F}" presName="node" presStyleLbl="revTx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CC2F47-ACC4-4988-9A16-3D3B0F7DF982}" type="pres">
      <dgm:prSet presAssocID="{55854C97-FD38-4B5E-822F-E7C3D8BA07A7}" presName="sibTrans" presStyleLbl="node1" presStyleIdx="7" presStyleCnt="9"/>
      <dgm:spPr/>
      <dgm:t>
        <a:bodyPr/>
        <a:lstStyle/>
        <a:p>
          <a:endParaRPr lang="pt-BR"/>
        </a:p>
      </dgm:t>
    </dgm:pt>
    <dgm:pt modelId="{8AAC37F6-0BFA-44C3-AA58-F57EDCBF51CB}" type="pres">
      <dgm:prSet presAssocID="{2AFCBF36-3D72-4BD1-AC8C-02FF4271C612}" presName="dummy" presStyleCnt="0"/>
      <dgm:spPr/>
    </dgm:pt>
    <dgm:pt modelId="{731EB0DE-36FE-4D96-BB63-26C33C2FA7B9}" type="pres">
      <dgm:prSet presAssocID="{2AFCBF36-3D72-4BD1-AC8C-02FF4271C612}" presName="node" presStyleLbl="revTx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8C8116-154A-4E0C-B249-CF8F56E98CB6}" type="pres">
      <dgm:prSet presAssocID="{9F96DD4D-A0A4-46D8-A886-9E243DAE5CEE}" presName="sibTrans" presStyleLbl="node1" presStyleIdx="8" presStyleCnt="9"/>
      <dgm:spPr/>
      <dgm:t>
        <a:bodyPr/>
        <a:lstStyle/>
        <a:p>
          <a:endParaRPr lang="pt-BR"/>
        </a:p>
      </dgm:t>
    </dgm:pt>
  </dgm:ptLst>
  <dgm:cxnLst>
    <dgm:cxn modelId="{59A37F6B-83FE-46C2-85E0-0268E3D24B40}" type="presOf" srcId="{D9EED700-2D76-4D43-A931-87DC04FA029F}" destId="{8D91D23B-F140-416B-8B0F-956F9582A2D4}" srcOrd="0" destOrd="0" presId="urn:microsoft.com/office/officeart/2005/8/layout/cycle1"/>
    <dgm:cxn modelId="{73600005-2C90-4A15-8894-D0CF8015C7E6}" type="presOf" srcId="{73B21092-36A2-47EB-8EA3-4E4CC7AB9DA1}" destId="{BBF0FB4F-6753-4D73-B574-AD98EF8BE202}" srcOrd="0" destOrd="0" presId="urn:microsoft.com/office/officeart/2005/8/layout/cycle1"/>
    <dgm:cxn modelId="{9F151600-4EFE-4746-B932-B623EF69D6F0}" srcId="{B3372A43-C60B-4B3D-803F-175160669B53}" destId="{C462AC85-FF6C-4107-BB5D-1C6E12E44396}" srcOrd="0" destOrd="0" parTransId="{CBDC2BF9-ED41-444C-B4F4-9885822ED3D9}" sibTransId="{AD6D085B-54B0-4844-8523-98A5963268F3}"/>
    <dgm:cxn modelId="{6CE24146-271D-40B4-A430-8CCDFEA35AAB}" type="presOf" srcId="{9F96DD4D-A0A4-46D8-A886-9E243DAE5CEE}" destId="{8C8C8116-154A-4E0C-B249-CF8F56E98CB6}" srcOrd="0" destOrd="0" presId="urn:microsoft.com/office/officeart/2005/8/layout/cycle1"/>
    <dgm:cxn modelId="{664F6C09-1256-4446-B785-2D91DA584ADE}" type="presOf" srcId="{B59DD5EE-940E-49BE-B413-B49596D96A23}" destId="{1199DBDA-48AA-4911-B74D-B88EB4BBF0D8}" srcOrd="0" destOrd="0" presId="urn:microsoft.com/office/officeart/2005/8/layout/cycle1"/>
    <dgm:cxn modelId="{3DF79C67-D59F-4B12-A8F2-FB967FCA887F}" srcId="{B3372A43-C60B-4B3D-803F-175160669B53}" destId="{37FA27C0-3300-4958-B4EB-F8ABA338655B}" srcOrd="1" destOrd="0" parTransId="{D5ED1BF4-4D40-4498-A430-11B00900B2CA}" sibTransId="{D7A1FA98-5AE5-422E-9495-9863603D35AF}"/>
    <dgm:cxn modelId="{08B7F68C-13CE-43C4-B783-54B577C4262C}" type="presOf" srcId="{AD6D085B-54B0-4844-8523-98A5963268F3}" destId="{CBFD6E6C-DD59-44C3-8E10-ED8BB8C31471}" srcOrd="0" destOrd="0" presId="urn:microsoft.com/office/officeart/2005/8/layout/cycle1"/>
    <dgm:cxn modelId="{8D9CEE17-87CC-410C-B2FB-6D0649CE2603}" srcId="{B3372A43-C60B-4B3D-803F-175160669B53}" destId="{2AFCBF36-3D72-4BD1-AC8C-02FF4271C612}" srcOrd="8" destOrd="0" parTransId="{B749D27F-CE07-4FB5-A93F-B61B8C2C970F}" sibTransId="{9F96DD4D-A0A4-46D8-A886-9E243DAE5CEE}"/>
    <dgm:cxn modelId="{7A83C390-1027-4884-9EA6-36BC215CA145}" type="presOf" srcId="{C462AC85-FF6C-4107-BB5D-1C6E12E44396}" destId="{B56C53FA-3F81-4805-9DC1-5354FEA49934}" srcOrd="0" destOrd="0" presId="urn:microsoft.com/office/officeart/2005/8/layout/cycle1"/>
    <dgm:cxn modelId="{F53DF799-3D66-4E32-9397-FF0DC1744F29}" srcId="{B3372A43-C60B-4B3D-803F-175160669B53}" destId="{8163FA7B-25F1-493F-9D5C-8779CC4C4947}" srcOrd="4" destOrd="0" parTransId="{1396001B-8526-4B8E-90D8-ACF5234AABBB}" sibTransId="{E786F030-1EB2-4006-B3EE-651B58346747}"/>
    <dgm:cxn modelId="{4ECE4633-0D54-46C4-8EF0-9E8EF36941E2}" type="presOf" srcId="{B58F6F48-E16A-4A95-B748-00BEB64605CC}" destId="{4EC03044-8135-4322-A14D-3D463CB5A49F}" srcOrd="0" destOrd="0" presId="urn:microsoft.com/office/officeart/2005/8/layout/cycle1"/>
    <dgm:cxn modelId="{516175F5-2978-4833-9361-57753ED76976}" srcId="{B3372A43-C60B-4B3D-803F-175160669B53}" destId="{73B21092-36A2-47EB-8EA3-4E4CC7AB9DA1}" srcOrd="6" destOrd="0" parTransId="{856494D3-1180-4EBD-B1AE-3BA52B752688}" sibTransId="{94FD3C3F-7E5C-4072-9B3A-9E094FC91CCC}"/>
    <dgm:cxn modelId="{5CC0DFE9-10B5-4506-AD3B-B7031B982A65}" type="presOf" srcId="{37FA27C0-3300-4958-B4EB-F8ABA338655B}" destId="{E185F201-F4E1-4D44-B334-DB776B96B916}" srcOrd="0" destOrd="0" presId="urn:microsoft.com/office/officeart/2005/8/layout/cycle1"/>
    <dgm:cxn modelId="{9B572C30-A41F-46D2-8AF7-C8B40BD3E076}" type="presOf" srcId="{4F3D40C7-03E1-4412-B5EA-7F1D0F2DAC23}" destId="{91FCC03D-4187-46DE-B692-C9A395EC3757}" srcOrd="0" destOrd="0" presId="urn:microsoft.com/office/officeart/2005/8/layout/cycle1"/>
    <dgm:cxn modelId="{32429037-D86A-4428-984E-8F94ACF87F83}" type="presOf" srcId="{B3372A43-C60B-4B3D-803F-175160669B53}" destId="{F0536154-11C8-49C6-BA54-CFA77C9FF7B8}" srcOrd="0" destOrd="0" presId="urn:microsoft.com/office/officeart/2005/8/layout/cycle1"/>
    <dgm:cxn modelId="{7DEDAC62-1323-4DB7-8978-ADB6A906793A}" type="presOf" srcId="{1548BF48-1DBD-4121-9779-33BD518C0653}" destId="{52B452BA-BB3F-4079-AEB3-77010BFCCF33}" srcOrd="0" destOrd="0" presId="urn:microsoft.com/office/officeart/2005/8/layout/cycle1"/>
    <dgm:cxn modelId="{41F7182C-8825-482E-8554-2BB4916AE94F}" type="presOf" srcId="{D7A1FA98-5AE5-422E-9495-9863603D35AF}" destId="{26EF6490-6C0C-4C52-A48E-363D98CA3EDF}" srcOrd="0" destOrd="0" presId="urn:microsoft.com/office/officeart/2005/8/layout/cycle1"/>
    <dgm:cxn modelId="{6B97F21F-5AEB-4639-9C46-2A2022382E04}" type="presOf" srcId="{55854C97-FD38-4B5E-822F-E7C3D8BA07A7}" destId="{24CC2F47-ACC4-4988-9A16-3D3B0F7DF982}" srcOrd="0" destOrd="0" presId="urn:microsoft.com/office/officeart/2005/8/layout/cycle1"/>
    <dgm:cxn modelId="{11154F9B-4390-490B-9D56-8AD68DF47C68}" srcId="{B3372A43-C60B-4B3D-803F-175160669B53}" destId="{4F3D40C7-03E1-4412-B5EA-7F1D0F2DAC23}" srcOrd="3" destOrd="0" parTransId="{955F4684-E311-4CD2-AF37-F5DB2DE1F514}" sibTransId="{297DFDD6-9337-4F61-A2FB-C6262DB36177}"/>
    <dgm:cxn modelId="{EC8E1489-B4A0-4702-87F6-485B5236C198}" srcId="{B3372A43-C60B-4B3D-803F-175160669B53}" destId="{B58F6F48-E16A-4A95-B748-00BEB64605CC}" srcOrd="5" destOrd="0" parTransId="{BC74BC90-177B-49A8-90D8-AFAF49E5BB80}" sibTransId="{1548BF48-1DBD-4121-9779-33BD518C0653}"/>
    <dgm:cxn modelId="{61E74BF2-D36F-43BE-AB1A-E34B10CB109C}" type="presOf" srcId="{8163FA7B-25F1-493F-9D5C-8779CC4C4947}" destId="{DA49776D-799B-4C14-BFBC-53E943BC2ABC}" srcOrd="0" destOrd="0" presId="urn:microsoft.com/office/officeart/2005/8/layout/cycle1"/>
    <dgm:cxn modelId="{2D17A0E4-C91D-4543-9916-5D5A123877AA}" type="presOf" srcId="{D44F966F-5D00-4911-9820-B88BAA45212B}" destId="{F22AC24D-B9B9-425F-A821-105584DC5F8B}" srcOrd="0" destOrd="0" presId="urn:microsoft.com/office/officeart/2005/8/layout/cycle1"/>
    <dgm:cxn modelId="{FDC87586-D9E8-45B2-ABF8-C22510C1782B}" type="presOf" srcId="{297DFDD6-9337-4F61-A2FB-C6262DB36177}" destId="{9DCC4E50-CDAC-4F84-9641-0BECA3E2F1CD}" srcOrd="0" destOrd="0" presId="urn:microsoft.com/office/officeart/2005/8/layout/cycle1"/>
    <dgm:cxn modelId="{86153449-FC1C-4253-8676-FADFAA608430}" srcId="{B3372A43-C60B-4B3D-803F-175160669B53}" destId="{D9EED700-2D76-4D43-A931-87DC04FA029F}" srcOrd="7" destOrd="0" parTransId="{BB242429-4B69-4873-8BA2-B91CBD35ACE6}" sibTransId="{55854C97-FD38-4B5E-822F-E7C3D8BA07A7}"/>
    <dgm:cxn modelId="{876128A4-1459-4F8E-AEF9-E8435BB4CF50}" srcId="{B3372A43-C60B-4B3D-803F-175160669B53}" destId="{D44F966F-5D00-4911-9820-B88BAA45212B}" srcOrd="2" destOrd="0" parTransId="{7270EEC6-ED71-4A44-A949-B45B72CA423E}" sibTransId="{B59DD5EE-940E-49BE-B413-B49596D96A23}"/>
    <dgm:cxn modelId="{96E1091F-93C6-4637-91B3-0BB3009C844C}" type="presOf" srcId="{2AFCBF36-3D72-4BD1-AC8C-02FF4271C612}" destId="{731EB0DE-36FE-4D96-BB63-26C33C2FA7B9}" srcOrd="0" destOrd="0" presId="urn:microsoft.com/office/officeart/2005/8/layout/cycle1"/>
    <dgm:cxn modelId="{0F62F09D-1EC2-47CD-83B2-47D20728B92D}" type="presOf" srcId="{94FD3C3F-7E5C-4072-9B3A-9E094FC91CCC}" destId="{2EB81CAA-3FDA-49E7-94EA-69C28AB56605}" srcOrd="0" destOrd="0" presId="urn:microsoft.com/office/officeart/2005/8/layout/cycle1"/>
    <dgm:cxn modelId="{99308C0B-3AD1-4DA1-B9B6-73E8E5AFB960}" type="presOf" srcId="{E786F030-1EB2-4006-B3EE-651B58346747}" destId="{D1420618-2790-4D32-A52C-C84454430F7C}" srcOrd="0" destOrd="0" presId="urn:microsoft.com/office/officeart/2005/8/layout/cycle1"/>
    <dgm:cxn modelId="{30172CEA-88DA-4C7E-9AB5-4BBBDD2DA6AC}" type="presParOf" srcId="{F0536154-11C8-49C6-BA54-CFA77C9FF7B8}" destId="{D5502139-6C29-409B-9D0B-DE1952640C5E}" srcOrd="0" destOrd="0" presId="urn:microsoft.com/office/officeart/2005/8/layout/cycle1"/>
    <dgm:cxn modelId="{AD06F6F2-C852-4CAB-B3B2-1B27CE2C077A}" type="presParOf" srcId="{F0536154-11C8-49C6-BA54-CFA77C9FF7B8}" destId="{B56C53FA-3F81-4805-9DC1-5354FEA49934}" srcOrd="1" destOrd="0" presId="urn:microsoft.com/office/officeart/2005/8/layout/cycle1"/>
    <dgm:cxn modelId="{09AECCAE-E3F2-41F0-8CD2-1E919244727A}" type="presParOf" srcId="{F0536154-11C8-49C6-BA54-CFA77C9FF7B8}" destId="{CBFD6E6C-DD59-44C3-8E10-ED8BB8C31471}" srcOrd="2" destOrd="0" presId="urn:microsoft.com/office/officeart/2005/8/layout/cycle1"/>
    <dgm:cxn modelId="{E12B5C22-09E0-4808-B5B7-9175EB316D43}" type="presParOf" srcId="{F0536154-11C8-49C6-BA54-CFA77C9FF7B8}" destId="{51C7DCEA-6C3F-43DE-91C3-FD132D268719}" srcOrd="3" destOrd="0" presId="urn:microsoft.com/office/officeart/2005/8/layout/cycle1"/>
    <dgm:cxn modelId="{2F92F8B3-6460-484B-982D-666022159AC6}" type="presParOf" srcId="{F0536154-11C8-49C6-BA54-CFA77C9FF7B8}" destId="{E185F201-F4E1-4D44-B334-DB776B96B916}" srcOrd="4" destOrd="0" presId="urn:microsoft.com/office/officeart/2005/8/layout/cycle1"/>
    <dgm:cxn modelId="{6B6030DD-F499-47D1-AACE-89AB2C2F49C5}" type="presParOf" srcId="{F0536154-11C8-49C6-BA54-CFA77C9FF7B8}" destId="{26EF6490-6C0C-4C52-A48E-363D98CA3EDF}" srcOrd="5" destOrd="0" presId="urn:microsoft.com/office/officeart/2005/8/layout/cycle1"/>
    <dgm:cxn modelId="{81AA6F70-6C40-4F33-9023-6C586D74641F}" type="presParOf" srcId="{F0536154-11C8-49C6-BA54-CFA77C9FF7B8}" destId="{14B8B2EE-853C-4ACB-BF2E-F40D824D12F9}" srcOrd="6" destOrd="0" presId="urn:microsoft.com/office/officeart/2005/8/layout/cycle1"/>
    <dgm:cxn modelId="{6EFBE557-5107-4678-9BBC-5538A4285B30}" type="presParOf" srcId="{F0536154-11C8-49C6-BA54-CFA77C9FF7B8}" destId="{F22AC24D-B9B9-425F-A821-105584DC5F8B}" srcOrd="7" destOrd="0" presId="urn:microsoft.com/office/officeart/2005/8/layout/cycle1"/>
    <dgm:cxn modelId="{F94D0427-DD7C-4047-8B47-87EDC80DC5D6}" type="presParOf" srcId="{F0536154-11C8-49C6-BA54-CFA77C9FF7B8}" destId="{1199DBDA-48AA-4911-B74D-B88EB4BBF0D8}" srcOrd="8" destOrd="0" presId="urn:microsoft.com/office/officeart/2005/8/layout/cycle1"/>
    <dgm:cxn modelId="{6F31ABBC-9406-4F11-B9CF-E9D6DB552093}" type="presParOf" srcId="{F0536154-11C8-49C6-BA54-CFA77C9FF7B8}" destId="{C69CE8D3-3027-4A55-A5F3-F6A4D0D6E9A5}" srcOrd="9" destOrd="0" presId="urn:microsoft.com/office/officeart/2005/8/layout/cycle1"/>
    <dgm:cxn modelId="{5D9DC2BB-B9DC-402F-A260-D28F8AB4EAA3}" type="presParOf" srcId="{F0536154-11C8-49C6-BA54-CFA77C9FF7B8}" destId="{91FCC03D-4187-46DE-B692-C9A395EC3757}" srcOrd="10" destOrd="0" presId="urn:microsoft.com/office/officeart/2005/8/layout/cycle1"/>
    <dgm:cxn modelId="{43DA0CE4-9610-4AB3-90A3-9BAF1C1CEFD1}" type="presParOf" srcId="{F0536154-11C8-49C6-BA54-CFA77C9FF7B8}" destId="{9DCC4E50-CDAC-4F84-9641-0BECA3E2F1CD}" srcOrd="11" destOrd="0" presId="urn:microsoft.com/office/officeart/2005/8/layout/cycle1"/>
    <dgm:cxn modelId="{698B77FD-100C-4CAA-9091-DBA05CE8B12D}" type="presParOf" srcId="{F0536154-11C8-49C6-BA54-CFA77C9FF7B8}" destId="{BAD6B875-D7F0-458D-9E6D-D762D95439D7}" srcOrd="12" destOrd="0" presId="urn:microsoft.com/office/officeart/2005/8/layout/cycle1"/>
    <dgm:cxn modelId="{7190FCAE-0B0C-476F-B07F-DB0FAC021E2F}" type="presParOf" srcId="{F0536154-11C8-49C6-BA54-CFA77C9FF7B8}" destId="{DA49776D-799B-4C14-BFBC-53E943BC2ABC}" srcOrd="13" destOrd="0" presId="urn:microsoft.com/office/officeart/2005/8/layout/cycle1"/>
    <dgm:cxn modelId="{A4E0029B-FECB-4B5B-BDFC-A23DB00985C4}" type="presParOf" srcId="{F0536154-11C8-49C6-BA54-CFA77C9FF7B8}" destId="{D1420618-2790-4D32-A52C-C84454430F7C}" srcOrd="14" destOrd="0" presId="urn:microsoft.com/office/officeart/2005/8/layout/cycle1"/>
    <dgm:cxn modelId="{65B7A7A6-5407-4506-9D5B-E8FF47128666}" type="presParOf" srcId="{F0536154-11C8-49C6-BA54-CFA77C9FF7B8}" destId="{E4620CDE-D71A-42A2-8031-15C4FA02357A}" srcOrd="15" destOrd="0" presId="urn:microsoft.com/office/officeart/2005/8/layout/cycle1"/>
    <dgm:cxn modelId="{E2E90C31-071D-4802-B794-2D831353DD11}" type="presParOf" srcId="{F0536154-11C8-49C6-BA54-CFA77C9FF7B8}" destId="{4EC03044-8135-4322-A14D-3D463CB5A49F}" srcOrd="16" destOrd="0" presId="urn:microsoft.com/office/officeart/2005/8/layout/cycle1"/>
    <dgm:cxn modelId="{7E0EDA07-EE49-4B32-9863-BFB8C5999151}" type="presParOf" srcId="{F0536154-11C8-49C6-BA54-CFA77C9FF7B8}" destId="{52B452BA-BB3F-4079-AEB3-77010BFCCF33}" srcOrd="17" destOrd="0" presId="urn:microsoft.com/office/officeart/2005/8/layout/cycle1"/>
    <dgm:cxn modelId="{865847D5-FF53-4420-9578-20AFF52BCD54}" type="presParOf" srcId="{F0536154-11C8-49C6-BA54-CFA77C9FF7B8}" destId="{ABD74BC1-EC9B-40FF-8C68-6029AD10AD84}" srcOrd="18" destOrd="0" presId="urn:microsoft.com/office/officeart/2005/8/layout/cycle1"/>
    <dgm:cxn modelId="{6D7C7F25-6B65-4A04-80CD-52994C17763D}" type="presParOf" srcId="{F0536154-11C8-49C6-BA54-CFA77C9FF7B8}" destId="{BBF0FB4F-6753-4D73-B574-AD98EF8BE202}" srcOrd="19" destOrd="0" presId="urn:microsoft.com/office/officeart/2005/8/layout/cycle1"/>
    <dgm:cxn modelId="{0CC49FB1-B3DF-4288-806A-48AEDD16FE08}" type="presParOf" srcId="{F0536154-11C8-49C6-BA54-CFA77C9FF7B8}" destId="{2EB81CAA-3FDA-49E7-94EA-69C28AB56605}" srcOrd="20" destOrd="0" presId="urn:microsoft.com/office/officeart/2005/8/layout/cycle1"/>
    <dgm:cxn modelId="{A785ACE9-4D81-417A-B3D2-4402A769F5F2}" type="presParOf" srcId="{F0536154-11C8-49C6-BA54-CFA77C9FF7B8}" destId="{BC223CB0-42E6-4E7A-A615-94BE57CCAF7A}" srcOrd="21" destOrd="0" presId="urn:microsoft.com/office/officeart/2005/8/layout/cycle1"/>
    <dgm:cxn modelId="{CFE70F83-23CB-448A-A958-403C2209FD74}" type="presParOf" srcId="{F0536154-11C8-49C6-BA54-CFA77C9FF7B8}" destId="{8D91D23B-F140-416B-8B0F-956F9582A2D4}" srcOrd="22" destOrd="0" presId="urn:microsoft.com/office/officeart/2005/8/layout/cycle1"/>
    <dgm:cxn modelId="{182CCC05-91FF-4A92-B012-1F4AD10CEB39}" type="presParOf" srcId="{F0536154-11C8-49C6-BA54-CFA77C9FF7B8}" destId="{24CC2F47-ACC4-4988-9A16-3D3B0F7DF982}" srcOrd="23" destOrd="0" presId="urn:microsoft.com/office/officeart/2005/8/layout/cycle1"/>
    <dgm:cxn modelId="{325B9438-22E8-40CA-AD45-1BA5D643A86C}" type="presParOf" srcId="{F0536154-11C8-49C6-BA54-CFA77C9FF7B8}" destId="{8AAC37F6-0BFA-44C3-AA58-F57EDCBF51CB}" srcOrd="24" destOrd="0" presId="urn:microsoft.com/office/officeart/2005/8/layout/cycle1"/>
    <dgm:cxn modelId="{12028EAA-27B3-4C72-929C-ECA201B35C70}" type="presParOf" srcId="{F0536154-11C8-49C6-BA54-CFA77C9FF7B8}" destId="{731EB0DE-36FE-4D96-BB63-26C33C2FA7B9}" srcOrd="25" destOrd="0" presId="urn:microsoft.com/office/officeart/2005/8/layout/cycle1"/>
    <dgm:cxn modelId="{ED4DDE3E-EC01-47CC-B6F0-DC5370491580}" type="presParOf" srcId="{F0536154-11C8-49C6-BA54-CFA77C9FF7B8}" destId="{8C8C8116-154A-4E0C-B249-CF8F56E98CB6}" srcOrd="26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8B927-37F0-4EEE-8B97-816691E4887C}">
      <dsp:nvSpPr>
        <dsp:cNvPr id="0" name=""/>
        <dsp:cNvSpPr/>
      </dsp:nvSpPr>
      <dsp:spPr>
        <a:xfrm>
          <a:off x="3571" y="1194965"/>
          <a:ext cx="3123406" cy="124936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Ministério da Saúde</a:t>
          </a:r>
          <a:endParaRPr lang="pt-BR" sz="2500" kern="1200" dirty="0"/>
        </a:p>
      </dsp:txBody>
      <dsp:txXfrm>
        <a:off x="3571" y="1194965"/>
        <a:ext cx="2811066" cy="1249362"/>
      </dsp:txXfrm>
    </dsp:sp>
    <dsp:sp modelId="{76372D6E-CBD4-468E-AAF1-842E20CE4564}">
      <dsp:nvSpPr>
        <dsp:cNvPr id="0" name=""/>
        <dsp:cNvSpPr/>
      </dsp:nvSpPr>
      <dsp:spPr>
        <a:xfrm>
          <a:off x="2502296" y="1194965"/>
          <a:ext cx="3123406" cy="124936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Comissão </a:t>
          </a:r>
          <a:r>
            <a:rPr lang="pt-BR" sz="2500" kern="1200" dirty="0" err="1" smtClean="0"/>
            <a:t>Intergestores</a:t>
          </a:r>
          <a:r>
            <a:rPr lang="pt-BR" sz="2500" kern="1200" dirty="0" smtClean="0"/>
            <a:t> Tripartite</a:t>
          </a:r>
          <a:endParaRPr lang="pt-BR" sz="2500" kern="1200" dirty="0"/>
        </a:p>
      </dsp:txBody>
      <dsp:txXfrm>
        <a:off x="3126977" y="1194965"/>
        <a:ext cx="1874044" cy="1249362"/>
      </dsp:txXfrm>
    </dsp:sp>
    <dsp:sp modelId="{50F00E8D-B38C-4342-8A70-9A81FC81AE36}">
      <dsp:nvSpPr>
        <dsp:cNvPr id="0" name=""/>
        <dsp:cNvSpPr/>
      </dsp:nvSpPr>
      <dsp:spPr>
        <a:xfrm>
          <a:off x="5001021" y="1194965"/>
          <a:ext cx="3123406" cy="124936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Conselho Nacional de Saúde</a:t>
          </a:r>
          <a:endParaRPr lang="pt-BR" sz="2500" kern="1200" dirty="0"/>
        </a:p>
      </dsp:txBody>
      <dsp:txXfrm>
        <a:off x="5625702" y="1194965"/>
        <a:ext cx="1874044" cy="1249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FE665-6067-43CE-BDDC-66A5BB009903}">
      <dsp:nvSpPr>
        <dsp:cNvPr id="0" name=""/>
        <dsp:cNvSpPr/>
      </dsp:nvSpPr>
      <dsp:spPr>
        <a:xfrm>
          <a:off x="3571" y="2084652"/>
          <a:ext cx="3123406" cy="124936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Secretaria Estadual de Saúde</a:t>
          </a:r>
          <a:endParaRPr lang="pt-BR" sz="2500" kern="1200" dirty="0"/>
        </a:p>
      </dsp:txBody>
      <dsp:txXfrm>
        <a:off x="3571" y="2084652"/>
        <a:ext cx="2811066" cy="1249362"/>
      </dsp:txXfrm>
    </dsp:sp>
    <dsp:sp modelId="{8B363B9D-38B0-466F-9097-DE8218834F77}">
      <dsp:nvSpPr>
        <dsp:cNvPr id="0" name=""/>
        <dsp:cNvSpPr/>
      </dsp:nvSpPr>
      <dsp:spPr>
        <a:xfrm>
          <a:off x="2502296" y="2084652"/>
          <a:ext cx="3123406" cy="124936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Comissão </a:t>
          </a:r>
          <a:r>
            <a:rPr lang="pt-BR" sz="2500" kern="1200" dirty="0" err="1" smtClean="0"/>
            <a:t>Intergestores</a:t>
          </a:r>
          <a:r>
            <a:rPr lang="pt-BR" sz="2500" kern="1200" dirty="0" smtClean="0"/>
            <a:t> </a:t>
          </a:r>
          <a:r>
            <a:rPr lang="pt-BR" sz="2500" kern="1200" dirty="0" err="1" smtClean="0"/>
            <a:t>Bipartite</a:t>
          </a:r>
          <a:endParaRPr lang="pt-BR" sz="2500" kern="1200" dirty="0"/>
        </a:p>
      </dsp:txBody>
      <dsp:txXfrm>
        <a:off x="3126977" y="2084652"/>
        <a:ext cx="1874044" cy="1249362"/>
      </dsp:txXfrm>
    </dsp:sp>
    <dsp:sp modelId="{A12CFEA7-D55C-4F1D-ACEF-2E391BC82514}">
      <dsp:nvSpPr>
        <dsp:cNvPr id="0" name=""/>
        <dsp:cNvSpPr/>
      </dsp:nvSpPr>
      <dsp:spPr>
        <a:xfrm>
          <a:off x="5001021" y="2084652"/>
          <a:ext cx="3123406" cy="124936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Conselho Estadual de Saúde</a:t>
          </a:r>
          <a:endParaRPr lang="pt-BR" sz="2500" kern="1200" dirty="0"/>
        </a:p>
      </dsp:txBody>
      <dsp:txXfrm>
        <a:off x="5625702" y="2084652"/>
        <a:ext cx="1874044" cy="12493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EFBB6-5528-4ADD-9068-5C08E06D44C4}">
      <dsp:nvSpPr>
        <dsp:cNvPr id="0" name=""/>
        <dsp:cNvSpPr/>
      </dsp:nvSpPr>
      <dsp:spPr>
        <a:xfrm>
          <a:off x="3571" y="2084652"/>
          <a:ext cx="3123406" cy="124936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Secretaria Municipal de Saúde</a:t>
          </a:r>
          <a:endParaRPr lang="pt-BR" sz="2500" kern="1200" dirty="0"/>
        </a:p>
      </dsp:txBody>
      <dsp:txXfrm>
        <a:off x="3571" y="2084652"/>
        <a:ext cx="2811066" cy="1249362"/>
      </dsp:txXfrm>
    </dsp:sp>
    <dsp:sp modelId="{F6BE4D3A-5FCC-4F3F-8AF0-EDC3BB39E57A}">
      <dsp:nvSpPr>
        <dsp:cNvPr id="0" name=""/>
        <dsp:cNvSpPr/>
      </dsp:nvSpPr>
      <dsp:spPr>
        <a:xfrm>
          <a:off x="2502296" y="2084652"/>
          <a:ext cx="3123406" cy="124936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Comissão </a:t>
          </a:r>
          <a:r>
            <a:rPr lang="pt-BR" sz="2500" kern="1200" dirty="0" err="1" smtClean="0"/>
            <a:t>Intergestores</a:t>
          </a:r>
          <a:r>
            <a:rPr lang="pt-BR" sz="2500" kern="1200" dirty="0" smtClean="0"/>
            <a:t> Regional</a:t>
          </a:r>
          <a:endParaRPr lang="pt-BR" sz="2500" kern="1200" dirty="0"/>
        </a:p>
      </dsp:txBody>
      <dsp:txXfrm>
        <a:off x="3126977" y="2084652"/>
        <a:ext cx="1874044" cy="1249362"/>
      </dsp:txXfrm>
    </dsp:sp>
    <dsp:sp modelId="{D22AFE07-A6C2-4FDA-809A-97FA954CCEF9}">
      <dsp:nvSpPr>
        <dsp:cNvPr id="0" name=""/>
        <dsp:cNvSpPr/>
      </dsp:nvSpPr>
      <dsp:spPr>
        <a:xfrm>
          <a:off x="5001021" y="2084652"/>
          <a:ext cx="3123406" cy="124936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66675" rIns="33338" bIns="666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Conselhos Municipais</a:t>
          </a:r>
          <a:endParaRPr lang="pt-BR" sz="2500" kern="1200" dirty="0"/>
        </a:p>
      </dsp:txBody>
      <dsp:txXfrm>
        <a:off x="5625702" y="2084652"/>
        <a:ext cx="1874044" cy="12493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5DE0E-5DFB-40B7-B2DA-2502D0DBB948}">
      <dsp:nvSpPr>
        <dsp:cNvPr id="0" name=""/>
        <dsp:cNvSpPr/>
      </dsp:nvSpPr>
      <dsp:spPr>
        <a:xfrm rot="5400000">
          <a:off x="-164324" y="166471"/>
          <a:ext cx="1095498" cy="76684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>
              <a:solidFill>
                <a:schemeClr val="tx1"/>
              </a:solidFill>
            </a:rPr>
            <a:t>1</a:t>
          </a:r>
          <a:endParaRPr lang="pt-BR" sz="2100" b="1" kern="1200" dirty="0">
            <a:solidFill>
              <a:schemeClr val="tx1"/>
            </a:solidFill>
          </a:endParaRPr>
        </a:p>
      </dsp:txBody>
      <dsp:txXfrm rot="-5400000">
        <a:off x="1" y="385572"/>
        <a:ext cx="766849" cy="328649"/>
      </dsp:txXfrm>
    </dsp:sp>
    <dsp:sp modelId="{7C23A457-116C-4670-A47F-1E7C206C496B}">
      <dsp:nvSpPr>
        <dsp:cNvPr id="0" name=""/>
        <dsp:cNvSpPr/>
      </dsp:nvSpPr>
      <dsp:spPr>
        <a:xfrm rot="5400000">
          <a:off x="5548000" y="-4781151"/>
          <a:ext cx="712074" cy="10274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dirty="0" smtClean="0">
              <a:solidFill>
                <a:prstClr val="black"/>
              </a:solidFill>
            </a:rPr>
            <a:t>Informar como será a participação do homem no pré-natal, parto e puerpério.</a:t>
          </a:r>
          <a:endParaRPr lang="pt-BR" sz="2200" kern="1200" dirty="0"/>
        </a:p>
      </dsp:txBody>
      <dsp:txXfrm rot="-5400000">
        <a:off x="766849" y="34761"/>
        <a:ext cx="10239616" cy="642552"/>
      </dsp:txXfrm>
    </dsp:sp>
    <dsp:sp modelId="{BDAC6BAB-2355-4E07-BC3F-854E79473A4D}">
      <dsp:nvSpPr>
        <dsp:cNvPr id="0" name=""/>
        <dsp:cNvSpPr/>
      </dsp:nvSpPr>
      <dsp:spPr>
        <a:xfrm rot="5400000">
          <a:off x="-164324" y="1144920"/>
          <a:ext cx="1095498" cy="76684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>
              <a:solidFill>
                <a:schemeClr val="tx1"/>
              </a:solidFill>
            </a:rPr>
            <a:t>2</a:t>
          </a:r>
          <a:endParaRPr lang="pt-BR" sz="2100" b="1" kern="1200" dirty="0">
            <a:solidFill>
              <a:schemeClr val="tx1"/>
            </a:solidFill>
          </a:endParaRPr>
        </a:p>
      </dsp:txBody>
      <dsp:txXfrm rot="-5400000">
        <a:off x="1" y="1364021"/>
        <a:ext cx="766849" cy="328649"/>
      </dsp:txXfrm>
    </dsp:sp>
    <dsp:sp modelId="{FA878CAF-02E2-4B18-89F5-11FF13CFC809}">
      <dsp:nvSpPr>
        <dsp:cNvPr id="0" name=""/>
        <dsp:cNvSpPr/>
      </dsp:nvSpPr>
      <dsp:spPr>
        <a:xfrm rot="5400000">
          <a:off x="5548000" y="-3778866"/>
          <a:ext cx="712074" cy="10274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dirty="0" smtClean="0">
              <a:solidFill>
                <a:prstClr val="black"/>
              </a:solidFill>
            </a:rPr>
            <a:t>Realização de exames de rotinas e testes rápidos.</a:t>
          </a:r>
          <a:endParaRPr lang="pt-BR" sz="2200" kern="1200" dirty="0"/>
        </a:p>
      </dsp:txBody>
      <dsp:txXfrm rot="-5400000">
        <a:off x="766849" y="1037046"/>
        <a:ext cx="10239616" cy="642552"/>
      </dsp:txXfrm>
    </dsp:sp>
    <dsp:sp modelId="{89DC9958-5230-409B-8F2E-2CDD1D4E006F}">
      <dsp:nvSpPr>
        <dsp:cNvPr id="0" name=""/>
        <dsp:cNvSpPr/>
      </dsp:nvSpPr>
      <dsp:spPr>
        <a:xfrm rot="5400000">
          <a:off x="-164324" y="2123369"/>
          <a:ext cx="1095498" cy="76684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>
              <a:solidFill>
                <a:schemeClr val="tx1"/>
              </a:solidFill>
            </a:rPr>
            <a:t>3</a:t>
          </a:r>
          <a:endParaRPr lang="pt-BR" sz="2100" b="1" kern="1200" dirty="0">
            <a:solidFill>
              <a:schemeClr val="tx1"/>
            </a:solidFill>
          </a:endParaRPr>
        </a:p>
      </dsp:txBody>
      <dsp:txXfrm rot="-5400000">
        <a:off x="1" y="2342470"/>
        <a:ext cx="766849" cy="328649"/>
      </dsp:txXfrm>
    </dsp:sp>
    <dsp:sp modelId="{ECA02ED7-9DC5-4950-AE10-DD07D914D128}">
      <dsp:nvSpPr>
        <dsp:cNvPr id="0" name=""/>
        <dsp:cNvSpPr/>
      </dsp:nvSpPr>
      <dsp:spPr>
        <a:xfrm rot="5400000">
          <a:off x="5548000" y="-2822106"/>
          <a:ext cx="712074" cy="10274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dirty="0" smtClean="0">
              <a:solidFill>
                <a:prstClr val="black"/>
              </a:solidFill>
              <a:latin typeface="+mn-lt"/>
              <a:ea typeface="MS PGothic" pitchFamily="34" charset="-128"/>
            </a:rPr>
            <a:t>Atualização do cartão de vacinas.</a:t>
          </a:r>
          <a:endParaRPr lang="pt-BR" sz="2200" kern="1200" dirty="0">
            <a:latin typeface="+mn-lt"/>
          </a:endParaRPr>
        </a:p>
      </dsp:txBody>
      <dsp:txXfrm rot="-5400000">
        <a:off x="766849" y="1993806"/>
        <a:ext cx="10239616" cy="642552"/>
      </dsp:txXfrm>
    </dsp:sp>
    <dsp:sp modelId="{A2C52B47-C7F0-4122-9837-99914AD924B0}">
      <dsp:nvSpPr>
        <dsp:cNvPr id="0" name=""/>
        <dsp:cNvSpPr/>
      </dsp:nvSpPr>
      <dsp:spPr>
        <a:xfrm rot="5400000">
          <a:off x="-164324" y="3101819"/>
          <a:ext cx="1095498" cy="76684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>
              <a:solidFill>
                <a:schemeClr val="tx1"/>
              </a:solidFill>
            </a:rPr>
            <a:t>4</a:t>
          </a:r>
          <a:endParaRPr lang="pt-BR" sz="2100" b="1" kern="1200" dirty="0">
            <a:solidFill>
              <a:schemeClr val="tx1"/>
            </a:solidFill>
          </a:endParaRPr>
        </a:p>
      </dsp:txBody>
      <dsp:txXfrm rot="-5400000">
        <a:off x="1" y="3320920"/>
        <a:ext cx="766849" cy="328649"/>
      </dsp:txXfrm>
    </dsp:sp>
    <dsp:sp modelId="{15574D1D-B8CB-40F8-A6D0-4AF376ACB2F5}">
      <dsp:nvSpPr>
        <dsp:cNvPr id="0" name=""/>
        <dsp:cNvSpPr/>
      </dsp:nvSpPr>
      <dsp:spPr>
        <a:xfrm rot="5400000">
          <a:off x="5548000" y="-1843657"/>
          <a:ext cx="712074" cy="10274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dirty="0" smtClean="0">
              <a:solidFill>
                <a:prstClr val="black"/>
              </a:solidFill>
              <a:latin typeface="+mn-lt"/>
              <a:ea typeface="MS PGothic" pitchFamily="34" charset="-128"/>
            </a:rPr>
            <a:t>Desenvolvimento de temas voltados para o público masculino nas atividades educativas durante o pré-natal.</a:t>
          </a:r>
          <a:endParaRPr lang="pt-BR" sz="2200" kern="1200" dirty="0">
            <a:latin typeface="+mn-lt"/>
          </a:endParaRPr>
        </a:p>
      </dsp:txBody>
      <dsp:txXfrm rot="-5400000">
        <a:off x="766849" y="2972255"/>
        <a:ext cx="10239616" cy="642552"/>
      </dsp:txXfrm>
    </dsp:sp>
    <dsp:sp modelId="{9EC99F89-95B5-4058-AFB7-FDC9F09ABE54}">
      <dsp:nvSpPr>
        <dsp:cNvPr id="0" name=""/>
        <dsp:cNvSpPr/>
      </dsp:nvSpPr>
      <dsp:spPr>
        <a:xfrm rot="5400000">
          <a:off x="-164324" y="4080268"/>
          <a:ext cx="1095498" cy="766849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>
              <a:solidFill>
                <a:schemeClr val="tx1"/>
              </a:solidFill>
            </a:rPr>
            <a:t>5</a:t>
          </a:r>
          <a:endParaRPr lang="pt-BR" sz="2100" b="1" kern="1200" dirty="0">
            <a:solidFill>
              <a:schemeClr val="tx1"/>
            </a:solidFill>
          </a:endParaRPr>
        </a:p>
      </dsp:txBody>
      <dsp:txXfrm rot="-5400000">
        <a:off x="1" y="4299369"/>
        <a:ext cx="766849" cy="328649"/>
      </dsp:txXfrm>
    </dsp:sp>
    <dsp:sp modelId="{825BE719-4120-4E13-8799-50852C5E391E}">
      <dsp:nvSpPr>
        <dsp:cNvPr id="0" name=""/>
        <dsp:cNvSpPr/>
      </dsp:nvSpPr>
      <dsp:spPr>
        <a:xfrm rot="5400000">
          <a:off x="5548000" y="-865208"/>
          <a:ext cx="712074" cy="102743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b="1" kern="1200" dirty="0" smtClean="0">
              <a:solidFill>
                <a:prstClr val="black"/>
              </a:solidFill>
              <a:latin typeface="+mn-lt"/>
              <a:ea typeface="MS PGothic" pitchFamily="34" charset="-128"/>
            </a:rPr>
            <a:t>Participação efetiva do homem no momento do </a:t>
          </a:r>
          <a:r>
            <a:rPr lang="pt-BR" sz="2200" b="1" kern="1200" dirty="0" err="1" smtClean="0">
              <a:solidFill>
                <a:prstClr val="black"/>
              </a:solidFill>
              <a:latin typeface="+mn-lt"/>
              <a:ea typeface="MS PGothic" pitchFamily="34" charset="-128"/>
            </a:rPr>
            <a:t>pré-parto</a:t>
          </a:r>
          <a:r>
            <a:rPr lang="pt-BR" sz="2200" b="1" kern="1200" dirty="0" smtClean="0">
              <a:solidFill>
                <a:prstClr val="black"/>
              </a:solidFill>
              <a:latin typeface="+mn-lt"/>
              <a:ea typeface="MS PGothic" pitchFamily="34" charset="-128"/>
            </a:rPr>
            <a:t>, parto , puerpério e cuidados com a criança.</a:t>
          </a:r>
          <a:endParaRPr lang="pt-BR" sz="2200" kern="1200" dirty="0">
            <a:latin typeface="+mn-lt"/>
          </a:endParaRPr>
        </a:p>
      </dsp:txBody>
      <dsp:txXfrm rot="-5400000">
        <a:off x="766849" y="3950704"/>
        <a:ext cx="10239616" cy="6425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69B16-39CB-4BFF-AB00-A643A7AF435F}">
      <dsp:nvSpPr>
        <dsp:cNvPr id="0" name=""/>
        <dsp:cNvSpPr/>
      </dsp:nvSpPr>
      <dsp:spPr>
        <a:xfrm>
          <a:off x="4256159" y="1096063"/>
          <a:ext cx="2072464" cy="2072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400" kern="1200" dirty="0"/>
        </a:p>
      </dsp:txBody>
      <dsp:txXfrm>
        <a:off x="4256159" y="1096063"/>
        <a:ext cx="2072464" cy="2072464"/>
      </dsp:txXfrm>
    </dsp:sp>
    <dsp:sp modelId="{F2C5CCD4-AD5D-4598-9100-06E4E8E2DFF8}">
      <dsp:nvSpPr>
        <dsp:cNvPr id="0" name=""/>
        <dsp:cNvSpPr/>
      </dsp:nvSpPr>
      <dsp:spPr>
        <a:xfrm>
          <a:off x="637695" y="-540212"/>
          <a:ext cx="5940874" cy="4507333"/>
        </a:xfrm>
        <a:prstGeom prst="circularArrow">
          <a:avLst>
            <a:gd name="adj1" fmla="val 9472"/>
            <a:gd name="adj2" fmla="val 683989"/>
            <a:gd name="adj3" fmla="val 7855481"/>
            <a:gd name="adj4" fmla="val 2260530"/>
            <a:gd name="adj5" fmla="val 11051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EFB45-CF41-4DFA-B99B-C9D24704CBDF}">
      <dsp:nvSpPr>
        <dsp:cNvPr id="0" name=""/>
        <dsp:cNvSpPr/>
      </dsp:nvSpPr>
      <dsp:spPr>
        <a:xfrm>
          <a:off x="865285" y="1096063"/>
          <a:ext cx="2072464" cy="2072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400" kern="1200" dirty="0"/>
        </a:p>
      </dsp:txBody>
      <dsp:txXfrm>
        <a:off x="865285" y="1096063"/>
        <a:ext cx="2072464" cy="2072464"/>
      </dsp:txXfrm>
    </dsp:sp>
    <dsp:sp modelId="{39E32D8F-4362-4378-8303-09D85D575707}">
      <dsp:nvSpPr>
        <dsp:cNvPr id="0" name=""/>
        <dsp:cNvSpPr/>
      </dsp:nvSpPr>
      <dsp:spPr>
        <a:xfrm>
          <a:off x="749648" y="198936"/>
          <a:ext cx="5753745" cy="4266490"/>
        </a:xfrm>
        <a:prstGeom prst="circularArrow">
          <a:avLst>
            <a:gd name="adj1" fmla="val 9472"/>
            <a:gd name="adj2" fmla="val 683989"/>
            <a:gd name="adj3" fmla="val 18655481"/>
            <a:gd name="adj4" fmla="val 13060530"/>
            <a:gd name="adj5" fmla="val 11051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C53FA-3F81-4805-9DC1-5354FEA49934}">
      <dsp:nvSpPr>
        <dsp:cNvPr id="0" name=""/>
        <dsp:cNvSpPr/>
      </dsp:nvSpPr>
      <dsp:spPr>
        <a:xfrm>
          <a:off x="5213998" y="2572"/>
          <a:ext cx="894801" cy="894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/>
        </a:p>
      </dsp:txBody>
      <dsp:txXfrm>
        <a:off x="5213998" y="2572"/>
        <a:ext cx="894801" cy="894801"/>
      </dsp:txXfrm>
    </dsp:sp>
    <dsp:sp modelId="{CBFD6E6C-DD59-44C3-8E10-ED8BB8C31471}">
      <dsp:nvSpPr>
        <dsp:cNvPr id="0" name=""/>
        <dsp:cNvSpPr/>
      </dsp:nvSpPr>
      <dsp:spPr>
        <a:xfrm>
          <a:off x="1742935" y="93354"/>
          <a:ext cx="5935999" cy="5935999"/>
        </a:xfrm>
        <a:prstGeom prst="circularArrow">
          <a:avLst>
            <a:gd name="adj1" fmla="val 2939"/>
            <a:gd name="adj2" fmla="val 179895"/>
            <a:gd name="adj3" fmla="val 18937557"/>
            <a:gd name="adj4" fmla="val 18011981"/>
            <a:gd name="adj5" fmla="val 34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5F201-F4E1-4D44-B334-DB776B96B916}">
      <dsp:nvSpPr>
        <dsp:cNvPr id="0" name=""/>
        <dsp:cNvSpPr/>
      </dsp:nvSpPr>
      <dsp:spPr>
        <a:xfrm>
          <a:off x="6670195" y="1224466"/>
          <a:ext cx="894801" cy="894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/>
        </a:p>
      </dsp:txBody>
      <dsp:txXfrm>
        <a:off x="6670195" y="1224466"/>
        <a:ext cx="894801" cy="894801"/>
      </dsp:txXfrm>
    </dsp:sp>
    <dsp:sp modelId="{26EF6490-6C0C-4C52-A48E-363D98CA3EDF}">
      <dsp:nvSpPr>
        <dsp:cNvPr id="0" name=""/>
        <dsp:cNvSpPr/>
      </dsp:nvSpPr>
      <dsp:spPr>
        <a:xfrm>
          <a:off x="1742935" y="93354"/>
          <a:ext cx="5935999" cy="5935999"/>
        </a:xfrm>
        <a:prstGeom prst="circularArrow">
          <a:avLst>
            <a:gd name="adj1" fmla="val 2939"/>
            <a:gd name="adj2" fmla="val 179895"/>
            <a:gd name="adj3" fmla="val 21463604"/>
            <a:gd name="adj4" fmla="val 20411024"/>
            <a:gd name="adj5" fmla="val 34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AC24D-B9B9-425F-A821-105584DC5F8B}">
      <dsp:nvSpPr>
        <dsp:cNvPr id="0" name=""/>
        <dsp:cNvSpPr/>
      </dsp:nvSpPr>
      <dsp:spPr>
        <a:xfrm>
          <a:off x="7000288" y="3096517"/>
          <a:ext cx="894801" cy="894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/>
        </a:p>
      </dsp:txBody>
      <dsp:txXfrm>
        <a:off x="7000288" y="3096517"/>
        <a:ext cx="894801" cy="894801"/>
      </dsp:txXfrm>
    </dsp:sp>
    <dsp:sp modelId="{1199DBDA-48AA-4911-B74D-B88EB4BBF0D8}">
      <dsp:nvSpPr>
        <dsp:cNvPr id="0" name=""/>
        <dsp:cNvSpPr/>
      </dsp:nvSpPr>
      <dsp:spPr>
        <a:xfrm>
          <a:off x="1742935" y="93354"/>
          <a:ext cx="5935999" cy="5935999"/>
        </a:xfrm>
        <a:prstGeom prst="circularArrow">
          <a:avLst>
            <a:gd name="adj1" fmla="val 2939"/>
            <a:gd name="adj2" fmla="val 179895"/>
            <a:gd name="adj3" fmla="val 2054049"/>
            <a:gd name="adj4" fmla="val 1173051"/>
            <a:gd name="adj5" fmla="val 34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CC03D-4187-46DE-B692-C9A395EC3757}">
      <dsp:nvSpPr>
        <dsp:cNvPr id="0" name=""/>
        <dsp:cNvSpPr/>
      </dsp:nvSpPr>
      <dsp:spPr>
        <a:xfrm>
          <a:off x="6049823" y="4742770"/>
          <a:ext cx="894801" cy="894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 dirty="0"/>
        </a:p>
      </dsp:txBody>
      <dsp:txXfrm>
        <a:off x="6049823" y="4742770"/>
        <a:ext cx="894801" cy="894801"/>
      </dsp:txXfrm>
    </dsp:sp>
    <dsp:sp modelId="{9DCC4E50-CDAC-4F84-9641-0BECA3E2F1CD}">
      <dsp:nvSpPr>
        <dsp:cNvPr id="0" name=""/>
        <dsp:cNvSpPr/>
      </dsp:nvSpPr>
      <dsp:spPr>
        <a:xfrm>
          <a:off x="1742935" y="93354"/>
          <a:ext cx="5935999" cy="5935999"/>
        </a:xfrm>
        <a:prstGeom prst="circularArrow">
          <a:avLst>
            <a:gd name="adj1" fmla="val 2939"/>
            <a:gd name="adj2" fmla="val 179895"/>
            <a:gd name="adj3" fmla="val 4664226"/>
            <a:gd name="adj4" fmla="val 3671847"/>
            <a:gd name="adj5" fmla="val 34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9776D-799B-4C14-BFBC-53E943BC2ABC}">
      <dsp:nvSpPr>
        <dsp:cNvPr id="0" name=""/>
        <dsp:cNvSpPr/>
      </dsp:nvSpPr>
      <dsp:spPr>
        <a:xfrm>
          <a:off x="4263534" y="5392926"/>
          <a:ext cx="894801" cy="894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400" kern="1200" dirty="0"/>
        </a:p>
      </dsp:txBody>
      <dsp:txXfrm>
        <a:off x="4263534" y="5392926"/>
        <a:ext cx="894801" cy="894801"/>
      </dsp:txXfrm>
    </dsp:sp>
    <dsp:sp modelId="{D1420618-2790-4D32-A52C-C84454430F7C}">
      <dsp:nvSpPr>
        <dsp:cNvPr id="0" name=""/>
        <dsp:cNvSpPr/>
      </dsp:nvSpPr>
      <dsp:spPr>
        <a:xfrm>
          <a:off x="1742935" y="93354"/>
          <a:ext cx="5935999" cy="5935999"/>
        </a:xfrm>
        <a:prstGeom prst="circularArrow">
          <a:avLst>
            <a:gd name="adj1" fmla="val 2939"/>
            <a:gd name="adj2" fmla="val 179895"/>
            <a:gd name="adj3" fmla="val 6948258"/>
            <a:gd name="adj4" fmla="val 5955879"/>
            <a:gd name="adj5" fmla="val 34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03044-8135-4322-A14D-3D463CB5A49F}">
      <dsp:nvSpPr>
        <dsp:cNvPr id="0" name=""/>
        <dsp:cNvSpPr/>
      </dsp:nvSpPr>
      <dsp:spPr>
        <a:xfrm>
          <a:off x="2477244" y="4742770"/>
          <a:ext cx="894801" cy="894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400" kern="1200" dirty="0"/>
        </a:p>
      </dsp:txBody>
      <dsp:txXfrm>
        <a:off x="2477244" y="4742770"/>
        <a:ext cx="894801" cy="894801"/>
      </dsp:txXfrm>
    </dsp:sp>
    <dsp:sp modelId="{52B452BA-BB3F-4079-AEB3-77010BFCCF33}">
      <dsp:nvSpPr>
        <dsp:cNvPr id="0" name=""/>
        <dsp:cNvSpPr/>
      </dsp:nvSpPr>
      <dsp:spPr>
        <a:xfrm>
          <a:off x="1742935" y="93354"/>
          <a:ext cx="5935999" cy="5935999"/>
        </a:xfrm>
        <a:prstGeom prst="circularArrow">
          <a:avLst>
            <a:gd name="adj1" fmla="val 2939"/>
            <a:gd name="adj2" fmla="val 179895"/>
            <a:gd name="adj3" fmla="val 9447054"/>
            <a:gd name="adj4" fmla="val 8566056"/>
            <a:gd name="adj5" fmla="val 34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0FB4F-6753-4D73-B574-AD98EF8BE202}">
      <dsp:nvSpPr>
        <dsp:cNvPr id="0" name=""/>
        <dsp:cNvSpPr/>
      </dsp:nvSpPr>
      <dsp:spPr>
        <a:xfrm>
          <a:off x="1526779" y="3096517"/>
          <a:ext cx="894801" cy="894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400" kern="1200" dirty="0"/>
        </a:p>
      </dsp:txBody>
      <dsp:txXfrm>
        <a:off x="1526779" y="3096517"/>
        <a:ext cx="894801" cy="894801"/>
      </dsp:txXfrm>
    </dsp:sp>
    <dsp:sp modelId="{2EB81CAA-3FDA-49E7-94EA-69C28AB56605}">
      <dsp:nvSpPr>
        <dsp:cNvPr id="0" name=""/>
        <dsp:cNvSpPr/>
      </dsp:nvSpPr>
      <dsp:spPr>
        <a:xfrm>
          <a:off x="1742935" y="93354"/>
          <a:ext cx="5935999" cy="5935999"/>
        </a:xfrm>
        <a:prstGeom prst="circularArrow">
          <a:avLst>
            <a:gd name="adj1" fmla="val 2939"/>
            <a:gd name="adj2" fmla="val 179895"/>
            <a:gd name="adj3" fmla="val 11809081"/>
            <a:gd name="adj4" fmla="val 10756500"/>
            <a:gd name="adj5" fmla="val 34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1D23B-F140-416B-8B0F-956F9582A2D4}">
      <dsp:nvSpPr>
        <dsp:cNvPr id="0" name=""/>
        <dsp:cNvSpPr/>
      </dsp:nvSpPr>
      <dsp:spPr>
        <a:xfrm>
          <a:off x="1856872" y="1224466"/>
          <a:ext cx="894801" cy="894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400" kern="1200" dirty="0"/>
        </a:p>
      </dsp:txBody>
      <dsp:txXfrm>
        <a:off x="1856872" y="1224466"/>
        <a:ext cx="894801" cy="894801"/>
      </dsp:txXfrm>
    </dsp:sp>
    <dsp:sp modelId="{24CC2F47-ACC4-4988-9A16-3D3B0F7DF982}">
      <dsp:nvSpPr>
        <dsp:cNvPr id="0" name=""/>
        <dsp:cNvSpPr/>
      </dsp:nvSpPr>
      <dsp:spPr>
        <a:xfrm>
          <a:off x="1742935" y="93354"/>
          <a:ext cx="5935999" cy="5935999"/>
        </a:xfrm>
        <a:prstGeom prst="circularArrow">
          <a:avLst>
            <a:gd name="adj1" fmla="val 2939"/>
            <a:gd name="adj2" fmla="val 179895"/>
            <a:gd name="adj3" fmla="val 14208124"/>
            <a:gd name="adj4" fmla="val 13282548"/>
            <a:gd name="adj5" fmla="val 34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EB0DE-36FE-4D96-BB63-26C33C2FA7B9}">
      <dsp:nvSpPr>
        <dsp:cNvPr id="0" name=""/>
        <dsp:cNvSpPr/>
      </dsp:nvSpPr>
      <dsp:spPr>
        <a:xfrm>
          <a:off x="3313069" y="2572"/>
          <a:ext cx="894801" cy="894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400" kern="1200" dirty="0"/>
        </a:p>
      </dsp:txBody>
      <dsp:txXfrm>
        <a:off x="3313069" y="2572"/>
        <a:ext cx="894801" cy="894801"/>
      </dsp:txXfrm>
    </dsp:sp>
    <dsp:sp modelId="{8C8C8116-154A-4E0C-B249-CF8F56E98CB6}">
      <dsp:nvSpPr>
        <dsp:cNvPr id="0" name=""/>
        <dsp:cNvSpPr/>
      </dsp:nvSpPr>
      <dsp:spPr>
        <a:xfrm>
          <a:off x="1742935" y="93354"/>
          <a:ext cx="5935999" cy="5935999"/>
        </a:xfrm>
        <a:prstGeom prst="circularArrow">
          <a:avLst>
            <a:gd name="adj1" fmla="val 2939"/>
            <a:gd name="adj2" fmla="val 179895"/>
            <a:gd name="adj3" fmla="val 16645874"/>
            <a:gd name="adj4" fmla="val 15574231"/>
            <a:gd name="adj5" fmla="val 342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C4E1F-4D4B-4531-83DC-76AC1A77E573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3158F-933A-4BC2-B65C-F614F48446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83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 que é?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Linha</a:t>
            </a:r>
            <a:r>
              <a:rPr lang="en-US" dirty="0"/>
              <a:t> </a:t>
            </a:r>
            <a:r>
              <a:rPr lang="en-US" dirty="0" err="1"/>
              <a:t>Infantil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Linha</a:t>
            </a:r>
            <a:r>
              <a:rPr lang="en-US" dirty="0"/>
              <a:t> </a:t>
            </a:r>
            <a:r>
              <a:rPr lang="en-US" dirty="0" err="1"/>
              <a:t>Infância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-Neonatal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Pós</a:t>
            </a:r>
            <a:r>
              <a:rPr lang="en-US" dirty="0"/>
              <a:t> + 1 a 4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Brasil</a:t>
            </a:r>
            <a:r>
              <a:rPr lang="en-US" dirty="0"/>
              <a:t> e </a:t>
            </a:r>
            <a:r>
              <a:rPr lang="en-US" dirty="0" err="1"/>
              <a:t>regiões</a:t>
            </a:r>
            <a:r>
              <a:rPr lang="en-US" dirty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191D2-71E0-44D0-8E0C-5BB4323B4D9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483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 que é?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Linha</a:t>
            </a:r>
            <a:r>
              <a:rPr lang="en-US" dirty="0"/>
              <a:t> </a:t>
            </a:r>
            <a:r>
              <a:rPr lang="en-US" dirty="0" err="1"/>
              <a:t>Infantil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Linha</a:t>
            </a:r>
            <a:r>
              <a:rPr lang="en-US" dirty="0"/>
              <a:t> </a:t>
            </a:r>
            <a:r>
              <a:rPr lang="en-US" dirty="0" err="1"/>
              <a:t>Infância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-Neonatal</a:t>
            </a:r>
            <a:br>
              <a:rPr lang="en-US" dirty="0"/>
            </a:br>
            <a:r>
              <a:rPr lang="en-US" dirty="0"/>
              <a:t>-</a:t>
            </a:r>
            <a:r>
              <a:rPr lang="en-US" dirty="0" err="1"/>
              <a:t>Pós</a:t>
            </a:r>
            <a:r>
              <a:rPr lang="en-US" dirty="0"/>
              <a:t> + 1 a 4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Brasil</a:t>
            </a:r>
            <a:r>
              <a:rPr lang="en-US" dirty="0"/>
              <a:t> e </a:t>
            </a:r>
            <a:r>
              <a:rPr lang="en-US" dirty="0" err="1"/>
              <a:t>regiões</a:t>
            </a:r>
            <a:r>
              <a:rPr lang="en-US" dirty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5191D2-71E0-44D0-8E0C-5BB4323B4D9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174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3158F-933A-4BC2-B65C-F614F484460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635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2A325-1C37-4721-B354-D3097A5180E2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65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6" y="6107370"/>
            <a:ext cx="11067248" cy="6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0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E98D56-B8CD-49A3-A772-BEBC9A1B5C2B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DB4BC7-3C8F-4B17-B1E9-EDB45B77C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12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E98D56-B8CD-49A3-A772-BEBC9A1B5C2B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DB4BC7-3C8F-4B17-B1E9-EDB45B77C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598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B166BC5-E1D6-0E4F-B191-3AA1932480FC}" type="datetimeFigureOut">
              <a:rPr lang="pt-BR" smtClean="0"/>
              <a:pPr/>
              <a:t>03/10/2019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6981194-948D-1849-882D-85E1530BB6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733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6" y="6107370"/>
            <a:ext cx="11067248" cy="6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6" y="6107370"/>
            <a:ext cx="11067248" cy="6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6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6" y="6107370"/>
            <a:ext cx="11067248" cy="6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2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6" y="6107370"/>
            <a:ext cx="11067248" cy="6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8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6" y="6107370"/>
            <a:ext cx="11067248" cy="6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5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6" y="6107370"/>
            <a:ext cx="11067248" cy="6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8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E98D56-B8CD-49A3-A772-BEBC9A1B5C2B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DB4BC7-3C8F-4B17-B1E9-EDB45B77C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39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E98D56-B8CD-49A3-A772-BEBC9A1B5C2B}" type="datetimeFigureOut">
              <a:rPr lang="pt-BR" smtClean="0"/>
              <a:t>03/10/2019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DB4BC7-3C8F-4B17-B1E9-EDB45B77C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22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6" y="6107370"/>
            <a:ext cx="11067248" cy="6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1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bvsms.saude.gov.br/bvs/saudelegis/sas/2017/prt1474_22_09_2017.html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bvsms.saude.gov.br/bvs/publicacoes/guia_pre_natal_profissionais_saude.pdf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Layout" Target="../diagrams/layout4.xml"/><Relationship Id="rId7" Type="http://schemas.openxmlformats.org/officeDocument/2006/relationships/hyperlink" Target="http://bvsms.saude.gov.br/bvs/publicacoes/guia_pre_natal_profissionais_saude.pdf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http://portalarquivos.saude.gov.br/campanhas/vivamaissus/prenatal_index.html" TargetMode="Externa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diagramColors" Target="../diagrams/colors5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23.png"/><Relationship Id="rId5" Type="http://schemas.openxmlformats.org/officeDocument/2006/relationships/diagramLayout" Target="../diagrams/layout5.xm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diagramData" Target="../diagrams/data5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emf"/><Relationship Id="rId3" Type="http://schemas.openxmlformats.org/officeDocument/2006/relationships/diagramLayout" Target="../diagrams/layout6.xml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image" Target="../media/image32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31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.jpe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saudeprisional@saude.gov.br" TargetMode="External"/><Relationship Id="rId2" Type="http://schemas.openxmlformats.org/officeDocument/2006/relationships/hyperlink" Target="mailto:dapes@saude.gov.b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hyperlink" Target="http://www.saude.gov.b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253833" y="814152"/>
            <a:ext cx="968432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Seminário do Pacto Nacional pela Primeira Infância – Região </a:t>
            </a:r>
            <a:r>
              <a:rPr lang="pt-BR" sz="32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Centro-Oeste</a:t>
            </a:r>
          </a:p>
          <a:p>
            <a:pPr algn="ctr">
              <a:spcAft>
                <a:spcPts val="1200"/>
              </a:spcAft>
            </a:pPr>
            <a:endParaRPr lang="pt-BR" sz="32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pt-BR" sz="32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Articulação </a:t>
            </a:r>
            <a:r>
              <a:rPr lang="pt-BR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das Políticas de Saúde para o cuidado </a:t>
            </a:r>
            <a:r>
              <a:rPr lang="pt-BR" sz="32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integral na </a:t>
            </a:r>
            <a:r>
              <a:rPr lang="pt-BR" sz="32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1ª infância</a:t>
            </a:r>
          </a:p>
          <a:p>
            <a:pPr algn="ctr"/>
            <a:endParaRPr lang="pt-BR" altLang="pt-BR" sz="2400" b="1" spc="-1" dirty="0" smtClean="0">
              <a:solidFill>
                <a:srgbClr val="FFFFFF"/>
              </a:solidFill>
            </a:endParaRPr>
          </a:p>
          <a:p>
            <a:pPr algn="ctr"/>
            <a:endParaRPr lang="pt-BR" altLang="pt-BR" sz="2400" b="1" spc="-1" dirty="0" smtClean="0">
              <a:solidFill>
                <a:srgbClr val="FFFFFF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255479" y="36921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2184396" y="4493375"/>
            <a:ext cx="78232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altLang="pt-BR" spc="-1" dirty="0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Janini Selva Ginani</a:t>
            </a:r>
          </a:p>
          <a:p>
            <a:pPr lvl="0" algn="ctr"/>
            <a:r>
              <a:rPr lang="pt-BR" spc="-1" dirty="0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Coordenação Geral de Saúde da Criança e Aleitamento Materno - COCAM</a:t>
            </a:r>
            <a:endParaRPr lang="pt-BR" spc="-1" dirty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endParaRPr lang="pt-BR" spc="-1" dirty="0" smtClean="0">
              <a:solidFill>
                <a:srgbClr val="FFFFF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ctr"/>
            <a:r>
              <a:rPr lang="pt-BR" spc="-1" dirty="0" smtClean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Junho </a:t>
            </a:r>
            <a:r>
              <a:rPr lang="pt-BR" spc="-1" dirty="0">
                <a:solidFill>
                  <a:srgbClr val="FFFF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 2019</a:t>
            </a:r>
            <a:endParaRPr lang="pt-BR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50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Principais causas de óbito neonatal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459002"/>
              </p:ext>
            </p:extLst>
          </p:nvPr>
        </p:nvGraphicFramePr>
        <p:xfrm>
          <a:off x="838200" y="2425989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5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Capítulo CID-10</a:t>
                      </a:r>
                      <a:endParaRPr lang="pt-BR" dirty="0"/>
                    </a:p>
                  </a:txBody>
                  <a:tcPr marL="9525" marR="9525" marT="28575" marB="285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Total de óbitos</a:t>
                      </a:r>
                      <a:endParaRPr lang="pt-BR" dirty="0"/>
                    </a:p>
                  </a:txBody>
                  <a:tcPr marL="9525" marR="9525" marT="28575" marB="28575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Percentual</a:t>
                      </a:r>
                      <a:endParaRPr lang="pt-BR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XVI. Algumas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afecções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originadas no período perinatal</a:t>
                      </a:r>
                    </a:p>
                  </a:txBody>
                  <a:tcPr marL="9525" marR="9525" marT="28575" marB="285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21.389</a:t>
                      </a:r>
                    </a:p>
                  </a:txBody>
                  <a:tcPr marL="9525" marR="9525" marT="28575" marB="285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XVII. Malformações congênitas, deformidades </a:t>
                      </a:r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anomalias cromossômicas</a:t>
                      </a:r>
                    </a:p>
                  </a:txBody>
                  <a:tcPr marL="9525" marR="9525" marT="28575" marB="285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9.013</a:t>
                      </a:r>
                    </a:p>
                  </a:txBody>
                  <a:tcPr marL="9525" marR="9525" marT="28575" marB="285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X. Doenças do aparelho respiratório</a:t>
                      </a:r>
                    </a:p>
                  </a:txBody>
                  <a:tcPr marL="9525" marR="9525" marT="28575" marB="285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2.349</a:t>
                      </a:r>
                    </a:p>
                  </a:txBody>
                  <a:tcPr marL="9525" marR="9525" marT="28575" marB="2857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360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78218"/>
            <a:ext cx="10515600" cy="1325563"/>
          </a:xfrm>
        </p:spPr>
        <p:txBody>
          <a:bodyPr>
            <a:noAutofit/>
          </a:bodyPr>
          <a:lstStyle/>
          <a:p>
            <a:r>
              <a:rPr lang="pt-BR" sz="2400" dirty="0"/>
              <a:t>Taxa de incidência de sífilis congênita em menores de 1 ano de idade (por 1.000 nascidos vivos) por região de residência </a:t>
            </a:r>
            <a:r>
              <a:rPr lang="pt-BR" sz="2400" dirty="0" smtClean="0"/>
              <a:t>e ano </a:t>
            </a:r>
            <a:r>
              <a:rPr lang="pt-BR" sz="2400" dirty="0"/>
              <a:t>de diagnóstico. Brasil, 2006 a 2016.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11" y="1247345"/>
            <a:ext cx="8665777" cy="465469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38200" y="6077527"/>
            <a:ext cx="8263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DANTPS/SVS/MS, </a:t>
            </a:r>
            <a:r>
              <a:rPr lang="pt-BR" sz="1200" dirty="0" smtClean="0"/>
              <a:t>2017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370347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8800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Percentual </a:t>
            </a:r>
            <a:r>
              <a:rPr lang="pt-BR" sz="2800" dirty="0"/>
              <a:t>de casos de sífilis adquirida segundo sexo e razão de sexo por ano de diagnóstico. Brasil, 2010-2016.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88" y="1404363"/>
            <a:ext cx="7628824" cy="474705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38200" y="6151420"/>
            <a:ext cx="8263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DANTPS/SVS/MS, </a:t>
            </a:r>
            <a:r>
              <a:rPr lang="pt-BR" sz="1200" dirty="0" smtClean="0"/>
              <a:t>2017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98324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/>
              <a:t>Idade gestacional no momento do diagnóstico de sífilis, segundo região de residência e ano de diagnóstico. Brasil, 2016.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832" y="1533237"/>
            <a:ext cx="7556335" cy="467251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38199" y="6205754"/>
            <a:ext cx="8263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DANTPS/SVS/MS, </a:t>
            </a:r>
            <a:r>
              <a:rPr lang="pt-BR" sz="1200" dirty="0" smtClean="0"/>
              <a:t>2017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385128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"/>
          <p:cNvSpPr txBox="1">
            <a:spLocks noChangeArrowheads="1"/>
          </p:cNvSpPr>
          <p:nvPr/>
        </p:nvSpPr>
        <p:spPr bwMode="auto">
          <a:xfrm>
            <a:off x="1631373" y="3575201"/>
            <a:ext cx="880110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ctr" defTabSz="914400" rtl="0" eaLnBrk="0" latinLnBrk="0" hangingPunct="0"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pt-BR" altLang="pt-BR" sz="3600" b="1" i="1" dirty="0"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7" y="6107370"/>
            <a:ext cx="11442969" cy="61554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600" dirty="0" smtClean="0">
                <a:solidFill>
                  <a:schemeClr val="bg1"/>
                </a:solidFill>
              </a:rPr>
              <a:t>Ações desenvolvidas pelo Ministério da Saúde</a:t>
            </a:r>
            <a:endParaRPr lang="pt-BR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2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cuidado integral à criança inicia antes do nascimento...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5" y="2290619"/>
            <a:ext cx="9884110" cy="356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57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8196"/>
            <a:ext cx="105156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pt-BR" dirty="0" smtClean="0"/>
              <a:t>Ações direcionadas para as gestantes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4800" dirty="0" smtClean="0"/>
              <a:t>Atenção pré-natal</a:t>
            </a:r>
            <a:endParaRPr lang="pt-BR" sz="48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/>
              <a:t>Novos exames na atenção </a:t>
            </a:r>
            <a:r>
              <a:rPr lang="pt-BR" dirty="0" smtClean="0"/>
              <a:t>pré-natal;</a:t>
            </a:r>
            <a:endParaRPr lang="pt-BR" dirty="0"/>
          </a:p>
          <a:p>
            <a:r>
              <a:rPr lang="pt-BR" dirty="0"/>
              <a:t>Teste rápido para HIV, Sífilis e </a:t>
            </a:r>
            <a:r>
              <a:rPr lang="pt-BR" dirty="0" smtClean="0"/>
              <a:t>gravidez;</a:t>
            </a:r>
            <a:endParaRPr lang="pt-BR" dirty="0"/>
          </a:p>
          <a:p>
            <a:r>
              <a:rPr lang="pt-BR" dirty="0"/>
              <a:t>Detectores fetais e balanças </a:t>
            </a:r>
            <a:r>
              <a:rPr lang="pt-BR" dirty="0" smtClean="0"/>
              <a:t>antropométricas;</a:t>
            </a:r>
            <a:endParaRPr lang="pt-BR" dirty="0"/>
          </a:p>
          <a:p>
            <a:r>
              <a:rPr lang="pt-BR" dirty="0"/>
              <a:t>Sistema de informações e </a:t>
            </a:r>
            <a:r>
              <a:rPr lang="pt-BR" dirty="0" smtClean="0"/>
              <a:t>indicadores;</a:t>
            </a:r>
            <a:endParaRPr lang="pt-BR" dirty="0"/>
          </a:p>
          <a:p>
            <a:r>
              <a:rPr lang="pt-BR" dirty="0"/>
              <a:t>Qualidade da atenção:</a:t>
            </a:r>
          </a:p>
          <a:p>
            <a:pPr lvl="1"/>
            <a:r>
              <a:rPr lang="pt-BR" dirty="0"/>
              <a:t>Vinculação ao local de parto</a:t>
            </a:r>
          </a:p>
          <a:p>
            <a:pPr lvl="1"/>
            <a:r>
              <a:rPr lang="pt-BR" dirty="0"/>
              <a:t>Atividades educativas em grupo</a:t>
            </a:r>
          </a:p>
          <a:p>
            <a:pPr lvl="1"/>
            <a:r>
              <a:rPr lang="pt-BR" dirty="0"/>
              <a:t>Incentivo ao parto normal</a:t>
            </a:r>
          </a:p>
          <a:p>
            <a:r>
              <a:rPr lang="pt-BR" dirty="0"/>
              <a:t>Caderneta da </a:t>
            </a:r>
            <a:r>
              <a:rPr lang="pt-BR" dirty="0" smtClean="0"/>
              <a:t>gestante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06" y="3914921"/>
            <a:ext cx="2081787" cy="208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04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8303491" y="6169891"/>
            <a:ext cx="3445164" cy="595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25060" y="-114660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Estrutura da atenção obstétrica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96660" y="1050636"/>
            <a:ext cx="9144000" cy="6019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pt-BR" sz="1800" dirty="0"/>
          </a:p>
          <a:p>
            <a:pPr>
              <a:defRPr/>
            </a:pPr>
            <a:endParaRPr lang="pt-BR" sz="1600" dirty="0"/>
          </a:p>
          <a:p>
            <a:pPr>
              <a:defRPr/>
            </a:pPr>
            <a:r>
              <a:rPr lang="pt-BR" sz="1600" dirty="0"/>
              <a:t>Planejamento reprodutivo</a:t>
            </a:r>
          </a:p>
          <a:p>
            <a:pPr>
              <a:defRPr/>
            </a:pPr>
            <a:r>
              <a:rPr lang="pt-BR" sz="1600" dirty="0"/>
              <a:t>Pré-natal</a:t>
            </a:r>
          </a:p>
          <a:p>
            <a:pPr>
              <a:defRPr/>
            </a:pPr>
            <a:r>
              <a:rPr lang="pt-BR" sz="1600" dirty="0"/>
              <a:t>Puerpério</a:t>
            </a:r>
          </a:p>
          <a:p>
            <a:pPr marL="0" indent="0">
              <a:buNone/>
              <a:defRPr/>
            </a:pPr>
            <a:endParaRPr lang="pt-BR" sz="1800" dirty="0"/>
          </a:p>
          <a:p>
            <a:pPr marL="0" indent="0">
              <a:buNone/>
              <a:defRPr/>
            </a:pPr>
            <a:r>
              <a:rPr lang="pt-BR" sz="1800" dirty="0"/>
              <a:t>              </a:t>
            </a:r>
          </a:p>
          <a:p>
            <a:pPr>
              <a:defRPr/>
            </a:pPr>
            <a:r>
              <a:rPr lang="pt-BR" sz="1600" dirty="0"/>
              <a:t>Pré-natal da gestante de risco</a:t>
            </a:r>
          </a:p>
          <a:p>
            <a:pPr>
              <a:defRPr/>
            </a:pPr>
            <a:r>
              <a:rPr lang="pt-BR" sz="1600" dirty="0"/>
              <a:t>Atenção ao parto e ao nascimento </a:t>
            </a:r>
          </a:p>
          <a:p>
            <a:pPr marL="352425" indent="0">
              <a:buNone/>
              <a:defRPr/>
            </a:pPr>
            <a:r>
              <a:rPr lang="pt-BR" sz="1600" dirty="0"/>
              <a:t> Hospital Geral / Maternidade</a:t>
            </a:r>
          </a:p>
          <a:p>
            <a:pPr marL="352425" indent="0">
              <a:buNone/>
              <a:defRPr/>
            </a:pPr>
            <a:r>
              <a:rPr lang="pt-BR" sz="1600" dirty="0"/>
              <a:t> Centro de Parto Normal </a:t>
            </a:r>
            <a:endParaRPr lang="pt-BR" sz="1600" dirty="0" smtClean="0"/>
          </a:p>
          <a:p>
            <a:pPr marL="352425" indent="0">
              <a:buNone/>
              <a:defRPr/>
            </a:pPr>
            <a:r>
              <a:rPr lang="pt-BR" sz="1600" dirty="0"/>
              <a:t> </a:t>
            </a:r>
            <a:r>
              <a:rPr lang="pt-BR" sz="1600" dirty="0" smtClean="0"/>
              <a:t>Domicílio</a:t>
            </a:r>
            <a:endParaRPr lang="pt-BR" sz="1600" dirty="0"/>
          </a:p>
          <a:p>
            <a:pPr>
              <a:defRPr/>
            </a:pPr>
            <a:r>
              <a:rPr lang="pt-BR" sz="1600" dirty="0"/>
              <a:t>Urgências e emergências </a:t>
            </a:r>
          </a:p>
          <a:p>
            <a:pPr>
              <a:defRPr/>
            </a:pPr>
            <a:r>
              <a:rPr lang="pt-BR" sz="1600" dirty="0"/>
              <a:t>Mulheres em situações especiais </a:t>
            </a:r>
          </a:p>
          <a:p>
            <a:pPr marL="361950" lvl="1" indent="0">
              <a:buNone/>
              <a:defRPr/>
            </a:pPr>
            <a:r>
              <a:rPr lang="pt-BR" sz="1600" dirty="0"/>
              <a:t>Ambulatórios de especialidades e hospitais </a:t>
            </a:r>
          </a:p>
          <a:p>
            <a:pPr marL="0" indent="0">
              <a:buNone/>
              <a:defRPr/>
            </a:pP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096660" y="1321234"/>
            <a:ext cx="2000250" cy="400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/>
              <a:t>Atenção Primária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096660" y="3104428"/>
            <a:ext cx="3429000" cy="400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/>
              <a:t>Atenção Especializada </a:t>
            </a:r>
            <a:endParaRPr lang="en-US" sz="2000" dirty="0"/>
          </a:p>
        </p:txBody>
      </p:sp>
      <p:sp>
        <p:nvSpPr>
          <p:cNvPr id="10" name="TextBox 3"/>
          <p:cNvSpPr txBox="1"/>
          <p:nvPr/>
        </p:nvSpPr>
        <p:spPr>
          <a:xfrm rot="5400000">
            <a:off x="5223386" y="3178464"/>
            <a:ext cx="4914609" cy="12001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/>
              <a:t>Apoio diagnóstico e terapêutico, assistência farmacêutica e vigilância em saúde</a:t>
            </a:r>
            <a:endParaRPr lang="en-US" sz="2400" dirty="0"/>
          </a:p>
        </p:txBody>
      </p:sp>
      <p:sp>
        <p:nvSpPr>
          <p:cNvPr id="11" name="TextBox 6"/>
          <p:cNvSpPr txBox="1"/>
          <p:nvPr/>
        </p:nvSpPr>
        <p:spPr>
          <a:xfrm rot="5400000">
            <a:off x="6140167" y="3547556"/>
            <a:ext cx="4914610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/>
              <a:t>Regulação e transporte </a:t>
            </a:r>
            <a:endParaRPr lang="en-US" sz="2400" dirty="0"/>
          </a:p>
        </p:txBody>
      </p:sp>
      <p:sp>
        <p:nvSpPr>
          <p:cNvPr id="12" name="TextBox 6"/>
          <p:cNvSpPr txBox="1"/>
          <p:nvPr/>
        </p:nvSpPr>
        <p:spPr>
          <a:xfrm rot="5400000">
            <a:off x="4282792" y="3547556"/>
            <a:ext cx="4914610" cy="461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dirty="0"/>
              <a:t>Educação e Gestão do Trabalho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7454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7759"/>
            <a:ext cx="4955506" cy="330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9" y="620688"/>
            <a:ext cx="3308215" cy="496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3429000"/>
            <a:ext cx="4955506" cy="330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658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24047" y="1749890"/>
            <a:ext cx="8293232" cy="3927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99425" algn="just">
              <a:lnSpc>
                <a:spcPct val="150000"/>
              </a:lnSpc>
              <a:spcAft>
                <a:spcPts val="1067"/>
              </a:spcAft>
            </a:pPr>
            <a:r>
              <a:rPr lang="pt-BR" sz="1867" dirty="0">
                <a:ea typeface="Calibri" panose="020F0502020204030204" pitchFamily="34" charset="0"/>
                <a:cs typeface="Times New Roman" panose="02020603050405020304" pitchFamily="18" charset="0"/>
              </a:rPr>
              <a:t>A Estratégia Pré-Natal do Parceiro-EPNP</a:t>
            </a:r>
            <a:r>
              <a:rPr lang="pt-BR" sz="1867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867" dirty="0">
                <a:ea typeface="Calibri" panose="020F0502020204030204" pitchFamily="34" charset="0"/>
                <a:cs typeface="Times New Roman" panose="02020603050405020304" pitchFamily="18" charset="0"/>
              </a:rPr>
              <a:t>visa </a:t>
            </a:r>
            <a:r>
              <a:rPr lang="pt-BR" sz="1867" b="1" dirty="0">
                <a:ea typeface="Calibri" panose="020F0502020204030204" pitchFamily="34" charset="0"/>
                <a:cs typeface="Times New Roman" panose="02020603050405020304" pitchFamily="18" charset="0"/>
              </a:rPr>
              <a:t>integrar os homens na lógica dos serviços de saúde ofertados</a:t>
            </a:r>
            <a:r>
              <a:rPr lang="pt-BR" sz="1867" dirty="0">
                <a:ea typeface="Calibri" panose="020F0502020204030204" pitchFamily="34" charset="0"/>
                <a:cs typeface="Times New Roman" panose="02020603050405020304" pitchFamily="18" charset="0"/>
              </a:rPr>
              <a:t>, possibilitando que eles realizem seus </a:t>
            </a:r>
            <a:r>
              <a:rPr lang="pt-BR" sz="1867" b="1" dirty="0">
                <a:ea typeface="Calibri" panose="020F0502020204030204" pitchFamily="34" charset="0"/>
                <a:cs typeface="Times New Roman" panose="02020603050405020304" pitchFamily="18" charset="0"/>
              </a:rPr>
              <a:t>exames preventivos de rotina e testes rápidos, atualizem o cartão de vacinação, participem de atividade educativas desenvolvidas durante o pré-natal</a:t>
            </a:r>
            <a:r>
              <a:rPr lang="pt-BR" sz="1867" dirty="0">
                <a:ea typeface="Calibri" panose="020F0502020204030204" pitchFamily="34" charset="0"/>
                <a:cs typeface="Times New Roman" panose="02020603050405020304" pitchFamily="18" charset="0"/>
              </a:rPr>
              <a:t>, compartilhe com sua/seu parceira(o) dos cuidados com a criança, desfrute do direito da licença paternidade entre outros, e assim exerçam uma paternidade ativa.</a:t>
            </a:r>
          </a:p>
          <a:p>
            <a:pPr indent="599425">
              <a:lnSpc>
                <a:spcPct val="150000"/>
              </a:lnSpc>
              <a:spcAft>
                <a:spcPts val="1067"/>
              </a:spcAft>
            </a:pPr>
            <a:r>
              <a:rPr lang="pt-BR" sz="1867" dirty="0">
                <a:ea typeface="Calibri" panose="020F0502020204030204" pitchFamily="34" charset="0"/>
                <a:cs typeface="Times New Roman" panose="02020603050405020304" pitchFamily="18" charset="0"/>
              </a:rPr>
              <a:t>A EPNP foi Institucionalizada pela Portaria nº 1.474 de 8 de setembro </a:t>
            </a:r>
            <a:r>
              <a:rPr lang="pt-BR" sz="1867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de 2017 </a:t>
            </a:r>
            <a:r>
              <a:rPr lang="pt-BR" sz="1867" dirty="0"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pt-BR" sz="1867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cria o </a:t>
            </a:r>
            <a:r>
              <a:rPr lang="pt-BR" sz="1867" dirty="0">
                <a:ea typeface="Calibri" panose="020F0502020204030204" pitchFamily="34" charset="0"/>
                <a:cs typeface="Times New Roman" panose="02020603050405020304" pitchFamily="18" charset="0"/>
              </a:rPr>
              <a:t>procedimento: Consulta Pré-Natal do Parceiro </a:t>
            </a:r>
            <a:r>
              <a:rPr lang="pt-BR" sz="1067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1067" dirty="0"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http://bvsms.saude.gov.br/bvs/saudelegis/sas/2017/prt1474_22_09_2017.html</a:t>
            </a:r>
            <a:r>
              <a:rPr lang="pt-BR" sz="1067" dirty="0">
                <a:ea typeface="Calibri" panose="020F0502020204030204" pitchFamily="34" charset="0"/>
                <a:cs typeface="Times New Roman" panose="02020603050405020304" pitchFamily="18" charset="0"/>
              </a:rPr>
              <a:t> ).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27" y="1426959"/>
            <a:ext cx="3394746" cy="468041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7" y="6107370"/>
            <a:ext cx="11442969" cy="615548"/>
          </a:xfrm>
          <a:prstGeom prst="rect">
            <a:avLst/>
          </a:prstGeom>
        </p:spPr>
      </p:pic>
      <p:sp>
        <p:nvSpPr>
          <p:cNvPr id="5" name="Rettangolo 3"/>
          <p:cNvSpPr>
            <a:spLocks noChangeArrowheads="1"/>
          </p:cNvSpPr>
          <p:nvPr/>
        </p:nvSpPr>
        <p:spPr bwMode="auto">
          <a:xfrm>
            <a:off x="4821382" y="1288225"/>
            <a:ext cx="5714999" cy="461665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Estratégia Pré-Natal do Parceiro – EPNP</a:t>
            </a:r>
            <a:endParaRPr lang="pt-B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724047" y="5793206"/>
            <a:ext cx="879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pt-BR" sz="1200" b="1" i="1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Link:</a:t>
            </a:r>
          </a:p>
          <a:p>
            <a:pPr>
              <a:spcAft>
                <a:spcPts val="0"/>
              </a:spcAft>
            </a:pPr>
            <a:r>
              <a:rPr lang="pt-BR" sz="1200" b="1" i="1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pt-BR" sz="1200" b="1" i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://bvsms.saude.gov.br/bvs/publicacoes/guia_pre_natal_profissionais_saude.pdf</a:t>
            </a:r>
            <a:endParaRPr lang="pt-BR" sz="1200" b="1" i="1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200" y="118196"/>
            <a:ext cx="10515600" cy="79009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 smtClean="0"/>
              <a:t>Ações direcionadas para os pais e parceiros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621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8941" y="106507"/>
            <a:ext cx="10515600" cy="1325563"/>
          </a:xfrm>
        </p:spPr>
        <p:txBody>
          <a:bodyPr/>
          <a:lstStyle/>
          <a:p>
            <a:pPr algn="ctr"/>
            <a:r>
              <a:rPr lang="pt-BR" dirty="0" smtClean="0"/>
              <a:t>SUS – Princípios &amp; diretrizes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7" y="6107370"/>
            <a:ext cx="11442969" cy="61554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" r="13231" b="23000"/>
          <a:stretch/>
        </p:blipFill>
        <p:spPr>
          <a:xfrm>
            <a:off x="2979981" y="1888686"/>
            <a:ext cx="6313520" cy="376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46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de cantos arredondados 2"/>
          <p:cNvSpPr/>
          <p:nvPr/>
        </p:nvSpPr>
        <p:spPr>
          <a:xfrm>
            <a:off x="0" y="300132"/>
            <a:ext cx="4639733" cy="480053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Passos para realização da EPNP</a:t>
            </a: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431371" y="1124744"/>
          <a:ext cx="11041227" cy="5013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/>
          <p:cNvSpPr/>
          <p:nvPr/>
        </p:nvSpPr>
        <p:spPr>
          <a:xfrm>
            <a:off x="1370112" y="587653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67" dirty="0">
                <a:hlinkClick r:id="rId7"/>
              </a:rPr>
              <a:t>http://bvsms.saude.gov.br/bvs/publicacoes/guia_pre_natal_profissionais_saude.pdf</a:t>
            </a:r>
            <a:endParaRPr lang="pt-BR" sz="1067" dirty="0"/>
          </a:p>
          <a:p>
            <a:endParaRPr lang="pt-BR" sz="1333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6" y="6107370"/>
            <a:ext cx="11067248" cy="6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7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47" y="812800"/>
            <a:ext cx="6629305" cy="23687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081" y="3206230"/>
            <a:ext cx="3495008" cy="23370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620" y="3370435"/>
            <a:ext cx="5100339" cy="192522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211184" y="5594505"/>
            <a:ext cx="82957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hlinkClick r:id="rId5"/>
              </a:rPr>
              <a:t>http://</a:t>
            </a:r>
            <a:r>
              <a:rPr lang="pt-BR" sz="1867" dirty="0">
                <a:hlinkClick r:id="rId5"/>
              </a:rPr>
              <a:t>portalarquivos.saude.gov.br/campanhas/vivamaissus/prenatal_index.html</a:t>
            </a:r>
            <a:r>
              <a:rPr lang="pt-BR" sz="2400" dirty="0"/>
              <a:t> 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195638"/>
            <a:ext cx="7610994" cy="461665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WEB série - Viva </a:t>
            </a:r>
            <a:r>
              <a:rPr lang="pt-BR" sz="2400" b="1" dirty="0">
                <a:solidFill>
                  <a:schemeClr val="bg1"/>
                </a:solidFill>
              </a:rPr>
              <a:t>Mais </a:t>
            </a:r>
            <a:r>
              <a:rPr lang="pt-BR" sz="2400" b="1" dirty="0" smtClean="0">
                <a:solidFill>
                  <a:schemeClr val="bg1"/>
                </a:solidFill>
              </a:rPr>
              <a:t>SUS: Estratégia Pré-natal </a:t>
            </a:r>
            <a:r>
              <a:rPr lang="pt-BR" sz="2400" b="1" dirty="0">
                <a:solidFill>
                  <a:schemeClr val="bg1"/>
                </a:solidFill>
              </a:rPr>
              <a:t>do </a:t>
            </a:r>
            <a:r>
              <a:rPr lang="pt-BR" sz="2400" b="1" dirty="0" smtClean="0">
                <a:solidFill>
                  <a:schemeClr val="bg1"/>
                </a:solidFill>
              </a:rPr>
              <a:t>Parceiro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6" y="6107370"/>
            <a:ext cx="11067248" cy="6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0" y="361075"/>
            <a:ext cx="4741333" cy="57606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bg1"/>
                </a:solidFill>
              </a:rPr>
              <a:t>Benefícios da realização da EPNP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69" y="1172169"/>
            <a:ext cx="10171196" cy="4700171"/>
          </a:xfrm>
          <a:prstGeom prst="rect">
            <a:avLst/>
          </a:prstGeom>
        </p:spPr>
      </p:pic>
      <p:sp>
        <p:nvSpPr>
          <p:cNvPr id="15" name="Hexágono 14"/>
          <p:cNvSpPr/>
          <p:nvPr/>
        </p:nvSpPr>
        <p:spPr>
          <a:xfrm>
            <a:off x="8934928" y="2815731"/>
            <a:ext cx="2515581" cy="1253875"/>
          </a:xfrm>
          <a:prstGeom prst="hexagon">
            <a:avLst>
              <a:gd name="adj" fmla="val 43573"/>
              <a:gd name="vf" fmla="val 115470"/>
            </a:avLst>
          </a:prstGeom>
          <a:solidFill>
            <a:srgbClr val="EAEB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/>
          </a:p>
        </p:txBody>
      </p:sp>
      <p:sp>
        <p:nvSpPr>
          <p:cNvPr id="11" name="Retângulo 10"/>
          <p:cNvSpPr/>
          <p:nvPr/>
        </p:nvSpPr>
        <p:spPr>
          <a:xfrm>
            <a:off x="9260253" y="3033536"/>
            <a:ext cx="1732291" cy="818264"/>
          </a:xfrm>
          <a:prstGeom prst="rect">
            <a:avLst/>
          </a:prstGeom>
          <a:solidFill>
            <a:srgbClr val="EAEB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F0720A"/>
                </a:solidFill>
                <a:latin typeface="Calibri" panose="020F0502020204030204" pitchFamily="34" charset="0"/>
              </a:rPr>
              <a:t>DIMINUIÇÃO DOS ÍNDICES DE VIOLÊNCIA INTRAFAMILIAR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6" y="6107370"/>
            <a:ext cx="11067248" cy="6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2238376" y="1002004"/>
            <a:ext cx="34972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539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Nos anos iniciais de vida</a:t>
            </a:r>
            <a:r>
              <a:rPr lang="pt-BR" altLang="pt-BR" sz="16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, o cérebro define trilhas biológicas que afetam a saúde física e mental, a capacidade de aprender e o comportamento durante toda a vida</a:t>
            </a:r>
            <a:r>
              <a:rPr lang="pt-BR" altLang="pt-BR" sz="160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r>
              <a:rPr lang="pt-BR" altLang="pt-BR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pt-BR" altLang="pt-BR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Fraser </a:t>
            </a:r>
            <a:r>
              <a:rPr lang="pt-BR" altLang="pt-BR" sz="1600" b="1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Mustard</a:t>
            </a:r>
            <a:r>
              <a:rPr lang="pt-BR" altLang="pt-BR" sz="16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, 2008</a:t>
            </a:r>
            <a:r>
              <a:rPr lang="pt-BR" altLang="pt-BR" sz="1600" b="1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" name="Retângulo 2"/>
          <p:cNvSpPr/>
          <p:nvPr/>
        </p:nvSpPr>
        <p:spPr>
          <a:xfrm rot="16200000">
            <a:off x="956298" y="1517491"/>
            <a:ext cx="1796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dirty="0" err="1">
                <a:effectLst>
                  <a:reflection blurRad="6350" stA="55000" endA="300" endPos="45500" dir="5400000" sy="-100000" algn="bl" rotWithShape="0"/>
                </a:effectLst>
                <a:latin typeface="Franklin Gothic Medium Cond" panose="020B0606030402020204" pitchFamily="34" charset="0"/>
                <a:ea typeface="ＭＳ Ｐゴシック" panose="020B0600070205080204" pitchFamily="34" charset="-128"/>
              </a:rPr>
              <a:t>Neurociências</a:t>
            </a:r>
            <a:endParaRPr lang="en-GB" sz="2400" b="1" dirty="0">
              <a:effectLst>
                <a:reflection blurRad="6350" stA="55000" endA="300" endPos="45500" dir="5400000" sy="-100000" algn="bl" rotWithShape="0"/>
              </a:effectLst>
              <a:latin typeface="Franklin Gothic Medium Cond" panose="020B06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2095501" y="2787941"/>
            <a:ext cx="38528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539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1600" i="1">
                <a:latin typeface="Arial Narrow" panose="020B0606020202030204" pitchFamily="34" charset="0"/>
                <a:cs typeface="Times New Roman" panose="02020603050405020304" pitchFamily="18" charset="0"/>
              </a:rPr>
              <a:t>A pobreza (...) cristaliza ou amplia disparidades sociais, econômicas e de gênero que impedem as crianças de desfrutar oportunidades igualitárias, e corrói os ambientes familiares e comunitários de proteção.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1600" b="1" i="1">
                <a:latin typeface="Arial Narrow" panose="020B0606020202030204" pitchFamily="34" charset="0"/>
                <a:cs typeface="Times New Roman" panose="02020603050405020304" pitchFamily="18" charset="0"/>
              </a:rPr>
              <a:t>A</a:t>
            </a:r>
            <a:r>
              <a:rPr lang="pt-BR" altLang="pt-BR" sz="1600" i="1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1600" b="1" i="1">
                <a:latin typeface="Arial Narrow" panose="020B0606020202030204" pitchFamily="34" charset="0"/>
                <a:cs typeface="Times New Roman" panose="02020603050405020304" pitchFamily="18" charset="0"/>
              </a:rPr>
              <a:t>pobreza inibe a capacidade das famílias e das comunidades de cuidar das crianças</a:t>
            </a:r>
            <a:r>
              <a:rPr lang="pt-BR" altLang="pt-BR" sz="1600" i="1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1600">
                <a:latin typeface="Arial Narrow" panose="020B0606020202030204" pitchFamily="34" charset="0"/>
                <a:cs typeface="Times New Roman" panose="02020603050405020304" pitchFamily="18" charset="0"/>
              </a:rPr>
              <a:t>(UNICEF, 2005).</a:t>
            </a:r>
          </a:p>
        </p:txBody>
      </p:sp>
      <p:sp>
        <p:nvSpPr>
          <p:cNvPr id="5" name="Retângulo 4"/>
          <p:cNvSpPr/>
          <p:nvPr/>
        </p:nvSpPr>
        <p:spPr>
          <a:xfrm rot="16200000">
            <a:off x="1368943" y="3591076"/>
            <a:ext cx="1071571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 err="1">
                <a:effectLst>
                  <a:reflection blurRad="6350" stA="55000" endA="300" endPos="45500" dir="5400000" sy="-100000" algn="bl" rotWithShape="0"/>
                </a:effectLst>
                <a:latin typeface="Franklin Gothic Medium Cond" panose="020B0606030402020204" pitchFamily="34" charset="0"/>
                <a:ea typeface="ＭＳ Ｐゴシック" panose="020B0600070205080204" pitchFamily="34" charset="-128"/>
              </a:rPr>
              <a:t>Sociais</a:t>
            </a:r>
            <a:endParaRPr lang="en-GB" sz="2400" b="1" dirty="0">
              <a:effectLst>
                <a:reflection blurRad="6350" stA="55000" endA="300" endPos="45500" dir="5400000" sy="-100000" algn="bl" rotWithShape="0"/>
              </a:effectLst>
              <a:latin typeface="Franklin Gothic Medium Cond" panose="020B06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Retângulo 6"/>
          <p:cNvSpPr/>
          <p:nvPr/>
        </p:nvSpPr>
        <p:spPr>
          <a:xfrm rot="16200000">
            <a:off x="1160736" y="5661609"/>
            <a:ext cx="1547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dirty="0" err="1">
                <a:effectLst>
                  <a:reflection blurRad="6350" stA="55000" endA="300" endPos="45500" dir="5400000" sy="-100000" algn="bl" rotWithShape="0"/>
                </a:effectLst>
                <a:latin typeface="Franklin Gothic Medium Cond" panose="020B0606030402020204" pitchFamily="34" charset="0"/>
                <a:ea typeface="ＭＳ Ｐゴシック" panose="020B0600070205080204" pitchFamily="34" charset="-128"/>
              </a:rPr>
              <a:t>Econômicos</a:t>
            </a:r>
            <a:endParaRPr lang="en-GB" sz="2400" b="1" dirty="0">
              <a:effectLst>
                <a:reflection blurRad="6350" stA="55000" endA="300" endPos="45500" dir="5400000" sy="-100000" algn="bl" rotWithShape="0"/>
              </a:effectLst>
              <a:latin typeface="Franklin Gothic Medium Cond" panose="020B06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tângulo 7"/>
          <p:cNvSpPr/>
          <p:nvPr/>
        </p:nvSpPr>
        <p:spPr>
          <a:xfrm rot="16200000">
            <a:off x="6106589" y="1365814"/>
            <a:ext cx="1154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dirty="0" err="1">
                <a:effectLst>
                  <a:reflection blurRad="6350" stA="55000" endA="300" endPos="45500" dir="5400000" sy="-100000" algn="bl" rotWithShape="0"/>
                </a:effectLst>
                <a:latin typeface="Franklin Gothic Medium Cond" panose="020B0606030402020204" pitchFamily="34" charset="0"/>
                <a:ea typeface="ＭＳ Ｐゴシック" panose="020B0600070205080204" pitchFamily="34" charset="-128"/>
              </a:rPr>
              <a:t>Políticos</a:t>
            </a:r>
            <a:endParaRPr lang="en-GB" sz="2400" b="1" dirty="0">
              <a:effectLst>
                <a:reflection blurRad="6350" stA="55000" endA="300" endPos="45500" dir="5400000" sy="-100000" algn="bl" rotWithShape="0"/>
              </a:effectLst>
              <a:latin typeface="Franklin Gothic Medium Cond" panose="020B06060304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21" name="CaixaDeTexto 12"/>
          <p:cNvSpPr txBox="1">
            <a:spLocks noChangeArrowheads="1"/>
          </p:cNvSpPr>
          <p:nvPr/>
        </p:nvSpPr>
        <p:spPr bwMode="auto">
          <a:xfrm>
            <a:off x="6810376" y="880053"/>
            <a:ext cx="426402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Arial Narrow" panose="020B0606020202030204" pitchFamily="34" charset="0"/>
              </a:rPr>
              <a:t>Os investimentos na primeira infância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600" i="1" dirty="0">
                <a:latin typeface="Arial Narrow" panose="020B0606020202030204" pitchFamily="34" charset="0"/>
              </a:rPr>
              <a:t>oferecem uma significativa diferença para a </a:t>
            </a:r>
            <a:r>
              <a:rPr lang="pt-BR" altLang="pt-BR" sz="1600" i="1" dirty="0" smtClean="0">
                <a:latin typeface="Arial Narrow" panose="020B0606020202030204" pitchFamily="34" charset="0"/>
              </a:rPr>
              <a:t>sociedade. Com o passar </a:t>
            </a:r>
            <a:r>
              <a:rPr lang="pt-BR" altLang="pt-BR" sz="1600" i="1" dirty="0">
                <a:latin typeface="Arial Narrow" panose="020B0606020202030204" pitchFamily="34" charset="0"/>
              </a:rPr>
              <a:t>dos anos você observa a </a:t>
            </a:r>
            <a:r>
              <a:rPr lang="pt-BR" altLang="pt-BR" sz="1600" b="1" i="1" dirty="0">
                <a:latin typeface="Arial Narrow" panose="020B0606020202030204" pitchFamily="34" charset="0"/>
              </a:rPr>
              <a:t>redução de problemas como crimes, uso de drogas,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1600" b="1" i="1" dirty="0">
                <a:latin typeface="Arial Narrow" panose="020B0606020202030204" pitchFamily="34" charset="0"/>
              </a:rPr>
              <a:t>desemprego e gravidez </a:t>
            </a:r>
            <a:r>
              <a:rPr lang="pt-BR" altLang="pt-BR" sz="1600" b="1" i="1" dirty="0" smtClean="0">
                <a:latin typeface="Arial Narrow" panose="020B0606020202030204" pitchFamily="34" charset="0"/>
              </a:rPr>
              <a:t>precoce.  </a:t>
            </a:r>
            <a:r>
              <a:rPr lang="pt-BR" altLang="pt-BR" sz="1600" dirty="0">
                <a:latin typeface="Arial Narrow" panose="020B0606020202030204" pitchFamily="34" charset="0"/>
              </a:rPr>
              <a:t>(</a:t>
            </a:r>
            <a:r>
              <a:rPr lang="pt-BR" altLang="pt-BR" sz="1600" b="1" dirty="0">
                <a:latin typeface="Arial Narrow" panose="020B0606020202030204" pitchFamily="34" charset="0"/>
              </a:rPr>
              <a:t>Rodrigo Pinto,2012</a:t>
            </a:r>
            <a:r>
              <a:rPr lang="pt-BR" altLang="pt-BR" sz="1600" dirty="0"/>
              <a:t>)</a:t>
            </a:r>
          </a:p>
        </p:txBody>
      </p:sp>
      <p:sp>
        <p:nvSpPr>
          <p:cNvPr id="13322" name="Rectangle 1"/>
          <p:cNvSpPr>
            <a:spLocks noChangeArrowheads="1"/>
          </p:cNvSpPr>
          <p:nvPr/>
        </p:nvSpPr>
        <p:spPr bwMode="auto">
          <a:xfrm>
            <a:off x="2095501" y="5145379"/>
            <a:ext cx="38576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539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1600" b="1" i="1">
                <a:latin typeface="Arial Narrow" panose="020B0606020202030204" pitchFamily="34" charset="0"/>
                <a:cs typeface="Times New Roman" panose="02020603050405020304" pitchFamily="18" charset="0"/>
              </a:rPr>
              <a:t>Cada dólar gasto na educação de uma pessoa significa que ela produzirá algo como 10 centavos a mais por ano ao longo de toda a sua vida </a:t>
            </a:r>
            <a:r>
              <a:rPr lang="pt-BR" altLang="pt-BR" sz="1600" i="1">
                <a:latin typeface="Arial Narrow" panose="020B0606020202030204" pitchFamily="34" charset="0"/>
                <a:cs typeface="Times New Roman" panose="02020603050405020304" pitchFamily="18" charset="0"/>
              </a:rPr>
              <a:t>[...]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1600">
                <a:latin typeface="Arial Narrow" panose="020B0606020202030204" pitchFamily="34" charset="0"/>
                <a:cs typeface="Times New Roman" panose="02020603050405020304" pitchFamily="18" charset="0"/>
              </a:rPr>
              <a:t>(James Heckman, 2009</a:t>
            </a:r>
            <a:r>
              <a:rPr lang="pt-BR" altLang="pt-BR" sz="1400">
                <a:cs typeface="Times New Roman" panose="02020603050405020304" pitchFamily="18" charset="0"/>
              </a:rPr>
              <a:t>).</a:t>
            </a:r>
            <a:endParaRPr lang="pt-BR" altLang="pt-BR" sz="1800"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 rot="16200000">
            <a:off x="6166902" y="3480673"/>
            <a:ext cx="1177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dirty="0">
                <a:effectLst>
                  <a:reflection blurRad="6350" stA="55000" endA="300" endPos="45500" dir="5400000" sy="-100000" algn="bl" rotWithShape="0"/>
                </a:effectLst>
                <a:latin typeface="Franklin Gothic Medium Cond" panose="020B06060304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sz="2400" b="1" dirty="0" err="1">
                <a:effectLst>
                  <a:reflection blurRad="6350" stA="55000" endA="300" endPos="45500" dir="5400000" sy="-100000" algn="bl" rotWithShape="0"/>
                </a:effectLst>
                <a:latin typeface="Franklin Gothic Medium Cond" panose="020B0606030402020204" pitchFamily="34" charset="0"/>
                <a:ea typeface="ＭＳ Ｐゴシック" panose="020B0600070205080204" pitchFamily="34" charset="-128"/>
              </a:rPr>
              <a:t>Direitos</a:t>
            </a:r>
            <a:r>
              <a:rPr lang="en-GB" sz="2400" b="1" dirty="0">
                <a:effectLst>
                  <a:reflection blurRad="6350" stA="55000" endA="300" endPos="45500" dir="5400000" sy="-100000" algn="bl" rotWithShape="0"/>
                </a:effectLst>
                <a:latin typeface="Franklin Gothic Medium Cond" panose="020B06060304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024688" y="2951742"/>
            <a:ext cx="4049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1600" i="1" dirty="0">
                <a:latin typeface="Arial Narrow" pitchFamily="34" charset="0"/>
                <a:ea typeface="ＭＳ Ｐゴシック" panose="020B0600070205080204" pitchFamily="34" charset="-128"/>
              </a:rPr>
              <a:t>Os líderes mundiais foram unânimes ao prever metas com prazos definidos para a promoção da qualidade de vida e do ensino e a proteção das crianças contra abusos, exploração e violência - os progressos estão atrasados para quase todas elas (</a:t>
            </a:r>
            <a:r>
              <a:rPr lang="pt-BR" sz="1600" b="1" i="1" dirty="0">
                <a:latin typeface="Arial Narrow" pitchFamily="34" charset="0"/>
                <a:ea typeface="ＭＳ Ｐゴシック" panose="020B0600070205080204" pitchFamily="34" charset="-128"/>
              </a:rPr>
              <a:t>Relatório sobre a Situação Mundial da Infância, UNICEF)</a:t>
            </a:r>
            <a:r>
              <a:rPr lang="pt-BR" sz="1600" i="1" dirty="0">
                <a:latin typeface="Arial Narrow" pitchFamily="34" charset="0"/>
                <a:ea typeface="ＭＳ Ｐゴシック" panose="020B0600070205080204" pitchFamily="34" charset="-128"/>
              </a:rPr>
              <a:t>. </a:t>
            </a:r>
          </a:p>
          <a:p>
            <a:pPr algn="just">
              <a:defRPr/>
            </a:pPr>
            <a:endParaRPr lang="pt-BR" sz="1600" dirty="0">
              <a:latin typeface="Arial Narrow" pitchFamily="34" charset="0"/>
              <a:ea typeface="ＭＳ Ｐゴシック" panose="020B0600070205080204" pitchFamily="34" charset="-128"/>
            </a:endParaRPr>
          </a:p>
          <a:p>
            <a:pPr algn="ctr">
              <a:defRPr/>
            </a:pPr>
            <a:endParaRPr lang="pt-BR" sz="16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Retângulo 12"/>
          <p:cNvSpPr/>
          <p:nvPr/>
        </p:nvSpPr>
        <p:spPr>
          <a:xfrm rot="16200000">
            <a:off x="5791061" y="5468805"/>
            <a:ext cx="192880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 err="1">
                <a:effectLst>
                  <a:reflection blurRad="6350" stA="55000" endA="300" endPos="45500" dir="5400000" sy="-100000" algn="bl" rotWithShape="0"/>
                </a:effectLst>
                <a:latin typeface="Franklin Gothic Medium Cond" panose="020B0606030402020204" pitchFamily="34" charset="0"/>
                <a:ea typeface="ＭＳ Ｐゴシック" panose="020B0600070205080204" pitchFamily="34" charset="-128"/>
              </a:rPr>
              <a:t>Pedagógicos</a:t>
            </a:r>
            <a:r>
              <a:rPr lang="en-GB" sz="2400" b="1" dirty="0">
                <a:effectLst>
                  <a:reflection blurRad="6350" stA="55000" endA="300" endPos="45500" dir="5400000" sy="-100000" algn="bl" rotWithShape="0"/>
                </a:effectLst>
                <a:latin typeface="Franklin Gothic Medium Cond" panose="020B06060304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13326" name="Rectangle 4"/>
          <p:cNvSpPr>
            <a:spLocks noChangeArrowheads="1"/>
          </p:cNvSpPr>
          <p:nvPr/>
        </p:nvSpPr>
        <p:spPr bwMode="auto">
          <a:xfrm>
            <a:off x="7024688" y="5223009"/>
            <a:ext cx="40497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539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GB" altLang="pt-BR" sz="1600" i="1" dirty="0">
                <a:latin typeface="Arial Narrow" panose="020B0606020202030204" pitchFamily="34" charset="0"/>
              </a:rPr>
              <a:t>A </a:t>
            </a:r>
            <a:r>
              <a:rPr lang="en-GB" altLang="pt-BR" sz="1600" i="1" dirty="0" err="1">
                <a:latin typeface="Arial Narrow" panose="020B0606020202030204" pitchFamily="34" charset="0"/>
              </a:rPr>
              <a:t>intervenção</a:t>
            </a:r>
            <a:r>
              <a:rPr lang="en-GB" altLang="pt-BR" sz="1600" i="1" dirty="0">
                <a:latin typeface="Arial Narrow" panose="020B0606020202030204" pitchFamily="34" charset="0"/>
              </a:rPr>
              <a:t> </a:t>
            </a:r>
            <a:r>
              <a:rPr lang="en-GB" altLang="pt-BR" sz="1600" i="1" dirty="0" err="1">
                <a:latin typeface="Arial Narrow" panose="020B0606020202030204" pitchFamily="34" charset="0"/>
              </a:rPr>
              <a:t>precoce</a:t>
            </a:r>
            <a:r>
              <a:rPr lang="en-GB" altLang="pt-BR" sz="1600" i="1" dirty="0">
                <a:latin typeface="Arial Narrow" panose="020B0606020202030204" pitchFamily="34" charset="0"/>
              </a:rPr>
              <a:t> </a:t>
            </a:r>
            <a:r>
              <a:rPr lang="en-GB" altLang="pt-BR" sz="1600" i="1" dirty="0" err="1">
                <a:latin typeface="Arial Narrow" panose="020B0606020202030204" pitchFamily="34" charset="0"/>
              </a:rPr>
              <a:t>promove</a:t>
            </a:r>
            <a:r>
              <a:rPr lang="en-GB" altLang="pt-BR" sz="1600" i="1" dirty="0">
                <a:latin typeface="Arial Narrow" panose="020B0606020202030204" pitchFamily="34" charset="0"/>
              </a:rPr>
              <a:t> </a:t>
            </a:r>
            <a:r>
              <a:rPr lang="en-GB" altLang="pt-BR" sz="1600" i="1" dirty="0" err="1">
                <a:latin typeface="Arial Narrow" panose="020B0606020202030204" pitchFamily="34" charset="0"/>
              </a:rPr>
              <a:t>maior</a:t>
            </a:r>
            <a:r>
              <a:rPr lang="en-GB" altLang="pt-BR" sz="1600" i="1" dirty="0">
                <a:latin typeface="Arial Narrow" panose="020B0606020202030204" pitchFamily="34" charset="0"/>
              </a:rPr>
              <a:t> </a:t>
            </a:r>
            <a:r>
              <a:rPr lang="en-GB" altLang="pt-BR" sz="1600" i="1" dirty="0" err="1">
                <a:latin typeface="Arial Narrow" panose="020B0606020202030204" pitchFamily="34" charset="0"/>
              </a:rPr>
              <a:t>aptidão</a:t>
            </a:r>
            <a:r>
              <a:rPr lang="en-GB" altLang="pt-BR" sz="1600" i="1" dirty="0">
                <a:latin typeface="Arial Narrow" panose="020B0606020202030204" pitchFamily="34" charset="0"/>
              </a:rPr>
              <a:t> </a:t>
            </a:r>
            <a:r>
              <a:rPr lang="en-GB" altLang="pt-BR" sz="1600" i="1" dirty="0" err="1">
                <a:latin typeface="Arial Narrow" panose="020B0606020202030204" pitchFamily="34" charset="0"/>
              </a:rPr>
              <a:t>intelectual</a:t>
            </a:r>
            <a:r>
              <a:rPr lang="en-GB" altLang="pt-BR" sz="1600" i="1" dirty="0">
                <a:latin typeface="Arial Narrow" panose="020B0606020202030204" pitchFamily="34" charset="0"/>
              </a:rPr>
              <a:t>, </a:t>
            </a:r>
            <a:r>
              <a:rPr lang="en-GB" altLang="pt-BR" sz="1600" i="1" dirty="0" err="1">
                <a:latin typeface="Arial Narrow" panose="020B0606020202030204" pitchFamily="34" charset="0"/>
              </a:rPr>
              <a:t>menos</a:t>
            </a:r>
            <a:r>
              <a:rPr lang="en-GB" altLang="pt-BR" sz="1600" i="1" dirty="0">
                <a:latin typeface="Arial Narrow" panose="020B0606020202030204" pitchFamily="34" charset="0"/>
              </a:rPr>
              <a:t> </a:t>
            </a:r>
            <a:r>
              <a:rPr lang="en-GB" altLang="pt-BR" sz="1600" i="1" dirty="0" err="1">
                <a:latin typeface="Arial Narrow" panose="020B0606020202030204" pitchFamily="34" charset="0"/>
              </a:rPr>
              <a:t>repetência</a:t>
            </a:r>
            <a:r>
              <a:rPr lang="en-GB" altLang="pt-BR" sz="1600" i="1" dirty="0">
                <a:latin typeface="Arial Narrow" panose="020B0606020202030204" pitchFamily="34" charset="0"/>
              </a:rPr>
              <a:t> e um </a:t>
            </a:r>
            <a:r>
              <a:rPr lang="en-GB" altLang="pt-BR" sz="1600" i="1" dirty="0" err="1">
                <a:latin typeface="Arial Narrow" panose="020B0606020202030204" pitchFamily="34" charset="0"/>
              </a:rPr>
              <a:t>melhor</a:t>
            </a:r>
            <a:r>
              <a:rPr lang="en-GB" altLang="pt-BR" sz="1600" i="1" dirty="0">
                <a:latin typeface="Arial Narrow" panose="020B0606020202030204" pitchFamily="34" charset="0"/>
              </a:rPr>
              <a:t> </a:t>
            </a:r>
            <a:r>
              <a:rPr lang="en-GB" altLang="pt-BR" sz="1600" i="1" dirty="0" err="1">
                <a:latin typeface="Arial Narrow" panose="020B0606020202030204" pitchFamily="34" charset="0"/>
              </a:rPr>
              <a:t>progresso</a:t>
            </a:r>
            <a:r>
              <a:rPr lang="en-GB" altLang="pt-BR" sz="1600" i="1" dirty="0">
                <a:latin typeface="Arial Narrow" panose="020B0606020202030204" pitchFamily="34" charset="0"/>
              </a:rPr>
              <a:t> </a:t>
            </a:r>
            <a:r>
              <a:rPr lang="en-GB" altLang="pt-BR" sz="1600" i="1" dirty="0" err="1">
                <a:latin typeface="Arial Narrow" panose="020B0606020202030204" pitchFamily="34" charset="0"/>
              </a:rPr>
              <a:t>na</a:t>
            </a:r>
            <a:r>
              <a:rPr lang="en-GB" altLang="pt-BR" sz="1600" i="1" dirty="0">
                <a:latin typeface="Arial Narrow" panose="020B0606020202030204" pitchFamily="34" charset="0"/>
              </a:rPr>
              <a:t> </a:t>
            </a:r>
            <a:r>
              <a:rPr lang="en-GB" altLang="pt-BR" sz="1600" i="1" dirty="0" err="1">
                <a:latin typeface="Arial Narrow" panose="020B0606020202030204" pitchFamily="34" charset="0"/>
              </a:rPr>
              <a:t>escola</a:t>
            </a:r>
            <a:r>
              <a:rPr lang="en-GB" altLang="pt-BR" sz="1600" i="1" dirty="0">
                <a:latin typeface="Arial Narrow" panose="020B0606020202030204" pitchFamily="34" charset="0"/>
              </a:rPr>
              <a:t>. – </a:t>
            </a:r>
            <a:r>
              <a:rPr lang="en-GB" altLang="pt-BR" sz="1600" b="1" dirty="0" err="1">
                <a:latin typeface="Arial Narrow" panose="020B0606020202030204" pitchFamily="34" charset="0"/>
              </a:rPr>
              <a:t>Onde</a:t>
            </a:r>
            <a:r>
              <a:rPr lang="en-GB" altLang="pt-BR" sz="1600" b="1" dirty="0">
                <a:latin typeface="Arial Narrow" panose="020B0606020202030204" pitchFamily="34" charset="0"/>
              </a:rPr>
              <a:t> o </a:t>
            </a:r>
            <a:r>
              <a:rPr lang="en-GB" altLang="pt-BR" sz="1600" b="1" dirty="0" err="1">
                <a:latin typeface="Arial Narrow" panose="020B0606020202030204" pitchFamily="34" charset="0"/>
              </a:rPr>
              <a:t>Brasil</a:t>
            </a:r>
            <a:r>
              <a:rPr lang="en-GB" altLang="pt-BR" sz="1600" b="1" dirty="0">
                <a:latin typeface="Arial Narrow" panose="020B0606020202030204" pitchFamily="34" charset="0"/>
              </a:rPr>
              <a:t> </a:t>
            </a:r>
            <a:r>
              <a:rPr lang="en-GB" altLang="pt-BR" sz="1600" b="1" dirty="0" err="1">
                <a:latin typeface="Arial Narrow" panose="020B0606020202030204" pitchFamily="34" charset="0"/>
              </a:rPr>
              <a:t>Começa</a:t>
            </a:r>
            <a:r>
              <a:rPr lang="en-GB" altLang="pt-BR" sz="1600" b="1" dirty="0">
                <a:latin typeface="Arial Narrow" panose="020B0606020202030204" pitchFamily="34" charset="0"/>
              </a:rPr>
              <a:t>? </a:t>
            </a:r>
            <a:r>
              <a:rPr lang="en-GB" altLang="pt-BR" sz="1600" i="1" dirty="0">
                <a:latin typeface="Arial Narrow" panose="020B0606020202030204" pitchFamily="34" charset="0"/>
              </a:rPr>
              <a:t>Antenor Naspoline,2005</a:t>
            </a:r>
            <a:endParaRPr lang="pt-BR" altLang="pt-BR" sz="1600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0564" y="154779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 smtClean="0"/>
              <a:t>Investir </a:t>
            </a:r>
            <a:r>
              <a:rPr lang="pt-BR" dirty="0"/>
              <a:t>na Primeira </a:t>
            </a:r>
            <a:r>
              <a:rPr lang="pt-BR" dirty="0" smtClean="0"/>
              <a:t>Infância...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29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s de recherche d'images pour Â«Â pnaiscÂ 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39" y="138544"/>
            <a:ext cx="4716132" cy="589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de cantos arredondados 6"/>
          <p:cNvSpPr/>
          <p:nvPr/>
        </p:nvSpPr>
        <p:spPr bwMode="auto">
          <a:xfrm rot="5400000">
            <a:off x="8974618" y="-2018842"/>
            <a:ext cx="523221" cy="543554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pt-BR" sz="1600" b="1" dirty="0">
                <a:solidFill>
                  <a:prstClr val="black"/>
                </a:solidFill>
                <a:cs typeface="Arial" pitchFamily="34" charset="0"/>
              </a:rPr>
              <a:t>ATENÇÃO HUMANIZADA A GESTAÇÃO, PARTO-NASCIMENTO </a:t>
            </a:r>
          </a:p>
          <a:p>
            <a:pPr algn="ctr" eaLnBrk="1" hangingPunct="1">
              <a:defRPr/>
            </a:pPr>
            <a:r>
              <a:rPr lang="pt-BR" sz="1600" b="1" dirty="0">
                <a:solidFill>
                  <a:prstClr val="black"/>
                </a:solidFill>
                <a:cs typeface="Arial" pitchFamily="34" charset="0"/>
              </a:rPr>
              <a:t>E AO RECÉM-NASCIDO</a:t>
            </a:r>
          </a:p>
        </p:txBody>
      </p:sp>
      <p:sp>
        <p:nvSpPr>
          <p:cNvPr id="5" name="Retângulo de cantos arredondados 7"/>
          <p:cNvSpPr/>
          <p:nvPr/>
        </p:nvSpPr>
        <p:spPr bwMode="auto">
          <a:xfrm rot="5400000">
            <a:off x="8966258" y="-1210430"/>
            <a:ext cx="539942" cy="543554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pt-BR" sz="1600" b="1" dirty="0">
                <a:solidFill>
                  <a:prstClr val="black"/>
                </a:solidFill>
              </a:rPr>
              <a:t>ALEITAMENTO MATERNO E ALIMENTAÇÃO COMPLEMENTAR SAUDAVEL</a:t>
            </a:r>
          </a:p>
        </p:txBody>
      </p:sp>
      <p:sp>
        <p:nvSpPr>
          <p:cNvPr id="6" name="Retângulo de cantos arredondados 8"/>
          <p:cNvSpPr/>
          <p:nvPr/>
        </p:nvSpPr>
        <p:spPr bwMode="auto">
          <a:xfrm rot="5400000">
            <a:off x="9020196" y="66696"/>
            <a:ext cx="432059" cy="564030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/>
          <a:lstStyle/>
          <a:p>
            <a:pPr algn="ctr" eaLnBrk="1" hangingPunct="1">
              <a:defRPr/>
            </a:pPr>
            <a:r>
              <a:rPr lang="pt-BR" sz="1600" b="1" dirty="0">
                <a:solidFill>
                  <a:prstClr val="black"/>
                </a:solidFill>
              </a:rPr>
              <a:t>CRIANÇAS COM AGRAVOS PREVALENTES E DOENÇAS  CRÔNICAS</a:t>
            </a:r>
          </a:p>
          <a:p>
            <a:pPr algn="ctr" eaLnBrk="1" hangingPunct="1">
              <a:defRPr/>
            </a:pP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7" name="Retângulo de cantos arredondados 8"/>
          <p:cNvSpPr/>
          <p:nvPr/>
        </p:nvSpPr>
        <p:spPr bwMode="auto">
          <a:xfrm rot="5400000">
            <a:off x="8948195" y="788081"/>
            <a:ext cx="576060" cy="56113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tIns="72000">
            <a:noAutofit/>
          </a:bodyPr>
          <a:lstStyle/>
          <a:p>
            <a:pPr indent="36000" algn="ctr">
              <a:defRPr/>
            </a:pPr>
            <a:r>
              <a:rPr lang="pt-BR" sz="1600" b="1" dirty="0">
                <a:solidFill>
                  <a:prstClr val="black"/>
                </a:solidFill>
              </a:rPr>
              <a:t>PREVENÇÃO VIOLÊNCIAS, ACIDENTES  E PROMOÇÃO DE CULTURA DE PAZ</a:t>
            </a:r>
          </a:p>
        </p:txBody>
      </p:sp>
      <p:sp>
        <p:nvSpPr>
          <p:cNvPr id="8" name="Retângulo de cantos arredondados 8"/>
          <p:cNvSpPr/>
          <p:nvPr/>
        </p:nvSpPr>
        <p:spPr bwMode="auto">
          <a:xfrm rot="5400000">
            <a:off x="8935905" y="1578694"/>
            <a:ext cx="600069" cy="561189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/>
          <a:lstStyle/>
          <a:p>
            <a:pPr algn="ctr" eaLnBrk="1" hangingPunct="1">
              <a:defRPr/>
            </a:pPr>
            <a:r>
              <a:rPr lang="pt-BR" sz="1600" b="1" dirty="0">
                <a:solidFill>
                  <a:prstClr val="black"/>
                </a:solidFill>
              </a:rPr>
              <a:t>CRIANÇA COM DEFICIÊNCIAS OU EM SITUAÇÕES DE VULNERABILIDADES</a:t>
            </a:r>
          </a:p>
        </p:txBody>
      </p:sp>
      <p:sp>
        <p:nvSpPr>
          <p:cNvPr id="9" name="Retângulo de cantos arredondados 8"/>
          <p:cNvSpPr/>
          <p:nvPr/>
        </p:nvSpPr>
        <p:spPr bwMode="auto">
          <a:xfrm rot="5400000">
            <a:off x="8931735" y="2497791"/>
            <a:ext cx="432059" cy="54355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pt-BR" sz="1600" b="1" dirty="0">
                <a:solidFill>
                  <a:prstClr val="black"/>
                </a:solidFill>
              </a:rPr>
              <a:t>PREVENÇÃO DO </a:t>
            </a:r>
            <a:r>
              <a:rPr lang="pt-BR" sz="1600" b="1" dirty="0" smtClean="0">
                <a:solidFill>
                  <a:prstClr val="black"/>
                </a:solidFill>
              </a:rPr>
              <a:t>ÓBITO </a:t>
            </a:r>
            <a:r>
              <a:rPr lang="pt-BR" sz="1600" b="1" dirty="0">
                <a:solidFill>
                  <a:prstClr val="black"/>
                </a:solidFill>
              </a:rPr>
              <a:t>INFANTIL E FETAL</a:t>
            </a:r>
          </a:p>
        </p:txBody>
      </p:sp>
      <p:sp>
        <p:nvSpPr>
          <p:cNvPr id="10" name="Retângulo de cantos arredondados 7"/>
          <p:cNvSpPr/>
          <p:nvPr/>
        </p:nvSpPr>
        <p:spPr bwMode="auto">
          <a:xfrm rot="5400000">
            <a:off x="9019108" y="-493424"/>
            <a:ext cx="434237" cy="5435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pt-BR" sz="1600" b="1" dirty="0">
                <a:solidFill>
                  <a:prstClr val="black"/>
                </a:solidFill>
              </a:rPr>
              <a:t>DESENVOLVIMENTO INTEGRAL DA PRIMEIRA  INFANCIA - DPI</a:t>
            </a:r>
          </a:p>
        </p:txBody>
      </p:sp>
    </p:spTree>
    <p:extLst>
      <p:ext uri="{BB962C8B-B14F-4D97-AF65-F5344CB8AC3E}">
        <p14:creationId xmlns:p14="http://schemas.microsoft.com/office/powerpoint/2010/main" val="1373253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1703388" y="116632"/>
            <a:ext cx="9072563" cy="6699828"/>
            <a:chOff x="1703388" y="116632"/>
            <a:chExt cx="9072563" cy="6699828"/>
          </a:xfrm>
        </p:grpSpPr>
        <p:cxnSp>
          <p:nvCxnSpPr>
            <p:cNvPr id="39" name="Conector de seta reta 38"/>
            <p:cNvCxnSpPr/>
            <p:nvPr/>
          </p:nvCxnSpPr>
          <p:spPr bwMode="auto">
            <a:xfrm>
              <a:off x="4075113" y="972275"/>
              <a:ext cx="180975" cy="4606925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e seta reta 39"/>
            <p:cNvCxnSpPr/>
            <p:nvPr/>
          </p:nvCxnSpPr>
          <p:spPr bwMode="auto">
            <a:xfrm>
              <a:off x="4914899" y="972275"/>
              <a:ext cx="179388" cy="4606925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de seta reta 40"/>
            <p:cNvCxnSpPr/>
            <p:nvPr/>
          </p:nvCxnSpPr>
          <p:spPr bwMode="auto">
            <a:xfrm>
              <a:off x="5886450" y="978625"/>
              <a:ext cx="9525" cy="4606925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de seta reta 41"/>
            <p:cNvCxnSpPr/>
            <p:nvPr/>
          </p:nvCxnSpPr>
          <p:spPr bwMode="auto">
            <a:xfrm>
              <a:off x="6743700" y="978625"/>
              <a:ext cx="0" cy="4606925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de seta reta 11"/>
            <p:cNvCxnSpPr/>
            <p:nvPr/>
          </p:nvCxnSpPr>
          <p:spPr bwMode="auto">
            <a:xfrm>
              <a:off x="3287713" y="978625"/>
              <a:ext cx="107950" cy="4606925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headEnd w="med" len="sm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tângulo de cantos arredondados 6"/>
            <p:cNvSpPr/>
            <p:nvPr/>
          </p:nvSpPr>
          <p:spPr bwMode="auto">
            <a:xfrm rot="5400000">
              <a:off x="4681551" y="-1371082"/>
              <a:ext cx="523221" cy="5616584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eaLnBrk="1" hangingPunct="1">
                <a:defRPr/>
              </a:pPr>
              <a:r>
                <a:rPr lang="pt-BR" sz="1600" b="1" dirty="0">
                  <a:solidFill>
                    <a:prstClr val="black"/>
                  </a:solidFill>
                  <a:cs typeface="Arial" pitchFamily="34" charset="0"/>
                </a:rPr>
                <a:t>ATENÇÃO HUMANIZADA A GESTAÇÃO, PARTO-NASCIMENTO </a:t>
              </a:r>
            </a:p>
            <a:p>
              <a:pPr algn="ctr" eaLnBrk="1" hangingPunct="1">
                <a:defRPr/>
              </a:pPr>
              <a:r>
                <a:rPr lang="pt-BR" sz="1600" b="1" dirty="0">
                  <a:solidFill>
                    <a:prstClr val="black"/>
                  </a:solidFill>
                  <a:cs typeface="Arial" pitchFamily="34" charset="0"/>
                </a:rPr>
                <a:t>E AO RECÉM-NASCIDO</a:t>
              </a:r>
            </a:p>
          </p:txBody>
        </p:sp>
        <p:sp>
          <p:nvSpPr>
            <p:cNvPr id="4" name="Retângulo de cantos arredondados 7"/>
            <p:cNvSpPr/>
            <p:nvPr/>
          </p:nvSpPr>
          <p:spPr bwMode="auto">
            <a:xfrm rot="5400000">
              <a:off x="4673191" y="-731441"/>
              <a:ext cx="539942" cy="5616584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eaLnBrk="1" hangingPunct="1">
                <a:defRPr/>
              </a:pPr>
              <a:r>
                <a:rPr lang="pt-BR" sz="1600" b="1" dirty="0">
                  <a:solidFill>
                    <a:prstClr val="black"/>
                  </a:solidFill>
                </a:rPr>
                <a:t>ALEITAMENTO MATERNO E ALIMENTAÇÃO COMPLEMENTAR SAUDAVEL</a:t>
              </a:r>
            </a:p>
          </p:txBody>
        </p:sp>
        <p:sp>
          <p:nvSpPr>
            <p:cNvPr id="6" name="Retângulo de cantos arredondados 8"/>
            <p:cNvSpPr/>
            <p:nvPr/>
          </p:nvSpPr>
          <p:spPr bwMode="auto">
            <a:xfrm rot="5400000">
              <a:off x="4727420" y="330849"/>
              <a:ext cx="432059" cy="5616012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anchor="t" anchorCtr="0"/>
            <a:lstStyle/>
            <a:p>
              <a:pPr algn="ctr" eaLnBrk="1" hangingPunct="1">
                <a:defRPr/>
              </a:pPr>
              <a:r>
                <a:rPr lang="pt-BR" sz="1600" b="1" dirty="0">
                  <a:solidFill>
                    <a:prstClr val="black"/>
                  </a:solidFill>
                </a:rPr>
                <a:t>CRIANÇAS COM AGRAVOS PREVALENTES E DOENÇAS  CRÔNICAS</a:t>
              </a:r>
            </a:p>
            <a:p>
              <a:pPr algn="ctr" eaLnBrk="1" hangingPunct="1">
                <a:defRPr/>
              </a:pPr>
              <a:endParaRPr lang="pt-BR" sz="1400" dirty="0">
                <a:solidFill>
                  <a:prstClr val="black"/>
                </a:solidFill>
              </a:endParaRPr>
            </a:p>
          </p:txBody>
        </p:sp>
        <p:sp>
          <p:nvSpPr>
            <p:cNvPr id="7" name="Retângulo de cantos arredondados 8"/>
            <p:cNvSpPr/>
            <p:nvPr/>
          </p:nvSpPr>
          <p:spPr bwMode="auto">
            <a:xfrm rot="5400000">
              <a:off x="4653075" y="918431"/>
              <a:ext cx="576060" cy="5611326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tIns="72000" anchor="ctr" anchorCtr="0">
              <a:noAutofit/>
            </a:bodyPr>
            <a:lstStyle/>
            <a:p>
              <a:pPr indent="36000" algn="ctr">
                <a:defRPr/>
              </a:pPr>
              <a:r>
                <a:rPr lang="pt-BR" sz="1600" b="1" dirty="0">
                  <a:solidFill>
                    <a:prstClr val="black"/>
                  </a:solidFill>
                </a:rPr>
                <a:t>PREVENÇÃO VIOLÊNCIAS, ACIDENTES  E PROMOÇÃO DE CULTURA DE PAZ</a:t>
              </a:r>
            </a:p>
          </p:txBody>
        </p:sp>
        <p:sp>
          <p:nvSpPr>
            <p:cNvPr id="8" name="Retângulo de cantos arredondados 8"/>
            <p:cNvSpPr/>
            <p:nvPr/>
          </p:nvSpPr>
          <p:spPr bwMode="auto">
            <a:xfrm rot="5400000">
              <a:off x="4640785" y="1640915"/>
              <a:ext cx="600069" cy="5611897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anchor="ctr" anchorCtr="0"/>
            <a:lstStyle/>
            <a:p>
              <a:pPr algn="ctr" eaLnBrk="1" hangingPunct="1">
                <a:defRPr/>
              </a:pPr>
              <a:r>
                <a:rPr lang="pt-BR" sz="1600" b="1" dirty="0">
                  <a:solidFill>
                    <a:prstClr val="black"/>
                  </a:solidFill>
                </a:rPr>
                <a:t>CRIANÇA COM DEFICIÊNCIAS OU EM SITUAÇÕES DE VULNERABILIDADES</a:t>
              </a:r>
            </a:p>
          </p:txBody>
        </p:sp>
        <p:sp>
          <p:nvSpPr>
            <p:cNvPr id="9" name="Retângulo de cantos arredondados 8"/>
            <p:cNvSpPr/>
            <p:nvPr/>
          </p:nvSpPr>
          <p:spPr bwMode="auto">
            <a:xfrm rot="5400000">
              <a:off x="4724788" y="2276854"/>
              <a:ext cx="432059" cy="5611899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eaLnBrk="1" hangingPunct="1">
                <a:defRPr/>
              </a:pPr>
              <a:r>
                <a:rPr lang="pt-BR" sz="1600" b="1" dirty="0">
                  <a:solidFill>
                    <a:prstClr val="black"/>
                  </a:solidFill>
                </a:rPr>
                <a:t>PREVENÇÃO DO Ó</a:t>
              </a:r>
              <a:r>
                <a:rPr lang="pt-BR" sz="1600" b="1" dirty="0" smtClean="0">
                  <a:solidFill>
                    <a:prstClr val="black"/>
                  </a:solidFill>
                </a:rPr>
                <a:t>BITO </a:t>
              </a:r>
              <a:r>
                <a:rPr lang="pt-BR" sz="1600" b="1" dirty="0">
                  <a:solidFill>
                    <a:prstClr val="black"/>
                  </a:solidFill>
                </a:rPr>
                <a:t>INFANTIL E FETAL</a:t>
              </a:r>
            </a:p>
          </p:txBody>
        </p:sp>
        <p:sp>
          <p:nvSpPr>
            <p:cNvPr id="18" name="Retângulo de cantos arredondados 7"/>
            <p:cNvSpPr/>
            <p:nvPr/>
          </p:nvSpPr>
          <p:spPr bwMode="auto">
            <a:xfrm rot="5400000">
              <a:off x="4726044" y="-174586"/>
              <a:ext cx="434237" cy="5616584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anchor="ctr"/>
            <a:lstStyle/>
            <a:p>
              <a:pPr algn="ctr" eaLnBrk="1" hangingPunct="1">
                <a:defRPr/>
              </a:pPr>
              <a:r>
                <a:rPr lang="pt-BR" sz="1600" b="1" dirty="0">
                  <a:solidFill>
                    <a:prstClr val="black"/>
                  </a:solidFill>
                </a:rPr>
                <a:t>DESENVOLVIMENTO INTEGRAL DA PRIMEIRA  </a:t>
              </a:r>
              <a:r>
                <a:rPr lang="pt-BR" sz="1600" b="1" dirty="0" smtClean="0">
                  <a:solidFill>
                    <a:prstClr val="black"/>
                  </a:solidFill>
                </a:rPr>
                <a:t>INFÂNCIA </a:t>
              </a:r>
              <a:r>
                <a:rPr lang="pt-BR" sz="1600" b="1" dirty="0">
                  <a:solidFill>
                    <a:prstClr val="black"/>
                  </a:solidFill>
                </a:rPr>
                <a:t>- DPI</a:t>
              </a:r>
            </a:p>
          </p:txBody>
        </p:sp>
        <p:sp>
          <p:nvSpPr>
            <p:cNvPr id="22" name="Retângulo de cantos arredondados 21"/>
            <p:cNvSpPr/>
            <p:nvPr/>
          </p:nvSpPr>
          <p:spPr bwMode="auto">
            <a:xfrm>
              <a:off x="2081310" y="5586751"/>
              <a:ext cx="5670145" cy="648086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sz="2400" b="1" dirty="0">
                  <a:solidFill>
                    <a:prstClr val="white"/>
                  </a:solidFill>
                </a:rPr>
                <a:t>REDES DE ATENÇÃO À SAÚDE:</a:t>
              </a:r>
            </a:p>
          </p:txBody>
        </p:sp>
        <p:sp>
          <p:nvSpPr>
            <p:cNvPr id="23" name="Retângulo de cantos arredondados 22"/>
            <p:cNvSpPr/>
            <p:nvPr/>
          </p:nvSpPr>
          <p:spPr bwMode="auto">
            <a:xfrm>
              <a:off x="1703388" y="1175599"/>
              <a:ext cx="360045" cy="4123235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sz="2000" b="1" dirty="0">
                  <a:solidFill>
                    <a:prstClr val="white"/>
                  </a:solidFill>
                </a:rPr>
                <a:t>EIXOS</a:t>
              </a:r>
            </a:p>
          </p:txBody>
        </p:sp>
        <p:sp>
          <p:nvSpPr>
            <p:cNvPr id="5" name="Retângulo de cantos arredondados 4"/>
            <p:cNvSpPr/>
            <p:nvPr/>
          </p:nvSpPr>
          <p:spPr bwMode="auto">
            <a:xfrm>
              <a:off x="8172844" y="1194525"/>
              <a:ext cx="2412000" cy="7207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>
                <a:solidFill>
                  <a:prstClr val="white"/>
                </a:solidFill>
              </a:endParaRPr>
            </a:p>
          </p:txBody>
        </p:sp>
        <p:sp>
          <p:nvSpPr>
            <p:cNvPr id="24" name="Retângulo de cantos arredondados 23"/>
            <p:cNvSpPr/>
            <p:nvPr/>
          </p:nvSpPr>
          <p:spPr bwMode="auto">
            <a:xfrm>
              <a:off x="8183562" y="1915250"/>
              <a:ext cx="2401281" cy="40957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altLang="pt-BR" sz="1200" b="1" dirty="0">
                <a:solidFill>
                  <a:srgbClr val="1F497D">
                    <a:lumMod val="75000"/>
                  </a:srgbClr>
                </a:solidFill>
                <a:latin typeface="Arial Narrow" pitchFamily="34" charset="0"/>
              </a:endParaRPr>
            </a:p>
            <a:p>
              <a:pPr algn="ctr" eaLnBrk="1" hangingPunct="1">
                <a:defRPr/>
              </a:pPr>
              <a:r>
                <a:rPr lang="pt-BR" altLang="pt-BR" sz="1200" b="1" dirty="0">
                  <a:solidFill>
                    <a:srgbClr val="1F497D">
                      <a:lumMod val="75000"/>
                    </a:srgbClr>
                  </a:solidFill>
                  <a:latin typeface="Arial Narrow" pitchFamily="34" charset="0"/>
                </a:rPr>
                <a:t>Mulher trabalhadora, IHAC, EAAB,  Rede de BLH, Mobilização Social </a:t>
              </a:r>
            </a:p>
            <a:p>
              <a:pPr algn="ctr" eaLnBrk="1" hangingPunct="1">
                <a:defRPr/>
              </a:pPr>
              <a:endParaRPr lang="pt-BR" sz="1000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5" name="Retângulo de cantos arredondados 24"/>
            <p:cNvSpPr/>
            <p:nvPr/>
          </p:nvSpPr>
          <p:spPr bwMode="auto">
            <a:xfrm>
              <a:off x="8183563" y="2418487"/>
              <a:ext cx="2376486" cy="431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sz="1200" b="1" dirty="0">
                  <a:solidFill>
                    <a:srgbClr val="1F497D">
                      <a:lumMod val="75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Visita Domiciliar e EAD para DPI;</a:t>
              </a:r>
            </a:p>
            <a:p>
              <a:pPr algn="ctr" eaLnBrk="1" hangingPunct="1">
                <a:defRPr/>
              </a:pPr>
              <a:r>
                <a:rPr lang="pt-BR" sz="1200" b="1" dirty="0" smtClean="0">
                  <a:solidFill>
                    <a:srgbClr val="1F497D">
                      <a:lumMod val="75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pt-BR" sz="1200" b="1" dirty="0">
                  <a:solidFill>
                    <a:srgbClr val="1F497D">
                      <a:lumMod val="75000"/>
                    </a:srgb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PSE</a:t>
              </a:r>
            </a:p>
          </p:txBody>
        </p:sp>
        <p:sp>
          <p:nvSpPr>
            <p:cNvPr id="26" name="Retângulo de cantos arredondados 25"/>
            <p:cNvSpPr/>
            <p:nvPr/>
          </p:nvSpPr>
          <p:spPr bwMode="auto">
            <a:xfrm>
              <a:off x="8183563" y="4145687"/>
              <a:ext cx="2376487" cy="68421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Saúde Indígena,  de Crianças Negras, Saúde prisional,</a:t>
              </a:r>
            </a:p>
            <a:p>
              <a:pPr algn="ctr" eaLnBrk="1" hangingPunct="1">
                <a:defRPr/>
              </a:pPr>
              <a:r>
                <a:rPr lang="pt-BR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LINHA DE CUIDADO  Criança em Situação de Rua</a:t>
              </a:r>
            </a:p>
          </p:txBody>
        </p:sp>
        <p:sp>
          <p:nvSpPr>
            <p:cNvPr id="27" name="Retângulo de cantos arredondados 26"/>
            <p:cNvSpPr/>
            <p:nvPr/>
          </p:nvSpPr>
          <p:spPr bwMode="auto">
            <a:xfrm>
              <a:off x="8183511" y="4868000"/>
              <a:ext cx="2376538" cy="36036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sz="1200" b="1" dirty="0">
                  <a:solidFill>
                    <a:srgbClr val="002060"/>
                  </a:solidFill>
                  <a:latin typeface="Arial Narrow" panose="020B0606020202030204" pitchFamily="34" charset="0"/>
                </a:rPr>
                <a:t>Notificação e investigação</a:t>
              </a:r>
            </a:p>
          </p:txBody>
        </p:sp>
        <p:sp>
          <p:nvSpPr>
            <p:cNvPr id="28" name="Retângulo de cantos arredondados 27"/>
            <p:cNvSpPr/>
            <p:nvPr/>
          </p:nvSpPr>
          <p:spPr bwMode="auto">
            <a:xfrm>
              <a:off x="8183562" y="3642450"/>
              <a:ext cx="2376487" cy="43338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hangingPunct="1">
                <a:defRPr/>
              </a:pPr>
              <a:r>
                <a:rPr lang="pt-BR" altLang="pt-BR" sz="1200" b="1" dirty="0">
                  <a:solidFill>
                    <a:srgbClr val="1F497D">
                      <a:lumMod val="75000"/>
                    </a:srgbClr>
                  </a:solidFill>
                  <a:latin typeface="Arial Narrow" pitchFamily="34" charset="0"/>
                </a:rPr>
                <a:t>LINHA DE CUIDADO de Crianças</a:t>
              </a:r>
            </a:p>
            <a:p>
              <a:pPr algn="ctr" eaLnBrk="1" hangingPunct="1">
                <a:defRPr/>
              </a:pPr>
              <a:r>
                <a:rPr lang="pt-BR" altLang="pt-BR" sz="1200" b="1" dirty="0">
                  <a:solidFill>
                    <a:srgbClr val="1F497D">
                      <a:lumMod val="75000"/>
                    </a:srgbClr>
                  </a:solidFill>
                  <a:latin typeface="Arial Narrow" pitchFamily="34" charset="0"/>
                </a:rPr>
                <a:t>em Situações de Violências</a:t>
              </a:r>
            </a:p>
            <a:p>
              <a:pPr algn="ctr" eaLnBrk="1" hangingPunct="1">
                <a:defRPr/>
              </a:pPr>
              <a:endParaRPr lang="pt-BR" sz="1200" dirty="0">
                <a:solidFill>
                  <a:srgbClr val="1F497D">
                    <a:lumMod val="75000"/>
                  </a:srgbClr>
                </a:solidFill>
              </a:endParaRPr>
            </a:p>
          </p:txBody>
        </p:sp>
        <p:sp>
          <p:nvSpPr>
            <p:cNvPr id="29" name="Retângulo de cantos arredondados 28"/>
            <p:cNvSpPr/>
            <p:nvPr/>
          </p:nvSpPr>
          <p:spPr bwMode="auto">
            <a:xfrm>
              <a:off x="8183563" y="2886800"/>
              <a:ext cx="2376487" cy="68421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altLang="pt-BR" sz="1200" b="1" dirty="0">
                  <a:solidFill>
                    <a:srgbClr val="1F497D">
                      <a:lumMod val="75000"/>
                    </a:srgbClr>
                  </a:solidFill>
                  <a:latin typeface="Arial Narrow" pitchFamily="34" charset="0"/>
                </a:rPr>
                <a:t>- Atenção Integrada a Doenças Prevalentes na Infância – AIDPI</a:t>
              </a:r>
            </a:p>
            <a:p>
              <a:pPr algn="ctr" eaLnBrk="1" hangingPunct="1">
                <a:defRPr/>
              </a:pPr>
              <a:r>
                <a:rPr lang="pt-BR" altLang="pt-BR" sz="1200" b="1" dirty="0">
                  <a:solidFill>
                    <a:srgbClr val="1F497D">
                      <a:lumMod val="75000"/>
                    </a:srgbClr>
                  </a:solidFill>
                  <a:latin typeface="Arial Narrow" pitchFamily="34" charset="0"/>
                </a:rPr>
                <a:t>- LINHAS DE CUIDADO crianças com agravos crônicos</a:t>
              </a:r>
            </a:p>
          </p:txBody>
        </p:sp>
        <p:sp>
          <p:nvSpPr>
            <p:cNvPr id="31" name="Retângulo de cantos arredondados 30"/>
            <p:cNvSpPr/>
            <p:nvPr/>
          </p:nvSpPr>
          <p:spPr bwMode="auto">
            <a:xfrm>
              <a:off x="8172844" y="746703"/>
              <a:ext cx="2411999" cy="39291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b="1" dirty="0">
                  <a:solidFill>
                    <a:prstClr val="white"/>
                  </a:solidFill>
                </a:rPr>
                <a:t>ESTRATÉGIAS</a:t>
              </a:r>
            </a:p>
          </p:txBody>
        </p:sp>
        <p:sp>
          <p:nvSpPr>
            <p:cNvPr id="10" name="Seta para a direita 9"/>
            <p:cNvSpPr/>
            <p:nvPr/>
          </p:nvSpPr>
          <p:spPr bwMode="auto">
            <a:xfrm>
              <a:off x="7824787" y="1410425"/>
              <a:ext cx="287337" cy="196850"/>
            </a:xfrm>
            <a:prstGeom prst="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33" name="Seta para a direita 32"/>
            <p:cNvSpPr/>
            <p:nvPr/>
          </p:nvSpPr>
          <p:spPr bwMode="auto">
            <a:xfrm>
              <a:off x="7824787" y="4380637"/>
              <a:ext cx="287337" cy="198438"/>
            </a:xfrm>
            <a:prstGeom prst="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34" name="Seta para a direita 33"/>
            <p:cNvSpPr/>
            <p:nvPr/>
          </p:nvSpPr>
          <p:spPr bwMode="auto">
            <a:xfrm>
              <a:off x="7824787" y="3229700"/>
              <a:ext cx="287337" cy="196850"/>
            </a:xfrm>
            <a:prstGeom prst="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35" name="Seta para a direita 34"/>
            <p:cNvSpPr/>
            <p:nvPr/>
          </p:nvSpPr>
          <p:spPr bwMode="auto">
            <a:xfrm>
              <a:off x="7824787" y="4958487"/>
              <a:ext cx="287337" cy="196850"/>
            </a:xfrm>
            <a:prstGeom prst="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36" name="Seta para a direita 35"/>
            <p:cNvSpPr/>
            <p:nvPr/>
          </p:nvSpPr>
          <p:spPr bwMode="auto">
            <a:xfrm>
              <a:off x="7824787" y="3732937"/>
              <a:ext cx="287337" cy="198438"/>
            </a:xfrm>
            <a:prstGeom prst="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37" name="Seta para a direita 36"/>
            <p:cNvSpPr/>
            <p:nvPr/>
          </p:nvSpPr>
          <p:spPr bwMode="auto">
            <a:xfrm>
              <a:off x="7824787" y="1986687"/>
              <a:ext cx="287337" cy="198438"/>
            </a:xfrm>
            <a:prstGeom prst="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38" name="Seta para a direita 37"/>
            <p:cNvSpPr/>
            <p:nvPr/>
          </p:nvSpPr>
          <p:spPr bwMode="auto">
            <a:xfrm>
              <a:off x="7824787" y="2562950"/>
              <a:ext cx="287337" cy="198437"/>
            </a:xfrm>
            <a:prstGeom prst="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43" name="Retângulo de cantos arredondados 42"/>
            <p:cNvSpPr/>
            <p:nvPr/>
          </p:nvSpPr>
          <p:spPr>
            <a:xfrm>
              <a:off x="2081310" y="6348462"/>
              <a:ext cx="5665458" cy="464914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b="1" dirty="0">
                  <a:solidFill>
                    <a:prstClr val="white"/>
                  </a:solidFill>
                </a:rPr>
                <a:t>ATENÇÃO BÁSICA A SAÚDE </a:t>
              </a:r>
            </a:p>
          </p:txBody>
        </p:sp>
        <p:sp>
          <p:nvSpPr>
            <p:cNvPr id="44" name="Retângulo de cantos arredondados 43"/>
            <p:cNvSpPr/>
            <p:nvPr/>
          </p:nvSpPr>
          <p:spPr bwMode="auto">
            <a:xfrm>
              <a:off x="8179110" y="5308564"/>
              <a:ext cx="2380939" cy="972000"/>
            </a:xfrm>
            <a:prstGeom prst="roundRect">
              <a:avLst/>
            </a:prstGeom>
            <a:ln>
              <a:prstDash val="sysDash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sz="1200" b="1" dirty="0">
                  <a:solidFill>
                    <a:prstClr val="black"/>
                  </a:solidFill>
                </a:rPr>
                <a:t>Rede Cegonha, da Pessoa com Deficiência, de Urgência e Emergência, de Atenção Psicossocial e  de Doenças Crônicas</a:t>
              </a:r>
              <a:endParaRPr lang="pt-BR" sz="1200" b="1" dirty="0">
                <a:solidFill>
                  <a:prstClr val="black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" name="Retângulo de cantos arredondados 44"/>
            <p:cNvSpPr/>
            <p:nvPr/>
          </p:nvSpPr>
          <p:spPr bwMode="auto">
            <a:xfrm>
              <a:off x="8179941" y="6348460"/>
              <a:ext cx="2380108" cy="4680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t-BR" b="1" dirty="0">
                  <a:solidFill>
                    <a:prstClr val="white"/>
                  </a:solidFill>
                </a:rPr>
                <a:t>PNI, PSE,  PNSB, PNAN</a:t>
              </a:r>
            </a:p>
          </p:txBody>
        </p:sp>
        <p:sp>
          <p:nvSpPr>
            <p:cNvPr id="46" name="Seta para a direita 45"/>
            <p:cNvSpPr/>
            <p:nvPr/>
          </p:nvSpPr>
          <p:spPr bwMode="auto">
            <a:xfrm>
              <a:off x="7821614" y="5765366"/>
              <a:ext cx="287337" cy="196850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47" name="Seta para a direita 46"/>
            <p:cNvSpPr/>
            <p:nvPr/>
          </p:nvSpPr>
          <p:spPr bwMode="auto">
            <a:xfrm>
              <a:off x="7821614" y="6428073"/>
              <a:ext cx="287337" cy="196850"/>
            </a:xfrm>
            <a:prstGeom prst="rightArrow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>
                <a:solidFill>
                  <a:prstClr val="black"/>
                </a:solidFill>
              </a:endParaRPr>
            </a:p>
          </p:txBody>
        </p:sp>
        <p:sp>
          <p:nvSpPr>
            <p:cNvPr id="47118" name="Retângulo 10"/>
            <p:cNvSpPr>
              <a:spLocks noChangeArrowheads="1"/>
            </p:cNvSpPr>
            <p:nvPr/>
          </p:nvSpPr>
          <p:spPr bwMode="auto">
            <a:xfrm>
              <a:off x="8112126" y="1230606"/>
              <a:ext cx="266382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1200" b="1" dirty="0">
                  <a:solidFill>
                    <a:srgbClr val="17375E"/>
                  </a:solidFill>
                  <a:latin typeface="Arial Narrow" panose="020B0606020202030204" pitchFamily="34" charset="0"/>
                </a:rPr>
                <a:t>Atenção Humanizada Método Canguru</a:t>
              </a:r>
              <a:r>
                <a:rPr lang="pt-BR" altLang="pt-BR" sz="1200" b="1" dirty="0" smtClean="0">
                  <a:solidFill>
                    <a:srgbClr val="17375E"/>
                  </a:solidFill>
                  <a:latin typeface="Arial Narrow" panose="020B0606020202030204" pitchFamily="34" charset="0"/>
                </a:rPr>
                <a:t>; </a:t>
              </a:r>
              <a:r>
                <a:rPr lang="pt-BR" altLang="pt-BR" sz="1200" b="1" dirty="0">
                  <a:solidFill>
                    <a:srgbClr val="17375E"/>
                  </a:solidFill>
                  <a:latin typeface="Arial Narrow" panose="020B0606020202030204" pitchFamily="34" charset="0"/>
                </a:rPr>
                <a:t>Ampliação de leitos neonatais ;  Testes </a:t>
              </a:r>
              <a:r>
                <a:rPr lang="pt-BR" altLang="pt-BR" sz="1200" b="1" dirty="0" smtClean="0">
                  <a:solidFill>
                    <a:srgbClr val="17375E"/>
                  </a:solidFill>
                  <a:latin typeface="Arial Narrow" panose="020B0606020202030204" pitchFamily="34" charset="0"/>
                </a:rPr>
                <a:t>rápidos </a:t>
              </a:r>
              <a:r>
                <a:rPr lang="pt-BR" altLang="pt-BR" sz="1200" b="1" dirty="0">
                  <a:solidFill>
                    <a:srgbClr val="17375E"/>
                  </a:solidFill>
                  <a:latin typeface="Arial Narrow" panose="020B0606020202030204" pitchFamily="34" charset="0"/>
                </a:rPr>
                <a:t>para </a:t>
              </a:r>
              <a:r>
                <a:rPr lang="pt-BR" altLang="pt-BR" sz="1200" b="1" dirty="0" smtClean="0">
                  <a:solidFill>
                    <a:srgbClr val="17375E"/>
                  </a:solidFill>
                  <a:latin typeface="Arial Narrow" panose="020B0606020202030204" pitchFamily="34" charset="0"/>
                </a:rPr>
                <a:t>Sífilis </a:t>
              </a:r>
              <a:r>
                <a:rPr lang="pt-BR" altLang="pt-BR" sz="1200" b="1" dirty="0">
                  <a:solidFill>
                    <a:srgbClr val="17375E"/>
                  </a:solidFill>
                  <a:latin typeface="Arial Narrow" panose="020B0606020202030204" pitchFamily="34" charset="0"/>
                </a:rPr>
                <a:t>e HIV na ABS</a:t>
              </a:r>
            </a:p>
          </p:txBody>
        </p:sp>
        <p:sp>
          <p:nvSpPr>
            <p:cNvPr id="48" name="Retângulo 47"/>
            <p:cNvSpPr/>
            <p:nvPr/>
          </p:nvSpPr>
          <p:spPr>
            <a:xfrm>
              <a:off x="1703388" y="116632"/>
              <a:ext cx="8881455" cy="576064"/>
            </a:xfrm>
            <a:prstGeom prst="rect">
              <a:avLst/>
            </a:prstGeom>
            <a:gradFill flip="none" rotWithShape="1">
              <a:gsLst>
                <a:gs pos="0">
                  <a:srgbClr val="088FAE">
                    <a:shade val="30000"/>
                    <a:satMod val="115000"/>
                  </a:srgbClr>
                </a:gs>
                <a:gs pos="50000">
                  <a:srgbClr val="088FAE">
                    <a:shade val="67500"/>
                    <a:satMod val="115000"/>
                  </a:srgbClr>
                </a:gs>
                <a:gs pos="100000">
                  <a:srgbClr val="088FAE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Política Nacional de Atenção Integral à Saúde da Criança (PNAISC)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911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80398"/>
            <a:ext cx="10515600" cy="13255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4000" dirty="0">
                <a:solidFill>
                  <a:prstClr val="black"/>
                </a:solidFill>
                <a:cs typeface="Arial" pitchFamily="34" charset="0"/>
              </a:rPr>
              <a:t>ATENÇÃO HUMANIZADA A GESTAÇÃO, PARTO-NASCIMENTO </a:t>
            </a:r>
            <a:r>
              <a:rPr lang="pt-BR" sz="4000" dirty="0" smtClean="0">
                <a:solidFill>
                  <a:prstClr val="black"/>
                </a:solidFill>
                <a:cs typeface="Arial" pitchFamily="34" charset="0"/>
              </a:rPr>
              <a:t>E </a:t>
            </a:r>
            <a:r>
              <a:rPr lang="pt-BR" sz="4000" dirty="0">
                <a:solidFill>
                  <a:prstClr val="black"/>
                </a:solidFill>
                <a:cs typeface="Arial" pitchFamily="34" charset="0"/>
              </a:rPr>
              <a:t>AO </a:t>
            </a:r>
            <a:r>
              <a:rPr lang="pt-BR" sz="4000" dirty="0" smtClean="0">
                <a:solidFill>
                  <a:prstClr val="black"/>
                </a:solidFill>
                <a:cs typeface="Arial" pitchFamily="34" charset="0"/>
              </a:rPr>
              <a:t>RECÉM-NASCIDO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28290" y="1825625"/>
            <a:ext cx="7825509" cy="4351338"/>
          </a:xfrm>
        </p:spPr>
        <p:txBody>
          <a:bodyPr/>
          <a:lstStyle/>
          <a:p>
            <a:pPr algn="just"/>
            <a:r>
              <a:rPr lang="pt-BR" dirty="0"/>
              <a:t>Estratégia de prática clínica sistematizada do cuidado neonatal, para </a:t>
            </a:r>
            <a:r>
              <a:rPr lang="pt-BR" b="1" dirty="0"/>
              <a:t>qualificar a atenção ao recém-nascido</a:t>
            </a:r>
            <a:r>
              <a:rPr lang="pt-BR" dirty="0"/>
              <a:t> nas maternidades reforçando a perspectiva do </a:t>
            </a:r>
            <a:r>
              <a:rPr lang="pt-BR" b="1" dirty="0"/>
              <a:t>cuidado em rede</a:t>
            </a:r>
            <a:r>
              <a:rPr lang="pt-BR" dirty="0"/>
              <a:t>, </a:t>
            </a:r>
            <a:r>
              <a:rPr lang="pt-BR" b="1" dirty="0"/>
              <a:t>integração das estratégias do MS </a:t>
            </a:r>
            <a:r>
              <a:rPr lang="pt-BR" dirty="0"/>
              <a:t>e </a:t>
            </a:r>
            <a:r>
              <a:rPr lang="pt-BR" b="1" dirty="0"/>
              <a:t>redução das taxas de mortalidade neonatal </a:t>
            </a:r>
            <a:r>
              <a:rPr lang="pt-BR" dirty="0"/>
              <a:t>(até 28 dias de vida</a:t>
            </a:r>
            <a:r>
              <a:rPr lang="pt-BR" dirty="0" smtClean="0"/>
              <a:t>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Abrangência: </a:t>
            </a:r>
            <a:r>
              <a:rPr lang="pt-BR" dirty="0"/>
              <a:t>3 regiões, 10 estados, 28 instituições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778" y="1870922"/>
            <a:ext cx="1707168" cy="145389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9D52E03-3BA8-4C15-B627-572C5FCB8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4814"/>
            <a:ext cx="3778880" cy="35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42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86361" y="365278"/>
            <a:ext cx="9144000" cy="378038"/>
          </a:xfrm>
          <a:prstGeom prst="rect">
            <a:avLst/>
          </a:prstGeom>
          <a:gradFill flip="none" rotWithShape="1">
            <a:gsLst>
              <a:gs pos="0">
                <a:srgbClr val="088FAE">
                  <a:shade val="30000"/>
                  <a:satMod val="115000"/>
                </a:srgbClr>
              </a:gs>
              <a:gs pos="50000">
                <a:srgbClr val="088FAE">
                  <a:shade val="67500"/>
                  <a:satMod val="115000"/>
                </a:srgbClr>
              </a:gs>
              <a:gs pos="100000">
                <a:srgbClr val="088FAE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8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GESTÃO EM REDE – ESTRATÉGIA QUALINEO</a:t>
            </a:r>
            <a:endParaRPr lang="pt-BR" sz="248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524000" y="984008"/>
            <a:ext cx="9114339" cy="4838541"/>
            <a:chOff x="1524000" y="1076372"/>
            <a:chExt cx="9114339" cy="4838541"/>
          </a:xfrm>
        </p:grpSpPr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703298">
              <a:off x="3133769" y="3522352"/>
              <a:ext cx="1189528" cy="616158"/>
            </a:xfrm>
            <a:prstGeom prst="rect">
              <a:avLst/>
            </a:prstGeom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978854">
              <a:off x="2629642" y="4388242"/>
              <a:ext cx="1189528" cy="616158"/>
            </a:xfrm>
            <a:prstGeom prst="rect">
              <a:avLst/>
            </a:prstGeom>
          </p:spPr>
        </p:pic>
        <p:graphicFrame>
          <p:nvGraphicFramePr>
            <p:cNvPr id="8" name="Diagrama 7"/>
            <p:cNvGraphicFramePr/>
            <p:nvPr>
              <p:extLst>
                <p:ext uri="{D42A27DB-BD31-4B8C-83A1-F6EECF244321}">
                  <p14:modId xmlns:p14="http://schemas.microsoft.com/office/powerpoint/2010/main" val="3498553378"/>
                </p:ext>
              </p:extLst>
            </p:nvPr>
          </p:nvGraphicFramePr>
          <p:xfrm>
            <a:off x="2561407" y="1255455"/>
            <a:ext cx="7193909" cy="42645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9" name="Imagem 8" descr="unidade basica de saud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4331" y="1593314"/>
              <a:ext cx="3324082" cy="2579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45216" y="2400480"/>
              <a:ext cx="2114581" cy="1768576"/>
            </a:xfrm>
            <a:prstGeom prst="rect">
              <a:avLst/>
            </a:prstGeom>
          </p:spPr>
        </p:pic>
        <p:pic>
          <p:nvPicPr>
            <p:cNvPr id="11" name="Imagem 10" descr="casa da gestante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4104" y="1076372"/>
              <a:ext cx="1501015" cy="1488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m 11" descr="domicilio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886760"/>
              <a:ext cx="2114276" cy="1028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141558" y="4442083"/>
              <a:ext cx="2486172" cy="863399"/>
            </a:xfrm>
            <a:prstGeom prst="rect">
              <a:avLst/>
            </a:prstGeom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944675" y="4222841"/>
              <a:ext cx="665635" cy="574204"/>
            </a:xfrm>
            <a:prstGeom prst="rect">
              <a:avLst/>
            </a:prstGeom>
          </p:spPr>
        </p:pic>
        <p:sp>
          <p:nvSpPr>
            <p:cNvPr id="19" name="CaixaDeTexto 18"/>
            <p:cNvSpPr txBox="1"/>
            <p:nvPr/>
          </p:nvSpPr>
          <p:spPr>
            <a:xfrm>
              <a:off x="1610038" y="3113376"/>
              <a:ext cx="1536256" cy="1335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40" b="1" dirty="0"/>
                <a:t>ATENÇÃO BÁSICA</a:t>
              </a:r>
            </a:p>
            <a:p>
              <a:pPr marL="180876" indent="-180876">
                <a:buFont typeface="Wingdings" panose="05000000000000000000" pitchFamily="2" charset="2"/>
                <a:buChar char="§"/>
              </a:pPr>
              <a:r>
                <a:rPr lang="pt-BR" sz="1140" dirty="0"/>
                <a:t>Pré-natal</a:t>
              </a:r>
            </a:p>
            <a:p>
              <a:pPr marL="180876" indent="-180876">
                <a:buFont typeface="Wingdings" panose="05000000000000000000" pitchFamily="2" charset="2"/>
                <a:buChar char="§"/>
              </a:pPr>
              <a:r>
                <a:rPr lang="pt-BR" sz="1140" dirty="0"/>
                <a:t>Vacinação</a:t>
              </a:r>
            </a:p>
            <a:p>
              <a:pPr marL="180876" indent="-180876">
                <a:buFont typeface="Wingdings" panose="05000000000000000000" pitchFamily="2" charset="2"/>
                <a:buChar char="§"/>
              </a:pPr>
              <a:r>
                <a:rPr lang="pt-BR" sz="1140" dirty="0"/>
                <a:t>Ações do 5ºdia</a:t>
              </a:r>
            </a:p>
            <a:p>
              <a:pPr marL="180876" indent="-180876">
                <a:buFont typeface="Wingdings" panose="05000000000000000000" pitchFamily="2" charset="2"/>
                <a:buChar char="§"/>
              </a:pPr>
              <a:r>
                <a:rPr lang="pt-BR" sz="1140" dirty="0"/>
                <a:t>Seguimento do RN de Risco (Folow up)</a:t>
              </a:r>
            </a:p>
            <a:p>
              <a:pPr marL="180876" indent="-180876">
                <a:buFont typeface="Wingdings" panose="05000000000000000000" pitchFamily="2" charset="2"/>
                <a:buChar char="§"/>
              </a:pPr>
              <a:r>
                <a:rPr lang="pt-BR" sz="1140" dirty="0"/>
                <a:t>AIDPI </a:t>
              </a: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3764031" y="4851007"/>
              <a:ext cx="2308645" cy="9848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240" b="1" dirty="0"/>
                <a:t>VIGILÂNCIA SANITÁRIA</a:t>
              </a:r>
            </a:p>
            <a:p>
              <a:pPr marL="180876" indent="-180876">
                <a:buFont typeface="Wingdings" panose="05000000000000000000" pitchFamily="2" charset="2"/>
                <a:buChar char="§"/>
              </a:pPr>
              <a:r>
                <a:rPr lang="pt-BR" sz="1140" dirty="0"/>
                <a:t>Investigação de óbito</a:t>
              </a:r>
            </a:p>
            <a:p>
              <a:pPr marL="180876" indent="-180876">
                <a:buFont typeface="Wingdings" panose="05000000000000000000" pitchFamily="2" charset="2"/>
                <a:buChar char="§"/>
              </a:pPr>
              <a:r>
                <a:rPr lang="pt-BR" sz="1140" dirty="0"/>
                <a:t>Controle de Fármacos</a:t>
              </a:r>
            </a:p>
            <a:p>
              <a:pPr marL="180876" indent="-180876">
                <a:buFont typeface="Wingdings" panose="05000000000000000000" pitchFamily="2" charset="2"/>
                <a:buChar char="§"/>
              </a:pPr>
              <a:r>
                <a:rPr lang="pt-BR" sz="1140" dirty="0"/>
                <a:t>Notificação de Eventos Adversos</a:t>
              </a:r>
            </a:p>
            <a:p>
              <a:pPr marL="180876" indent="-180876">
                <a:buFont typeface="Wingdings" panose="05000000000000000000" pitchFamily="2" charset="2"/>
                <a:buChar char="§"/>
              </a:pPr>
              <a:r>
                <a:rPr lang="pt-BR" sz="1140" dirty="0"/>
                <a:t>Segurança do Paciente</a:t>
              </a: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5946480" y="4949251"/>
              <a:ext cx="2509791" cy="63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1240" b="1" dirty="0"/>
                <a:t>REDE DE URGÊNCIA E EMERGÊNCIA</a:t>
              </a:r>
            </a:p>
            <a:p>
              <a:pPr marL="180876" indent="-180876">
                <a:buFont typeface="Wingdings" panose="05000000000000000000" pitchFamily="2" charset="2"/>
                <a:buChar char="§"/>
              </a:pPr>
              <a:r>
                <a:rPr lang="pt-BR" sz="1140" dirty="0"/>
                <a:t>Regulação </a:t>
              </a:r>
            </a:p>
            <a:p>
              <a:pPr marL="180876" indent="-180876">
                <a:buFont typeface="Wingdings" panose="05000000000000000000" pitchFamily="2" charset="2"/>
                <a:buChar char="§"/>
              </a:pPr>
              <a:r>
                <a:rPr lang="pt-BR" sz="1140" dirty="0"/>
                <a:t>Transporte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8984980" y="1605079"/>
              <a:ext cx="1653359" cy="293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40" b="1" dirty="0"/>
                <a:t>ATENÇÃO HOSPITALAR</a:t>
              </a:r>
            </a:p>
            <a:p>
              <a:pPr marL="180876" indent="-180876">
                <a:buFont typeface="Wingdings" panose="05000000000000000000" pitchFamily="2" charset="2"/>
                <a:buChar char="§"/>
              </a:pPr>
              <a:r>
                <a:rPr lang="pt-BR" sz="1140" dirty="0"/>
                <a:t>Canguru</a:t>
              </a:r>
            </a:p>
            <a:p>
              <a:pPr marL="180876" indent="-180876">
                <a:buFont typeface="Wingdings" panose="05000000000000000000" pitchFamily="2" charset="2"/>
                <a:buChar char="§"/>
              </a:pPr>
              <a:r>
                <a:rPr lang="pt-BR" sz="1140" dirty="0"/>
                <a:t>IHAC</a:t>
              </a:r>
            </a:p>
            <a:p>
              <a:pPr marL="180876" indent="-180876">
                <a:buFont typeface="Wingdings" panose="05000000000000000000" pitchFamily="2" charset="2"/>
                <a:buChar char="§"/>
              </a:pPr>
              <a:r>
                <a:rPr lang="pt-BR" sz="1140" dirty="0"/>
                <a:t>Reanimação </a:t>
              </a:r>
            </a:p>
            <a:p>
              <a:pPr marL="180876" indent="-180876">
                <a:buFont typeface="Wingdings" panose="05000000000000000000" pitchFamily="2" charset="2"/>
                <a:buChar char="§"/>
              </a:pPr>
              <a:r>
                <a:rPr lang="pt-BR" sz="1140" dirty="0"/>
                <a:t>BLH / Posto de Coleta de LH</a:t>
              </a:r>
            </a:p>
            <a:p>
              <a:pPr marL="180876" indent="-180876">
                <a:buFont typeface="Wingdings" panose="05000000000000000000" pitchFamily="2" charset="2"/>
                <a:buChar char="§"/>
              </a:pPr>
              <a:r>
                <a:rPr lang="pt-BR" sz="1140" dirty="0"/>
                <a:t>Boas Práticas de parto e nascimento</a:t>
              </a:r>
            </a:p>
            <a:p>
              <a:pPr marL="180876" indent="-180876">
                <a:buFont typeface="Wingdings" panose="05000000000000000000" pitchFamily="2" charset="2"/>
                <a:buChar char="§"/>
              </a:pPr>
              <a:r>
                <a:rPr lang="pt-BR" sz="1140" dirty="0"/>
                <a:t>Transporte</a:t>
              </a:r>
            </a:p>
            <a:p>
              <a:pPr marL="180876" indent="-180876">
                <a:buFont typeface="Wingdings" panose="05000000000000000000" pitchFamily="2" charset="2"/>
                <a:buChar char="§"/>
              </a:pPr>
              <a:r>
                <a:rPr lang="pt-BR" sz="1140" dirty="0"/>
                <a:t>Seguimento do RN de Risco (Folow up)</a:t>
              </a:r>
            </a:p>
            <a:p>
              <a:pPr marL="180876" indent="-180876">
                <a:buFont typeface="Wingdings" panose="05000000000000000000" pitchFamily="2" charset="2"/>
                <a:buChar char="§"/>
              </a:pPr>
              <a:r>
                <a:rPr lang="pt-BR" sz="1140" dirty="0"/>
                <a:t>Melhor em Casa</a:t>
              </a:r>
            </a:p>
            <a:p>
              <a:pPr marL="180876" indent="-180876">
                <a:buFont typeface="Wingdings" panose="05000000000000000000" pitchFamily="2" charset="2"/>
                <a:buChar char="§"/>
              </a:pPr>
              <a:r>
                <a:rPr lang="pt-BR" sz="1140" dirty="0"/>
                <a:t>CGBP</a:t>
              </a:r>
            </a:p>
            <a:p>
              <a:endParaRPr lang="pt-BR" sz="1140" dirty="0"/>
            </a:p>
            <a:p>
              <a:endParaRPr lang="pt-BR" sz="1140" dirty="0"/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5398684" y="2711320"/>
              <a:ext cx="1618643" cy="1110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54" b="1" dirty="0"/>
                <a:t>RECÉM-NASCIDO </a:t>
              </a:r>
            </a:p>
            <a:p>
              <a:pPr algn="ctr"/>
              <a:endParaRPr lang="pt-BR" sz="1654" b="1" dirty="0"/>
            </a:p>
            <a:p>
              <a:pPr algn="ctr"/>
              <a:r>
                <a:rPr lang="pt-BR" sz="1654" b="1" dirty="0"/>
                <a:t>FAMÍLIA</a:t>
              </a:r>
            </a:p>
          </p:txBody>
        </p:sp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378166" y="1557651"/>
              <a:ext cx="1585102" cy="1051172"/>
            </a:xfrm>
            <a:prstGeom prst="rect">
              <a:avLst/>
            </a:prstGeom>
          </p:spPr>
        </p:pic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132830" y="2275623"/>
              <a:ext cx="678589" cy="450012"/>
            </a:xfrm>
            <a:prstGeom prst="rect">
              <a:avLst/>
            </a:prstGeom>
          </p:spPr>
        </p:pic>
        <p:sp>
          <p:nvSpPr>
            <p:cNvPr id="35" name="CaixaDeTexto 34"/>
            <p:cNvSpPr txBox="1"/>
            <p:nvPr/>
          </p:nvSpPr>
          <p:spPr>
            <a:xfrm rot="19629663">
              <a:off x="4742745" y="2804887"/>
              <a:ext cx="1001907" cy="431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205" b="1" dirty="0">
                  <a:solidFill>
                    <a:schemeClr val="bg1"/>
                  </a:solidFill>
                </a:rPr>
                <a:t>UBS</a:t>
              </a:r>
              <a:endParaRPr lang="pt-BR" sz="124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1824798" y="1523880"/>
              <a:ext cx="1713931" cy="1511183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pt-BR" sz="1240" b="1" dirty="0"/>
                <a:t>PARCEIROS</a:t>
              </a:r>
            </a:p>
            <a:p>
              <a:pPr marL="180876" indent="-180876">
                <a:buFont typeface="Wingdings" panose="05000000000000000000" pitchFamily="2" charset="2"/>
                <a:buChar char="§"/>
              </a:pPr>
              <a:r>
                <a:rPr lang="pt-BR" sz="1140" dirty="0"/>
                <a:t>SBP </a:t>
              </a:r>
            </a:p>
            <a:p>
              <a:pPr marL="180876" indent="-180876">
                <a:buFont typeface="Wingdings" panose="05000000000000000000" pitchFamily="2" charset="2"/>
                <a:buChar char="§"/>
              </a:pPr>
              <a:r>
                <a:rPr lang="pt-BR" sz="1140" dirty="0"/>
                <a:t>CONASS / CONASEMS</a:t>
              </a:r>
            </a:p>
            <a:p>
              <a:pPr marL="180876" indent="-180876">
                <a:buFont typeface="Wingdings" panose="05000000000000000000" pitchFamily="2" charset="2"/>
                <a:buChar char="§"/>
              </a:pPr>
              <a:r>
                <a:rPr lang="pt-BR" sz="1140" dirty="0"/>
                <a:t>Pastoral da Criança</a:t>
              </a:r>
            </a:p>
            <a:p>
              <a:pPr marL="180876" indent="-180876">
                <a:buFont typeface="Wingdings" panose="05000000000000000000" pitchFamily="2" charset="2"/>
                <a:buChar char="§"/>
              </a:pPr>
              <a:r>
                <a:rPr lang="pt-BR" sz="1140" dirty="0"/>
                <a:t>Grupo Condutor da RC</a:t>
              </a:r>
            </a:p>
            <a:p>
              <a:pPr marL="180876" indent="-180876">
                <a:buFont typeface="Wingdings" panose="05000000000000000000" pitchFamily="2" charset="2"/>
                <a:buChar char="§"/>
              </a:pPr>
              <a:r>
                <a:rPr lang="pt-BR" sz="1140" dirty="0"/>
                <a:t>RBPN</a:t>
              </a:r>
            </a:p>
            <a:p>
              <a:pPr marL="180876" indent="-180876">
                <a:buFont typeface="Wingdings" panose="05000000000000000000" pitchFamily="2" charset="2"/>
                <a:buChar char="§"/>
              </a:pPr>
              <a:r>
                <a:rPr lang="pt-BR" sz="1140" dirty="0"/>
                <a:t>ABEN / ABENFO</a:t>
              </a:r>
            </a:p>
            <a:p>
              <a:pPr marL="180876" indent="-180876">
                <a:buFont typeface="Wingdings" panose="05000000000000000000" pitchFamily="2" charset="2"/>
                <a:buChar char="§"/>
              </a:pPr>
              <a:endParaRPr lang="pt-BR" sz="1140" dirty="0"/>
            </a:p>
          </p:txBody>
        </p:sp>
      </p:grpSp>
    </p:spTree>
    <p:extLst>
      <p:ext uri="{BB962C8B-B14F-4D97-AF65-F5344CB8AC3E}">
        <p14:creationId xmlns:p14="http://schemas.microsoft.com/office/powerpoint/2010/main" val="20725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prstClr val="black"/>
                </a:solidFill>
              </a:rPr>
              <a:t>ALEITAMENTO MATERNO E ALIMENTAÇÃO COMPLEMENTAR </a:t>
            </a:r>
            <a:r>
              <a:rPr lang="pt-BR" sz="3600" dirty="0" smtClean="0">
                <a:solidFill>
                  <a:prstClr val="black"/>
                </a:solidFill>
              </a:rPr>
              <a:t>SAUDÁVEL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Estratégia Amamenta Alimenta Brasil;</a:t>
            </a:r>
          </a:p>
          <a:p>
            <a:endParaRPr lang="pt-BR" dirty="0"/>
          </a:p>
          <a:p>
            <a:r>
              <a:rPr lang="pt-BR" dirty="0" smtClean="0"/>
              <a:t>Norma Brasileira de Comercialização de Alimentos para Lactentes (NBCAL);</a:t>
            </a:r>
          </a:p>
          <a:p>
            <a:endParaRPr lang="pt-BR" dirty="0"/>
          </a:p>
          <a:p>
            <a:r>
              <a:rPr lang="pt-BR" dirty="0" smtClean="0"/>
              <a:t>Bancos de Leite Humano (BLH);</a:t>
            </a:r>
          </a:p>
          <a:p>
            <a:endParaRPr lang="pt-BR" dirty="0"/>
          </a:p>
          <a:p>
            <a:r>
              <a:rPr lang="pt-BR" dirty="0" smtClean="0"/>
              <a:t>Mulher Trabalhadora que Amamenta (MTA);</a:t>
            </a:r>
          </a:p>
          <a:p>
            <a:endParaRPr lang="pt-BR" dirty="0" smtClean="0"/>
          </a:p>
          <a:p>
            <a:r>
              <a:rPr lang="pt-BR" dirty="0" smtClean="0"/>
              <a:t>Campanhas Nacionais (Doação de leite e Amamentação);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6068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412384" y="126727"/>
            <a:ext cx="9421870" cy="6375673"/>
            <a:chOff x="950566" y="34363"/>
            <a:chExt cx="9421870" cy="6375673"/>
          </a:xfrm>
        </p:grpSpPr>
        <p:graphicFrame>
          <p:nvGraphicFramePr>
            <p:cNvPr id="3" name="Diagrama 2"/>
            <p:cNvGraphicFramePr/>
            <p:nvPr>
              <p:extLst>
                <p:ext uri="{D42A27DB-BD31-4B8C-83A1-F6EECF244321}">
                  <p14:modId xmlns:p14="http://schemas.microsoft.com/office/powerpoint/2010/main" val="2990918782"/>
                </p:ext>
              </p:extLst>
            </p:nvPr>
          </p:nvGraphicFramePr>
          <p:xfrm>
            <a:off x="950566" y="119735"/>
            <a:ext cx="9421870" cy="629030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8" name="Grupo 7"/>
            <p:cNvGrpSpPr/>
            <p:nvPr/>
          </p:nvGrpSpPr>
          <p:grpSpPr>
            <a:xfrm>
              <a:off x="1487261" y="34363"/>
              <a:ext cx="8246443" cy="6350857"/>
              <a:chOff x="-7428372" y="1946943"/>
              <a:chExt cx="6874570" cy="4868598"/>
            </a:xfrm>
          </p:grpSpPr>
          <p:sp>
            <p:nvSpPr>
              <p:cNvPr id="10" name="Elipse 9"/>
              <p:cNvSpPr/>
              <p:nvPr/>
            </p:nvSpPr>
            <p:spPr>
              <a:xfrm>
                <a:off x="-7428372" y="2655067"/>
                <a:ext cx="1668487" cy="9567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dirty="0" smtClean="0">
                    <a:solidFill>
                      <a:srgbClr val="002060"/>
                    </a:solidFill>
                  </a:rPr>
                  <a:t>NBCAL &amp;  </a:t>
                </a:r>
                <a:r>
                  <a:rPr lang="pt-BR" dirty="0">
                    <a:solidFill>
                      <a:srgbClr val="002060"/>
                    </a:solidFill>
                  </a:rPr>
                  <a:t>Lei 11265/06</a:t>
                </a:r>
              </a:p>
            </p:txBody>
          </p:sp>
          <p:pic>
            <p:nvPicPr>
              <p:cNvPr id="11" name="Imagem 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101267" y="2517201"/>
                <a:ext cx="1333285" cy="924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37" descr="logo_redeblh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04254" y="4268072"/>
                <a:ext cx="1150452" cy="1037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Elipse 12"/>
              <p:cNvSpPr/>
              <p:nvPr/>
            </p:nvSpPr>
            <p:spPr>
              <a:xfrm>
                <a:off x="-5388768" y="1946943"/>
                <a:ext cx="865667" cy="736188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b="1" dirty="0">
                    <a:solidFill>
                      <a:srgbClr val="002060"/>
                    </a:solidFill>
                  </a:rPr>
                  <a:t>IHAC</a:t>
                </a:r>
              </a:p>
            </p:txBody>
          </p:sp>
          <p:pic>
            <p:nvPicPr>
              <p:cNvPr id="14" name="Picture 2" descr="D:\Cristiane\Logos\Método Canguru\MÉTODO CANGURU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489838" y="2169538"/>
                <a:ext cx="915987" cy="347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303422" y="5971884"/>
                <a:ext cx="709732" cy="8436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2" descr="so a capa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289651" y="5937541"/>
                <a:ext cx="900883" cy="717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0" descr="http://3.bp.blogspot.com/-N2mH1aQUtOE/ToSwQPhjY-I/AAAAAAAAA1A/473o6Ki4ius/s1600/Bibi+Vogel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804108" y="5725373"/>
                <a:ext cx="889089" cy="711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Elipse 18"/>
              <p:cNvSpPr/>
              <p:nvPr/>
            </p:nvSpPr>
            <p:spPr>
              <a:xfrm>
                <a:off x="-5239289" y="3555242"/>
                <a:ext cx="2641034" cy="15101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sz="2800" b="1" dirty="0">
                    <a:solidFill>
                      <a:schemeClr val="tx1"/>
                    </a:solidFill>
                  </a:rPr>
                  <a:t>Gestão e Articulação Política</a:t>
                </a:r>
              </a:p>
            </p:txBody>
          </p:sp>
        </p:grp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1ADD9AA8-CDF8-4932-9CA5-461427E5C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28400" y="2805071"/>
              <a:ext cx="1608491" cy="1867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74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7" y="6107370"/>
            <a:ext cx="11442969" cy="615548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37484638"/>
              </p:ext>
            </p:extLst>
          </p:nvPr>
        </p:nvGraphicFramePr>
        <p:xfrm>
          <a:off x="2962875" y="897924"/>
          <a:ext cx="8128000" cy="3639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05359436"/>
              </p:ext>
            </p:extLst>
          </p:nvPr>
        </p:nvGraphicFramePr>
        <p:xfrm>
          <a:off x="2962875" y="132556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04166571"/>
              </p:ext>
            </p:extLst>
          </p:nvPr>
        </p:nvGraphicFramePr>
        <p:xfrm>
          <a:off x="2962875" y="265112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12965" y="2394405"/>
            <a:ext cx="188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Nacional</a:t>
            </a:r>
            <a:endParaRPr lang="pt-BR" sz="3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12965" y="3711730"/>
            <a:ext cx="188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Estadual</a:t>
            </a:r>
            <a:endParaRPr lang="pt-BR" sz="3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14111" y="5037293"/>
            <a:ext cx="2080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Municipal</a:t>
            </a:r>
            <a:endParaRPr lang="pt-BR" sz="36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039009" y="897924"/>
            <a:ext cx="188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Gestão</a:t>
            </a:r>
            <a:endParaRPr lang="pt-BR" sz="3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728662" y="897924"/>
            <a:ext cx="2196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Comissões</a:t>
            </a:r>
            <a:endParaRPr lang="pt-BR" sz="32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8204885" y="651702"/>
            <a:ext cx="2605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Colegiados deliberativos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000514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437" y="180397"/>
            <a:ext cx="10515600" cy="13255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pt-BR" sz="4000" dirty="0"/>
              <a:t>DESENVOLVIMENTO INTEGRAL DA PRIMEIRA  INFÂNCIA - </a:t>
            </a:r>
            <a:r>
              <a:rPr lang="pt-BR" sz="4000" dirty="0" smtClean="0"/>
              <a:t>DPI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0964" y="1862571"/>
            <a:ext cx="8462818" cy="435133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/>
              <a:t>Fortalecimento das ações de desenvolvimento infantil para a atenção integral da criança, com ênfase na Atenção Básica;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Fomento do uso da Caderneta de Saúde da Criança instrumento de registro e acompanhamento do crescimento e desenvolvimento infantil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Formação de gestores e profissionais para qualificação das ações do desenvolvimento infantil.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Lançamento da Caderneta </a:t>
            </a:r>
            <a:r>
              <a:rPr lang="pt-BR" dirty="0" smtClean="0"/>
              <a:t>da Criança (</a:t>
            </a:r>
            <a:r>
              <a:rPr lang="pt-BR" dirty="0" err="1" smtClean="0"/>
              <a:t>Intersetorial</a:t>
            </a:r>
            <a:r>
              <a:rPr lang="pt-BR" dirty="0" smtClean="0"/>
              <a:t>) 2º semestre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7" y="3939895"/>
            <a:ext cx="1547812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525" y="3939896"/>
            <a:ext cx="1514475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525" y="1970367"/>
            <a:ext cx="15144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87" y="1954492"/>
            <a:ext cx="15113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914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ço Reservado para Conteúdo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464" y="228600"/>
            <a:ext cx="11315699" cy="644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4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342861"/>
            <a:ext cx="10515600" cy="4351338"/>
          </a:xfrm>
        </p:spPr>
        <p:txBody>
          <a:bodyPr/>
          <a:lstStyle/>
          <a:p>
            <a:r>
              <a:rPr lang="pt-BR" dirty="0" smtClean="0"/>
              <a:t>OBJETIVOS</a:t>
            </a:r>
          </a:p>
          <a:p>
            <a:pPr marL="0" indent="0">
              <a:buNone/>
            </a:pPr>
            <a:endParaRPr lang="pt-BR" dirty="0"/>
          </a:p>
          <a:p>
            <a:pPr lvl="1"/>
            <a:r>
              <a:rPr lang="pt-BR" dirty="0"/>
              <a:t>Qualificar o </a:t>
            </a:r>
            <a:r>
              <a:rPr lang="pt-BR" b="1" dirty="0"/>
              <a:t>diagnóstico das crianças </a:t>
            </a:r>
            <a:r>
              <a:rPr lang="pt-BR" dirty="0"/>
              <a:t>com suspeita ou confirmação de SCVZ garantindo um conjunto de avaliações clínicas e laboratoriais;</a:t>
            </a:r>
          </a:p>
          <a:p>
            <a:pPr lvl="1"/>
            <a:r>
              <a:rPr lang="pt-BR" b="1" dirty="0" smtClean="0"/>
              <a:t>Aquisição </a:t>
            </a:r>
            <a:r>
              <a:rPr lang="pt-BR" b="1" dirty="0"/>
              <a:t>de kits de estimulação do desenvolvimento </a:t>
            </a:r>
            <a:r>
              <a:rPr lang="pt-BR" b="1" dirty="0" err="1" smtClean="0"/>
              <a:t>neuropsicomotor</a:t>
            </a:r>
            <a:r>
              <a:rPr lang="pt-BR" dirty="0"/>
              <a:t> </a:t>
            </a:r>
            <a:r>
              <a:rPr lang="pt-BR" dirty="0" smtClean="0"/>
              <a:t>na AP;</a:t>
            </a:r>
          </a:p>
          <a:p>
            <a:pPr lvl="1"/>
            <a:r>
              <a:rPr lang="pt-BR" b="1" dirty="0"/>
              <a:t>Acompanhar cada criança </a:t>
            </a:r>
            <a:r>
              <a:rPr lang="pt-BR" dirty="0"/>
              <a:t>considerando as diferentes </a:t>
            </a:r>
            <a:r>
              <a:rPr lang="pt-BR" dirty="0" smtClean="0"/>
              <a:t>necessidades. Ofertar </a:t>
            </a:r>
            <a:r>
              <a:rPr lang="pt-BR" dirty="0"/>
              <a:t>apoio Psicossocial as famílias.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just"/>
            <a:r>
              <a:rPr lang="pt-BR" sz="3200" b="1" dirty="0"/>
              <a:t>Estratégia para o Fortalecimento das ações cuidado Atenção das crianças com Síndrome Congênita associada ao Vírus </a:t>
            </a:r>
            <a:r>
              <a:rPr lang="pt-BR" sz="3200" b="1" dirty="0" err="1"/>
              <a:t>Zika</a:t>
            </a:r>
            <a:r>
              <a:rPr lang="pt-BR" sz="3200" b="1" dirty="0"/>
              <a:t> e STORCH, e suas Famílias – Portaria </a:t>
            </a:r>
            <a:r>
              <a:rPr lang="pt-BR" sz="3200" b="1" dirty="0" smtClean="0"/>
              <a:t>3.502/2017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320794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3200" b="1" dirty="0"/>
              <a:t>Estratégia para o Fortalecimento das ações cuidado Atenção das crianças com Síndrome Congênita associada ao Vírus </a:t>
            </a:r>
            <a:r>
              <a:rPr lang="pt-BR" sz="3200" b="1" dirty="0" err="1"/>
              <a:t>Zika</a:t>
            </a:r>
            <a:r>
              <a:rPr lang="pt-BR" sz="3200" b="1" dirty="0"/>
              <a:t> e STORCH, e suas Famílias – Portaria </a:t>
            </a:r>
            <a:r>
              <a:rPr lang="pt-BR" sz="3200" b="1" dirty="0" smtClean="0"/>
              <a:t>3.502/2017</a:t>
            </a:r>
            <a:endParaRPr lang="pt-BR" sz="3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65325"/>
            <a:ext cx="10515600" cy="48926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Incentivos </a:t>
            </a:r>
            <a:r>
              <a:rPr lang="pt-BR" sz="2400" dirty="0"/>
              <a:t>para </a:t>
            </a:r>
            <a:r>
              <a:rPr lang="pt-BR" sz="2400" dirty="0" smtClean="0"/>
              <a:t>os </a:t>
            </a:r>
            <a:r>
              <a:rPr lang="pt-BR" sz="2400" dirty="0"/>
              <a:t>estados e municípios, </a:t>
            </a:r>
            <a:r>
              <a:rPr lang="pt-BR" sz="2400" dirty="0" smtClean="0"/>
              <a:t>sendo:</a:t>
            </a:r>
          </a:p>
          <a:p>
            <a:pPr algn="just"/>
            <a:r>
              <a:rPr lang="pt-BR" sz="2400" dirty="0" smtClean="0"/>
              <a:t>R$ </a:t>
            </a:r>
            <a:r>
              <a:rPr lang="pt-BR" sz="2400" b="1" dirty="0" smtClean="0"/>
              <a:t>11.825.000,00</a:t>
            </a:r>
            <a:r>
              <a:rPr lang="pt-BR" sz="2400" dirty="0" smtClean="0"/>
              <a:t> </a:t>
            </a:r>
            <a:r>
              <a:rPr lang="pt-BR" sz="2400" dirty="0"/>
              <a:t>para a qualificação do diagnóstico, acompanhamento e do suporte as </a:t>
            </a:r>
            <a:r>
              <a:rPr lang="pt-BR" sz="2400" dirty="0" smtClean="0"/>
              <a:t>crianças</a:t>
            </a:r>
          </a:p>
          <a:p>
            <a:pPr algn="just"/>
            <a:r>
              <a:rPr lang="pt-BR" sz="2400" dirty="0" smtClean="0"/>
              <a:t>R</a:t>
            </a:r>
            <a:r>
              <a:rPr lang="pt-BR" sz="2400" dirty="0"/>
              <a:t>$ </a:t>
            </a:r>
            <a:r>
              <a:rPr lang="pt-BR" sz="2400" b="1" dirty="0"/>
              <a:t>15.329.797,84</a:t>
            </a:r>
            <a:r>
              <a:rPr lang="pt-BR" sz="2400" dirty="0"/>
              <a:t> para aquisição de kits de estimulação precoce para os NASF/AP;</a:t>
            </a:r>
          </a:p>
          <a:p>
            <a:pPr algn="just"/>
            <a:r>
              <a:rPr lang="pt-BR" sz="2400" dirty="0"/>
              <a:t>Constituição de Comitês </a:t>
            </a:r>
            <a:r>
              <a:rPr lang="pt-BR" sz="2400" dirty="0" smtClean="0"/>
              <a:t>Gestores </a:t>
            </a:r>
            <a:r>
              <a:rPr lang="pt-BR" sz="2400" dirty="0"/>
              <a:t>estaduais e elaboração de Plano de Ação;</a:t>
            </a:r>
          </a:p>
          <a:p>
            <a:pPr algn="just"/>
            <a:r>
              <a:rPr lang="pt-BR" sz="2400" dirty="0"/>
              <a:t>Apoio técnico aos </a:t>
            </a:r>
            <a:r>
              <a:rPr lang="pt-BR" sz="2400" dirty="0" smtClean="0"/>
              <a:t>26 estados e DF na </a:t>
            </a:r>
            <a:r>
              <a:rPr lang="pt-BR" sz="2400" dirty="0"/>
              <a:t>implantação da </a:t>
            </a:r>
            <a:r>
              <a:rPr lang="pt-BR" sz="2400" dirty="0" smtClean="0"/>
              <a:t>Estratégia </a:t>
            </a:r>
            <a:r>
              <a:rPr lang="pt-BR" sz="2400" dirty="0"/>
              <a:t>para SCVZ e STORCH.</a:t>
            </a:r>
          </a:p>
          <a:p>
            <a:pPr algn="just"/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212" y="4798069"/>
            <a:ext cx="17811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71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AIDPI - Atenção Integrada às Doenças Prevalentes na Infância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7382164" cy="4351338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Objetivo:</a:t>
            </a:r>
          </a:p>
          <a:p>
            <a:pPr algn="just"/>
            <a:endParaRPr lang="pt-BR" dirty="0"/>
          </a:p>
          <a:p>
            <a:pPr lvl="1" algn="just"/>
            <a:r>
              <a:rPr lang="pt-BR" b="1" dirty="0"/>
              <a:t>Diminuir a morbimortalidade de crianças menores 5 anos de idade</a:t>
            </a:r>
            <a:r>
              <a:rPr lang="pt-BR" dirty="0"/>
              <a:t>, por meio da qualificação de profissionais de saúde visando </a:t>
            </a:r>
            <a:r>
              <a:rPr lang="pt-BR" dirty="0" smtClean="0"/>
              <a:t>a </a:t>
            </a:r>
            <a:r>
              <a:rPr lang="pt-BR" b="1" dirty="0" smtClean="0"/>
              <a:t>melhoria da qualidade da atenção prestada à criança</a:t>
            </a:r>
            <a:r>
              <a:rPr lang="pt-BR" dirty="0" smtClean="0"/>
              <a:t>, </a:t>
            </a:r>
            <a:r>
              <a:rPr lang="pt-BR" dirty="0"/>
              <a:t>em especial na </a:t>
            </a:r>
            <a:r>
              <a:rPr lang="pt-BR" b="1" dirty="0" smtClean="0"/>
              <a:t>Atenção Primária à Saúde</a:t>
            </a:r>
            <a:r>
              <a:rPr lang="pt-BR" dirty="0" smtClean="0"/>
              <a:t>;</a:t>
            </a:r>
            <a:endParaRPr lang="pt-BR" dirty="0"/>
          </a:p>
          <a:p>
            <a:pPr lvl="1" algn="just"/>
            <a:r>
              <a:rPr lang="pt-BR" dirty="0"/>
              <a:t>A estratégia se divide em </a:t>
            </a:r>
            <a:r>
              <a:rPr lang="pt-BR" b="1" dirty="0"/>
              <a:t>AIDPI Neonatal, Criança e comunitário</a:t>
            </a:r>
            <a:r>
              <a:rPr lang="pt-BR" dirty="0"/>
              <a:t>;</a:t>
            </a:r>
          </a:p>
          <a:p>
            <a:pPr lvl="1" algn="just"/>
            <a:r>
              <a:rPr lang="pt-BR" dirty="0"/>
              <a:t>Realização de oficinas para qualificação de médicos e enfermeiros da Atenção </a:t>
            </a:r>
            <a:r>
              <a:rPr lang="pt-BR" dirty="0" smtClean="0"/>
              <a:t>Primária.</a:t>
            </a:r>
            <a:endParaRPr lang="pt-BR" dirty="0"/>
          </a:p>
          <a:p>
            <a:pPr algn="just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121" y="1906154"/>
            <a:ext cx="2943370" cy="359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06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prstClr val="black"/>
                </a:solidFill>
              </a:rPr>
              <a:t>PREVENÇÃO VIOLÊNCIAS, ACIDENTES  E PROMOÇÃO DE CULTURA DE </a:t>
            </a:r>
            <a:r>
              <a:rPr lang="pt-BR" sz="4000" dirty="0" smtClean="0">
                <a:solidFill>
                  <a:prstClr val="black"/>
                </a:solidFill>
              </a:rPr>
              <a:t>PAZ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6855691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/>
              <a:t>Implementação da “</a:t>
            </a:r>
            <a:r>
              <a:rPr lang="pt-BR" sz="2400" b="1" dirty="0"/>
              <a:t>Linha de Cuidado para atenção integral à saúde de crianças, adolescentes e suas famílias em situação de violências</a:t>
            </a:r>
            <a:r>
              <a:rPr lang="pt-BR" sz="2400" dirty="0"/>
              <a:t>”;</a:t>
            </a:r>
          </a:p>
          <a:p>
            <a:pPr algn="just"/>
            <a:r>
              <a:rPr lang="pt-BR" sz="2400" dirty="0"/>
              <a:t>Articulação de ações </a:t>
            </a:r>
            <a:r>
              <a:rPr lang="pt-BR" sz="2400" b="1" dirty="0" err="1"/>
              <a:t>intersetoriais</a:t>
            </a:r>
            <a:r>
              <a:rPr lang="pt-BR" sz="2400" b="1" dirty="0"/>
              <a:t> e </a:t>
            </a:r>
            <a:r>
              <a:rPr lang="pt-BR" sz="2400" b="1" dirty="0" err="1"/>
              <a:t>intrasetoriais</a:t>
            </a:r>
            <a:r>
              <a:rPr lang="pt-BR" sz="2400" b="1" dirty="0"/>
              <a:t> </a:t>
            </a:r>
            <a:r>
              <a:rPr lang="pt-BR" sz="2400" dirty="0"/>
              <a:t>de prevenção de acidentes, violência e promoção da cultura de paz (PSE</a:t>
            </a:r>
            <a:r>
              <a:rPr lang="pt-BR" sz="2400" dirty="0" smtClean="0"/>
              <a:t>);</a:t>
            </a:r>
          </a:p>
          <a:p>
            <a:pPr algn="just"/>
            <a:r>
              <a:rPr lang="pt-BR" sz="2400" b="1" dirty="0" smtClean="0"/>
              <a:t>Qualificação </a:t>
            </a:r>
            <a:r>
              <a:rPr lang="pt-BR" sz="2400" b="1" dirty="0"/>
              <a:t>dos serviços especializados </a:t>
            </a:r>
            <a:r>
              <a:rPr lang="pt-BR" sz="2400" dirty="0"/>
              <a:t>já existentes para atenção integral a crianças e suas famílias em situação de violência </a:t>
            </a:r>
            <a:r>
              <a:rPr lang="pt-BR" sz="2400" dirty="0" smtClean="0"/>
              <a:t>sexual.</a:t>
            </a:r>
          </a:p>
          <a:p>
            <a:pPr algn="just"/>
            <a:r>
              <a:rPr lang="pt-BR" sz="2400" b="1" dirty="0" smtClean="0"/>
              <a:t>Participação </a:t>
            </a:r>
            <a:r>
              <a:rPr lang="pt-BR" sz="2400" b="1" dirty="0"/>
              <a:t>na implementação de protocolos, planos</a:t>
            </a:r>
            <a:r>
              <a:rPr lang="pt-BR" sz="2400" dirty="0"/>
              <a:t>, e outros compromissos sobre o enfrentamento às violações de direitos da criança;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661" y="1956251"/>
            <a:ext cx="3430139" cy="22019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309" y="4421629"/>
            <a:ext cx="1551890" cy="13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407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pt-BR" dirty="0"/>
              <a:t>PREVENÇÃO DO ÓBITO INFANTIL E </a:t>
            </a:r>
            <a:r>
              <a:rPr lang="pt-BR" dirty="0" smtClean="0"/>
              <a:t>FETAL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073" y="1890280"/>
            <a:ext cx="6680200" cy="435133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Enfrentamento da Mortalidade Materna e na Infância</a:t>
            </a:r>
          </a:p>
          <a:p>
            <a:r>
              <a:rPr lang="pt-BR" dirty="0" smtClean="0"/>
              <a:t>Plano </a:t>
            </a:r>
            <a:r>
              <a:rPr lang="pt-BR" dirty="0"/>
              <a:t>de Ação do Ministério da Saúde</a:t>
            </a:r>
          </a:p>
          <a:p>
            <a:r>
              <a:rPr lang="pt-BR" sz="2400" dirty="0"/>
              <a:t>Resolução CIT nº 42/2018 de 28/12/2018</a:t>
            </a:r>
          </a:p>
          <a:p>
            <a:pPr lvl="1" algn="just"/>
            <a:r>
              <a:rPr lang="pt-BR" dirty="0"/>
              <a:t>Aprova as diretrizes e estratégias para elaboração do Plano, no contexto da </a:t>
            </a:r>
            <a:r>
              <a:rPr lang="pt-BR" b="1" dirty="0">
                <a:solidFill>
                  <a:srgbClr val="0070C0"/>
                </a:solidFill>
              </a:rPr>
              <a:t>Agenda 2030 dos Objetivos de Desenvolvimento Sustentável</a:t>
            </a:r>
            <a:r>
              <a:rPr lang="pt-BR" dirty="0"/>
              <a:t>, e dá outras providências</a:t>
            </a:r>
          </a:p>
          <a:p>
            <a:pPr algn="just"/>
            <a:r>
              <a:rPr lang="pt-BR" sz="2400" dirty="0"/>
              <a:t>Resolução CIT nº 43/2019 de 16/04/2019</a:t>
            </a:r>
          </a:p>
          <a:p>
            <a:pPr lvl="1" algn="just"/>
            <a:r>
              <a:rPr lang="pt-BR" dirty="0"/>
              <a:t>Prorroga, em 120 dias (Até </a:t>
            </a:r>
            <a:r>
              <a:rPr lang="pt-BR" b="1" dirty="0"/>
              <a:t>16/08/2019</a:t>
            </a:r>
            <a:r>
              <a:rPr lang="pt-BR" dirty="0"/>
              <a:t>), o prazo estabelecido na Resolução nº 42/2018 </a:t>
            </a:r>
          </a:p>
          <a:p>
            <a:pPr marL="0" indent="0">
              <a:buNone/>
            </a:pPr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7173751" y="2161308"/>
            <a:ext cx="4722685" cy="2854627"/>
            <a:chOff x="1738663" y="724495"/>
            <a:chExt cx="8729040" cy="4873332"/>
          </a:xfrm>
        </p:grpSpPr>
        <p:pic>
          <p:nvPicPr>
            <p:cNvPr id="7" name="Picture 2" descr="http://nacoesunidas.org/wp-content/uploads/2014/11/grid-global-goals-heade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916" y="3631372"/>
              <a:ext cx="8524387" cy="196645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m 2" descr="image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8663" y="724495"/>
              <a:ext cx="8729040" cy="1625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Seta para a direita listrada 8"/>
            <p:cNvSpPr/>
            <p:nvPr/>
          </p:nvSpPr>
          <p:spPr>
            <a:xfrm rot="16200000">
              <a:off x="3672841" y="2259210"/>
              <a:ext cx="718457" cy="1463040"/>
            </a:xfrm>
            <a:prstGeom prst="striped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16481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49002" y="1506017"/>
            <a:ext cx="82939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Até 2030, reduzir a </a:t>
            </a:r>
            <a:r>
              <a:rPr lang="pt-BR" sz="2400" dirty="0">
                <a:solidFill>
                  <a:srgbClr val="0070C0"/>
                </a:solidFill>
              </a:rPr>
              <a:t>razão de mortalidade materna </a:t>
            </a:r>
            <a:r>
              <a:rPr lang="pt-BR" sz="2400" dirty="0"/>
              <a:t>de 62,0</a:t>
            </a:r>
            <a:r>
              <a:rPr lang="pt-BR" sz="2400" dirty="0">
                <a:solidFill>
                  <a:srgbClr val="FF0000"/>
                </a:solidFill>
              </a:rPr>
              <a:t> </a:t>
            </a:r>
            <a:r>
              <a:rPr lang="pt-BR" sz="2400" dirty="0"/>
              <a:t>para 30,0 óbitos maternos por 100.000 nascidos vivos</a:t>
            </a:r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Até 2030, reduzir a taxa de mortalidade infantil </a:t>
            </a:r>
            <a:r>
              <a:rPr lang="pt-BR" sz="2400" dirty="0">
                <a:solidFill>
                  <a:srgbClr val="0070C0"/>
                </a:solidFill>
              </a:rPr>
              <a:t>neonatal</a:t>
            </a:r>
            <a:r>
              <a:rPr lang="pt-BR" sz="2400" dirty="0"/>
              <a:t> de 9,4 para 5,3 por 1.000 nascidos vivos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Até 2030, reduzir a taxa de mortalidade na </a:t>
            </a:r>
            <a:r>
              <a:rPr lang="pt-BR" sz="2400" dirty="0">
                <a:solidFill>
                  <a:srgbClr val="0070C0"/>
                </a:solidFill>
              </a:rPr>
              <a:t>infância</a:t>
            </a:r>
            <a:r>
              <a:rPr lang="pt-BR" sz="2400" dirty="0"/>
              <a:t> de 15,8 para 8,3 por 1.000 nascidos vivos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056000" y="283528"/>
            <a:ext cx="10080000" cy="504000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solidFill>
                  <a:schemeClr val="bg1"/>
                </a:solidFill>
              </a:rPr>
              <a:t>Metas Brasil</a:t>
            </a:r>
          </a:p>
        </p:txBody>
      </p:sp>
    </p:spTree>
    <p:extLst>
      <p:ext uri="{BB962C8B-B14F-4D97-AF65-F5344CB8AC3E}">
        <p14:creationId xmlns:p14="http://schemas.microsoft.com/office/powerpoint/2010/main" val="22842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pt-BR" dirty="0" smtClean="0"/>
              <a:t>Cuidado às crianças em situação de vulnerabilidades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P</a:t>
            </a:r>
            <a:r>
              <a:rPr lang="pt-BR" b="1" dirty="0" smtClean="0"/>
              <a:t>olítica </a:t>
            </a:r>
            <a:r>
              <a:rPr lang="pt-BR" b="1" dirty="0"/>
              <a:t>N</a:t>
            </a:r>
            <a:r>
              <a:rPr lang="pt-BR" b="1" dirty="0" smtClean="0"/>
              <a:t>acional de Atenção </a:t>
            </a:r>
            <a:r>
              <a:rPr lang="pt-BR" b="1" dirty="0"/>
              <a:t>I</a:t>
            </a:r>
            <a:r>
              <a:rPr lang="pt-BR" b="1" dirty="0" smtClean="0"/>
              <a:t>ntegral à Saúde das Pessoas Privadas de Liberdade no Sistema </a:t>
            </a:r>
            <a:r>
              <a:rPr lang="pt-BR" b="1" dirty="0"/>
              <a:t>P</a:t>
            </a:r>
            <a:r>
              <a:rPr lang="pt-BR" b="1" dirty="0" smtClean="0"/>
              <a:t>risional  </a:t>
            </a:r>
            <a:r>
              <a:rPr lang="pt-BR" b="1" dirty="0"/>
              <a:t>(</a:t>
            </a:r>
            <a:r>
              <a:rPr lang="pt-BR" b="1" dirty="0" smtClean="0"/>
              <a:t>PNAISP)</a:t>
            </a:r>
            <a:endParaRPr lang="pt-BR" b="1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As </a:t>
            </a:r>
            <a:r>
              <a:rPr lang="pt-BR" dirty="0"/>
              <a:t>pessoas privadas de liberdade, apesar da perda do direito de ir e vir conservam seus demais direitos e garantias fundamentais, que deverão ser protegidos e assegurados pelo Estado, uma vez que estão legalmente sob </a:t>
            </a:r>
            <a:r>
              <a:rPr lang="pt-BR" dirty="0" smtClean="0"/>
              <a:t>sua </a:t>
            </a:r>
            <a:r>
              <a:rPr lang="pt-BR" dirty="0"/>
              <a:t>custódia.</a:t>
            </a:r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“</a:t>
            </a:r>
            <a:r>
              <a:rPr lang="pt-BR" dirty="0"/>
              <a:t>PRIVADOS DE LIBERDADE, NÃO DE DIREITOS”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1568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/>
              <a:t>Política Nacional de Atenção Integral à Saúde das Pessoas Privadas de Liberdade no Sistema Prisional  (PNAISP)</a:t>
            </a:r>
            <a:br>
              <a:rPr lang="pt-BR" sz="3200" b="1" dirty="0"/>
            </a:br>
            <a:endParaRPr lang="pt-BR" sz="3200" b="1" dirty="0"/>
          </a:p>
        </p:txBody>
      </p:sp>
      <p:sp>
        <p:nvSpPr>
          <p:cNvPr id="6147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3" panose="05040102010807070707" pitchFamily="18" charset="2"/>
              <a:buNone/>
            </a:pPr>
            <a:endParaRPr lang="pt-BR" alt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 3" panose="05040102010807070707" pitchFamily="18" charset="2"/>
              <a:buNone/>
            </a:pPr>
            <a:endParaRPr lang="pt-BR" alt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 3" panose="05040102010807070707" pitchFamily="18" charset="2"/>
              <a:buNone/>
            </a:pPr>
            <a:endParaRPr lang="pt-BR" alt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 3" panose="05040102010807070707" pitchFamily="18" charset="2"/>
              <a:buNone/>
            </a:pPr>
            <a:endParaRPr lang="pt-BR" alt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01963" y="1825625"/>
            <a:ext cx="673330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Equipes de Atenção Básica </a:t>
            </a:r>
            <a:r>
              <a:rPr lang="pt-BR" sz="2400" b="1" dirty="0"/>
              <a:t>P</a:t>
            </a:r>
            <a:r>
              <a:rPr lang="pt-BR" sz="2400" b="1" dirty="0" smtClean="0"/>
              <a:t>risional – </a:t>
            </a:r>
            <a:r>
              <a:rPr lang="pt-BR" alt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EABP: </a:t>
            </a:r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 de </a:t>
            </a:r>
            <a:r>
              <a:rPr lang="pt-BR" alt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entrada para o cuidado:</a:t>
            </a:r>
          </a:p>
          <a:p>
            <a:pPr algn="just"/>
            <a:endParaRPr lang="pt-BR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Atuação na prevenção de doenças;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Ofertas e incentivo ao Aleitamento Materno e alimentar complementar saudável até o 6º mês para a criança de mães privadas de liberdade;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Planejamento </a:t>
            </a:r>
            <a:r>
              <a:rPr lang="pt-BR" sz="2400" dirty="0"/>
              <a:t>reprodutivo;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Encaminhamento </a:t>
            </a:r>
            <a:r>
              <a:rPr lang="pt-BR" sz="2400" dirty="0"/>
              <a:t>para a rede de atenção integral a saúde do território;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740" y="2604655"/>
            <a:ext cx="3200897" cy="243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5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"/>
          <p:cNvSpPr txBox="1">
            <a:spLocks noChangeArrowheads="1"/>
          </p:cNvSpPr>
          <p:nvPr/>
        </p:nvSpPr>
        <p:spPr bwMode="auto">
          <a:xfrm>
            <a:off x="1631373" y="3575201"/>
            <a:ext cx="8801100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algn="ctr" defTabSz="914400" rtl="0" eaLnBrk="0" latinLnBrk="0" hangingPunct="0"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pt-BR" altLang="pt-BR" sz="3600" b="1" i="1" dirty="0">
              <a:cs typeface="+mn-cs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7" y="6107370"/>
            <a:ext cx="11442969" cy="615548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600" dirty="0" smtClean="0">
                <a:solidFill>
                  <a:schemeClr val="bg1"/>
                </a:solidFill>
              </a:rPr>
              <a:t>Panorama epidemiológico</a:t>
            </a:r>
            <a:endParaRPr lang="pt-BR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5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72" y="252341"/>
            <a:ext cx="8331200" cy="607311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134764" y="1496291"/>
            <a:ext cx="2438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622</a:t>
            </a:r>
            <a:r>
              <a:rPr lang="pt-BR" dirty="0"/>
              <a:t> mulheres presas grávidas ou mães de recém-nascidos, em fase de </a:t>
            </a:r>
            <a:r>
              <a:rPr lang="pt-BR" dirty="0" smtClean="0"/>
              <a:t>amamentação, </a:t>
            </a:r>
            <a:r>
              <a:rPr lang="pt-BR" sz="2400" b="1" dirty="0" smtClean="0"/>
              <a:t>em 2017.</a:t>
            </a:r>
          </a:p>
          <a:p>
            <a:pPr algn="ctr"/>
            <a:endParaRPr lang="pt-BR" sz="2400" b="1" dirty="0"/>
          </a:p>
          <a:p>
            <a:pPr algn="ctr"/>
            <a:r>
              <a:rPr lang="pt-BR" sz="1400" b="1" dirty="0" smtClean="0"/>
              <a:t>Fonte: </a:t>
            </a:r>
            <a:r>
              <a:rPr lang="pt-BR" sz="1400" dirty="0" smtClean="0"/>
              <a:t>CNJ,2018.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02939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58408" y="642370"/>
            <a:ext cx="3165764" cy="820882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3045" y="1463251"/>
            <a:ext cx="10515600" cy="3395075"/>
          </a:xfrm>
        </p:spPr>
        <p:txBody>
          <a:bodyPr>
            <a:noAutofit/>
          </a:bodyPr>
          <a:lstStyle/>
          <a:p>
            <a:pPr marL="457200" lvl="1" indent="0" algn="ctr">
              <a:lnSpc>
                <a:spcPct val="120000"/>
              </a:lnSpc>
              <a:buNone/>
            </a:pPr>
            <a:r>
              <a:rPr lang="pt-BR" sz="1600" dirty="0" smtClean="0"/>
              <a:t>Departamento de Ações Programáticas Estratégicas </a:t>
            </a:r>
          </a:p>
          <a:p>
            <a:pPr marL="457200" lvl="1" indent="0" algn="ctr">
              <a:lnSpc>
                <a:spcPct val="120000"/>
              </a:lnSpc>
              <a:buNone/>
            </a:pPr>
            <a:r>
              <a:rPr lang="pt-BR" sz="1600" dirty="0" smtClean="0"/>
              <a:t>Secretaria de Atenção Primária à Saúde</a:t>
            </a:r>
          </a:p>
          <a:p>
            <a:pPr marL="457200" lvl="1" indent="0" algn="ctr">
              <a:lnSpc>
                <a:spcPct val="120000"/>
              </a:lnSpc>
              <a:buNone/>
            </a:pPr>
            <a:r>
              <a:rPr lang="pt-BR" sz="1600" dirty="0" smtClean="0"/>
              <a:t>(DAPES/SAPS/MS)</a:t>
            </a:r>
          </a:p>
          <a:p>
            <a:pPr marL="457200" lvl="1" indent="0" algn="ctr">
              <a:lnSpc>
                <a:spcPct val="120000"/>
              </a:lnSpc>
              <a:buNone/>
            </a:pPr>
            <a:r>
              <a:rPr lang="pt-BR" sz="1600" b="1" u="sng" dirty="0" smtClean="0">
                <a:hlinkClick r:id="rId2"/>
              </a:rPr>
              <a:t>dapes@saude.gov.br</a:t>
            </a:r>
            <a:endParaRPr lang="pt-BR" sz="1600" b="1" u="sng" dirty="0" smtClean="0"/>
          </a:p>
          <a:p>
            <a:pPr marL="457200" lvl="1" indent="0" algn="ctr">
              <a:lnSpc>
                <a:spcPct val="120000"/>
              </a:lnSpc>
              <a:buNone/>
            </a:pPr>
            <a:r>
              <a:rPr lang="pt-BR" sz="1600" dirty="0" smtClean="0"/>
              <a:t>61 3315-9114</a:t>
            </a:r>
            <a:br>
              <a:rPr lang="pt-BR" sz="1600" dirty="0" smtClean="0"/>
            </a:br>
            <a:endParaRPr lang="pt-BR" sz="1600" dirty="0"/>
          </a:p>
          <a:p>
            <a:pPr marL="457200" lvl="1" indent="0" algn="ctr">
              <a:lnSpc>
                <a:spcPct val="120000"/>
              </a:lnSpc>
              <a:buNone/>
            </a:pPr>
            <a:r>
              <a:rPr lang="pt-BR" altLang="pt-BR" sz="1600" dirty="0"/>
              <a:t>Coordenação de Saúde no Sistema Prisional </a:t>
            </a:r>
          </a:p>
          <a:p>
            <a:pPr marL="457200" lvl="1" indent="0" algn="ctr">
              <a:lnSpc>
                <a:spcPct val="120000"/>
              </a:lnSpc>
              <a:buNone/>
            </a:pPr>
            <a:r>
              <a:rPr lang="pt-BR" altLang="pt-BR" sz="1600" b="1" u="sng" dirty="0" smtClean="0">
                <a:hlinkClick r:id="rId3"/>
              </a:rPr>
              <a:t>saudeprisional@saude.gov.br</a:t>
            </a:r>
            <a:endParaRPr lang="pt-BR" altLang="pt-BR" sz="1600" b="1" u="sng" dirty="0" smtClean="0"/>
          </a:p>
          <a:p>
            <a:pPr marL="457200" lvl="1" indent="0" algn="ctr">
              <a:lnSpc>
                <a:spcPct val="120000"/>
              </a:lnSpc>
              <a:buNone/>
            </a:pPr>
            <a:r>
              <a:rPr lang="pt-BR" sz="1600" b="1" dirty="0" smtClean="0">
                <a:hlinkClick r:id="rId4"/>
              </a:rPr>
              <a:t>www.saude.gov.br</a:t>
            </a:r>
            <a:endParaRPr lang="pt-BR" sz="1600" b="1" dirty="0"/>
          </a:p>
          <a:p>
            <a:pPr marL="457200" lvl="1" indent="0" algn="ctr">
              <a:lnSpc>
                <a:spcPct val="120000"/>
              </a:lnSpc>
              <a:buNone/>
            </a:pPr>
            <a:endParaRPr lang="pt-BR" sz="1600" b="1" u="sng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306" y="5677142"/>
            <a:ext cx="5405912" cy="10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5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áfico 13"/>
          <p:cNvGraphicFramePr>
            <a:graphicFrameLocks/>
          </p:cNvGraphicFramePr>
          <p:nvPr>
            <p:extLst/>
          </p:nvPr>
        </p:nvGraphicFramePr>
        <p:xfrm>
          <a:off x="1056001" y="970401"/>
          <a:ext cx="10079999" cy="4917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056000" y="136994"/>
            <a:ext cx="10080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+mj-lt"/>
              </a:rPr>
              <a:t>Taxa de mortalidade infantil (0 a &lt;1 ano) por região. Brasil, 2008 a 2017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56000" y="6078507"/>
            <a:ext cx="8263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DANTPS/SVS/MS, 05.2018</a:t>
            </a:r>
          </a:p>
        </p:txBody>
      </p:sp>
      <p:sp>
        <p:nvSpPr>
          <p:cNvPr id="2" name="Elipse 1"/>
          <p:cNvSpPr/>
          <p:nvPr/>
        </p:nvSpPr>
        <p:spPr>
          <a:xfrm>
            <a:off x="10264461" y="5512157"/>
            <a:ext cx="656823" cy="349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6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1056000" y="889349"/>
          <a:ext cx="10080000" cy="494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056000" y="136994"/>
            <a:ext cx="10080000" cy="5040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+mj-lt"/>
              </a:rPr>
              <a:t>Taxa de mortalidade neonatal (0 a 27 dias) por região. Brasil, 2008 a 2017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056000" y="6085484"/>
            <a:ext cx="8263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DANTPS/SVS/MS, 05.2018</a:t>
            </a:r>
          </a:p>
        </p:txBody>
      </p:sp>
      <p:sp>
        <p:nvSpPr>
          <p:cNvPr id="5" name="Elipse 4"/>
          <p:cNvSpPr/>
          <p:nvPr/>
        </p:nvSpPr>
        <p:spPr>
          <a:xfrm>
            <a:off x="10264461" y="5512157"/>
            <a:ext cx="656823" cy="349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5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/>
          </p:nvPr>
        </p:nvGraphicFramePr>
        <p:xfrm>
          <a:off x="1056000" y="726511"/>
          <a:ext cx="10092812" cy="478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056000" y="136995"/>
            <a:ext cx="10080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+mj-lt"/>
              </a:rPr>
              <a:t>Taxa de mortalidade pós-neonatal (28 a 364 dias) por região. Brasil, 2008 a 2017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43682" y="6030924"/>
            <a:ext cx="8263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DANTPS/SVS/MS, 05.2018</a:t>
            </a:r>
          </a:p>
        </p:txBody>
      </p:sp>
      <p:sp>
        <p:nvSpPr>
          <p:cNvPr id="5" name="Elipse 4"/>
          <p:cNvSpPr/>
          <p:nvPr/>
        </p:nvSpPr>
        <p:spPr>
          <a:xfrm>
            <a:off x="10290218" y="5173942"/>
            <a:ext cx="656823" cy="3496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7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/>
          </p:nvPr>
        </p:nvGraphicFramePr>
        <p:xfrm>
          <a:off x="1056000" y="875763"/>
          <a:ext cx="4314423" cy="4745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6834457" y="875763"/>
          <a:ext cx="4301543" cy="4844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056000" y="136994"/>
            <a:ext cx="100800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+mj-lt"/>
              </a:rPr>
              <a:t>Mortalidade infantil e na infância. Brasil, 2017</a:t>
            </a:r>
          </a:p>
        </p:txBody>
      </p:sp>
      <p:sp>
        <p:nvSpPr>
          <p:cNvPr id="3" name="Retângulo 2"/>
          <p:cNvSpPr/>
          <p:nvPr/>
        </p:nvSpPr>
        <p:spPr>
          <a:xfrm>
            <a:off x="788144" y="5259076"/>
            <a:ext cx="4850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Neonatal precoce 54% (0 a 6 dias)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43682" y="6030924"/>
            <a:ext cx="8263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Fonte: DANTPS/SVS/MS, 05.2018</a:t>
            </a:r>
          </a:p>
        </p:txBody>
      </p:sp>
    </p:spTree>
    <p:extLst>
      <p:ext uri="{BB962C8B-B14F-4D97-AF65-F5344CB8AC3E}">
        <p14:creationId xmlns:p14="http://schemas.microsoft.com/office/powerpoint/2010/main" val="303963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8963" y="235209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4400" dirty="0" smtClean="0"/>
              <a:t>Mortalidade infantil concentrada no componente neonatal está diretamente relacionada à qualidade do </a:t>
            </a:r>
            <a:r>
              <a:rPr lang="pt-BR" sz="4400" b="1" dirty="0" smtClean="0"/>
              <a:t>pré-natal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24532647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2138</Words>
  <Application>Microsoft Office PowerPoint</Application>
  <PresentationFormat>Widescreen</PresentationFormat>
  <Paragraphs>299</Paragraphs>
  <Slides>41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54" baseType="lpstr">
      <vt:lpstr>MS PGothic</vt:lpstr>
      <vt:lpstr>MS PGothic</vt:lpstr>
      <vt:lpstr>Arial</vt:lpstr>
      <vt:lpstr>Arial Narrow</vt:lpstr>
      <vt:lpstr>Calibri</vt:lpstr>
      <vt:lpstr>Calibri Light</vt:lpstr>
      <vt:lpstr>Franklin Gothic Medium Cond</vt:lpstr>
      <vt:lpstr>Segoe UI</vt:lpstr>
      <vt:lpstr>Symbol</vt:lpstr>
      <vt:lpstr>Times New Roman</vt:lpstr>
      <vt:lpstr>Wingdings</vt:lpstr>
      <vt:lpstr>Wingdings 3</vt:lpstr>
      <vt:lpstr>Tema do Office</vt:lpstr>
      <vt:lpstr>Apresentação do PowerPoint</vt:lpstr>
      <vt:lpstr>SUS – Princípios &amp; diretrizes</vt:lpstr>
      <vt:lpstr>Apresentação do PowerPoint</vt:lpstr>
      <vt:lpstr>Panorama epidemiológico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Principais causas de óbito neonatal</vt:lpstr>
      <vt:lpstr>Taxa de incidência de sífilis congênita em menores de 1 ano de idade (por 1.000 nascidos vivos) por região de residência e ano de diagnóstico. Brasil, 2006 a 2016.</vt:lpstr>
      <vt:lpstr>Percentual de casos de sífilis adquirida segundo sexo e razão de sexo por ano de diagnóstico. Brasil, 2010-2016.</vt:lpstr>
      <vt:lpstr>Idade gestacional no momento do diagnóstico de sífilis, segundo região de residência e ano de diagnóstico. Brasil, 2016.</vt:lpstr>
      <vt:lpstr>Ações desenvolvidas pelo Ministério da Saúde</vt:lpstr>
      <vt:lpstr>O cuidado integral à criança inicia antes do nascimento...</vt:lpstr>
      <vt:lpstr>Ações direcionadas para as gestantes</vt:lpstr>
      <vt:lpstr>Estrutura da atenção obstétrica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Investir na Primeira Infância... </vt:lpstr>
      <vt:lpstr>Apresentação do PowerPoint</vt:lpstr>
      <vt:lpstr>Apresentação do PowerPoint</vt:lpstr>
      <vt:lpstr>ATENÇÃO HUMANIZADA A GESTAÇÃO, PARTO-NASCIMENTO E AO RECÉM-NASCIDO</vt:lpstr>
      <vt:lpstr>Apresentação do PowerPoint</vt:lpstr>
      <vt:lpstr>ALEITAMENTO MATERNO E ALIMENTAÇÃO COMPLEMENTAR SAUDÁVEL</vt:lpstr>
      <vt:lpstr>Apresentação do PowerPoint</vt:lpstr>
      <vt:lpstr>DESENVOLVIMENTO INTEGRAL DA PRIMEIRA  INFÂNCIA - DPI</vt:lpstr>
      <vt:lpstr>Apresentação do PowerPoint</vt:lpstr>
      <vt:lpstr>Estratégia para o Fortalecimento das ações cuidado Atenção das crianças com Síndrome Congênita associada ao Vírus Zika e STORCH, e suas Famílias – Portaria 3.502/2017</vt:lpstr>
      <vt:lpstr>Estratégia para o Fortalecimento das ações cuidado Atenção das crianças com Síndrome Congênita associada ao Vírus Zika e STORCH, e suas Famílias – Portaria 3.502/2017</vt:lpstr>
      <vt:lpstr>AIDPI - Atenção Integrada às Doenças Prevalentes na Infância </vt:lpstr>
      <vt:lpstr>PREVENÇÃO VIOLÊNCIAS, ACIDENTES  E PROMOÇÃO DE CULTURA DE PAZ</vt:lpstr>
      <vt:lpstr>PREVENÇÃO DO ÓBITO INFANTIL E FETAL</vt:lpstr>
      <vt:lpstr>Apresentação do PowerPoint</vt:lpstr>
      <vt:lpstr>Cuidado às crianças em situação de vulnerabilidades</vt:lpstr>
      <vt:lpstr>Política Nacional de Atenção Integral à Saúde das Pessoas Privadas de Liberdade no Sistema Prisional  (PNAISP) </vt:lpstr>
      <vt:lpstr>Apresentação do PowerPoint</vt:lpstr>
      <vt:lpstr>Obrigada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Jossie Ribeiro Medcalf</dc:creator>
  <cp:lastModifiedBy>Alessandra Cristina de Jesus Teixeira</cp:lastModifiedBy>
  <cp:revision>69</cp:revision>
  <dcterms:created xsi:type="dcterms:W3CDTF">2019-06-11T14:32:33Z</dcterms:created>
  <dcterms:modified xsi:type="dcterms:W3CDTF">2019-10-03T23:32:13Z</dcterms:modified>
</cp:coreProperties>
</file>